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16" r:id="rId10"/>
    <p:sldId id="317" r:id="rId11"/>
    <p:sldId id="304" r:id="rId12"/>
    <p:sldId id="307" r:id="rId13"/>
    <p:sldId id="318" r:id="rId14"/>
    <p:sldId id="308" r:id="rId15"/>
    <p:sldId id="30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YUKA\Geograficka_analyza_trhu_prace_2014\Vyvoj%20trhu%20pra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YUKA\Geograficka_analyza_trhu_prace_2014\Vyvoj%20trhu%20prac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YUKA\Geograficka_analyza_trhu_prace_2014\Vyvoj%20trhu%20pr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Míra</a:t>
            </a:r>
            <a:r>
              <a:rPr lang="cs-CZ" baseline="0"/>
              <a:t> registrované nezaměstnanosti x Podíl nezaměstnaných osob v ČR</a:t>
            </a:r>
            <a:endParaRPr lang="cs-CZ"/>
          </a:p>
        </c:rich>
      </c:tx>
      <c:layout/>
    </c:title>
    <c:plotArea>
      <c:layout>
        <c:manualLayout>
          <c:layoutTarget val="inner"/>
          <c:xMode val="edge"/>
          <c:yMode val="edge"/>
          <c:x val="6.2728598319149523E-2"/>
          <c:y val="0.11013512223748778"/>
          <c:w val="0.9187528831623315"/>
          <c:h val="0.65422959963545935"/>
        </c:manualLayout>
      </c:layout>
      <c:lineChart>
        <c:grouping val="standard"/>
        <c:ser>
          <c:idx val="0"/>
          <c:order val="0"/>
          <c:tx>
            <c:v>podíl nezaměstnaných osob</c:v>
          </c:tx>
          <c:marker>
            <c:symbol val="none"/>
          </c:marker>
          <c:cat>
            <c:multiLvlStrRef>
              <c:f>Celkem_Total!$DA$9:$GR$10</c:f>
              <c:multiLvlStrCache>
                <c:ptCount val="9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  <c:pt idx="36">
                    <c:v>I</c:v>
                  </c:pt>
                  <c:pt idx="37">
                    <c:v>II</c:v>
                  </c:pt>
                  <c:pt idx="38">
                    <c:v>III</c:v>
                  </c:pt>
                  <c:pt idx="39">
                    <c:v>IV</c:v>
                  </c:pt>
                  <c:pt idx="40">
                    <c:v>V</c:v>
                  </c:pt>
                  <c:pt idx="41">
                    <c:v>VI</c:v>
                  </c:pt>
                  <c:pt idx="42">
                    <c:v>VII</c:v>
                  </c:pt>
                  <c:pt idx="43">
                    <c:v>VIII</c:v>
                  </c:pt>
                  <c:pt idx="44">
                    <c:v>IX</c:v>
                  </c:pt>
                  <c:pt idx="45">
                    <c:v>X</c:v>
                  </c:pt>
                  <c:pt idx="46">
                    <c:v>XI</c:v>
                  </c:pt>
                  <c:pt idx="47">
                    <c:v>XII</c:v>
                  </c:pt>
                  <c:pt idx="48">
                    <c:v>I</c:v>
                  </c:pt>
                  <c:pt idx="49">
                    <c:v>II</c:v>
                  </c:pt>
                  <c:pt idx="50">
                    <c:v>III</c:v>
                  </c:pt>
                  <c:pt idx="51">
                    <c:v>IV</c:v>
                  </c:pt>
                  <c:pt idx="52">
                    <c:v>V</c:v>
                  </c:pt>
                  <c:pt idx="53">
                    <c:v>VI</c:v>
                  </c:pt>
                  <c:pt idx="54">
                    <c:v>VII</c:v>
                  </c:pt>
                  <c:pt idx="55">
                    <c:v>VIII</c:v>
                  </c:pt>
                  <c:pt idx="56">
                    <c:v>IX</c:v>
                  </c:pt>
                  <c:pt idx="57">
                    <c:v>X</c:v>
                  </c:pt>
                  <c:pt idx="58">
                    <c:v>XI</c:v>
                  </c:pt>
                  <c:pt idx="59">
                    <c:v>XII</c:v>
                  </c:pt>
                  <c:pt idx="60">
                    <c:v>I</c:v>
                  </c:pt>
                  <c:pt idx="61">
                    <c:v>II</c:v>
                  </c:pt>
                  <c:pt idx="62">
                    <c:v>III</c:v>
                  </c:pt>
                  <c:pt idx="63">
                    <c:v>IV</c:v>
                  </c:pt>
                  <c:pt idx="64">
                    <c:v>V</c:v>
                  </c:pt>
                  <c:pt idx="65">
                    <c:v>VI</c:v>
                  </c:pt>
                  <c:pt idx="66">
                    <c:v>VII</c:v>
                  </c:pt>
                  <c:pt idx="67">
                    <c:v>VIII</c:v>
                  </c:pt>
                  <c:pt idx="68">
                    <c:v>IX</c:v>
                  </c:pt>
                  <c:pt idx="69">
                    <c:v>X</c:v>
                  </c:pt>
                  <c:pt idx="70">
                    <c:v>XI</c:v>
                  </c:pt>
                  <c:pt idx="71">
                    <c:v>XII</c:v>
                  </c:pt>
                  <c:pt idx="72">
                    <c:v>I</c:v>
                  </c:pt>
                  <c:pt idx="73">
                    <c:v>II</c:v>
                  </c:pt>
                  <c:pt idx="74">
                    <c:v>III</c:v>
                  </c:pt>
                  <c:pt idx="75">
                    <c:v>IV</c:v>
                  </c:pt>
                  <c:pt idx="76">
                    <c:v>V</c:v>
                  </c:pt>
                  <c:pt idx="77">
                    <c:v>VI</c:v>
                  </c:pt>
                  <c:pt idx="78">
                    <c:v>VII</c:v>
                  </c:pt>
                  <c:pt idx="79">
                    <c:v>VIII</c:v>
                  </c:pt>
                  <c:pt idx="80">
                    <c:v>IX</c:v>
                  </c:pt>
                  <c:pt idx="81">
                    <c:v>X</c:v>
                  </c:pt>
                  <c:pt idx="82">
                    <c:v>XI</c:v>
                  </c:pt>
                  <c:pt idx="83">
                    <c:v>XII</c:v>
                  </c:pt>
                  <c:pt idx="84">
                    <c:v>I</c:v>
                  </c:pt>
                  <c:pt idx="85">
                    <c:v>II</c:v>
                  </c:pt>
                  <c:pt idx="86">
                    <c:v>III</c:v>
                  </c:pt>
                  <c:pt idx="87">
                    <c:v>IV</c:v>
                  </c:pt>
                  <c:pt idx="88">
                    <c:v>V</c:v>
                  </c:pt>
                  <c:pt idx="89">
                    <c:v>VI</c:v>
                  </c:pt>
                  <c:pt idx="90">
                    <c:v>VII</c:v>
                  </c:pt>
                  <c:pt idx="91">
                    <c:v>VIII</c:v>
                  </c:pt>
                  <c:pt idx="92">
                    <c:v>IX</c:v>
                  </c:pt>
                  <c:pt idx="93">
                    <c:v>X</c:v>
                  </c:pt>
                  <c:pt idx="94">
                    <c:v>XI</c:v>
                  </c:pt>
                  <c:pt idx="95">
                    <c:v>XII</c:v>
                  </c:pt>
                </c:lvl>
                <c:lvl>
                  <c:pt idx="0">
                    <c:v>2005</c:v>
                  </c:pt>
                  <c:pt idx="12">
                    <c:v>2006</c:v>
                  </c:pt>
                  <c:pt idx="24">
                    <c:v>2007</c:v>
                  </c:pt>
                  <c:pt idx="36">
                    <c:v>2008</c:v>
                  </c:pt>
                  <c:pt idx="48">
                    <c:v>2009</c:v>
                  </c:pt>
                  <c:pt idx="60">
                    <c:v>2010</c:v>
                  </c:pt>
                  <c:pt idx="72">
                    <c:v>2011</c:v>
                  </c:pt>
                  <c:pt idx="84">
                    <c:v>2012</c:v>
                  </c:pt>
                </c:lvl>
              </c:multiLvlStrCache>
            </c:multiLvlStrRef>
          </c:cat>
          <c:val>
            <c:numRef>
              <c:f>Celkem_Total!$DA$11:$GR$11</c:f>
              <c:numCache>
                <c:formatCode>0.0</c:formatCode>
                <c:ptCount val="96"/>
                <c:pt idx="0">
                  <c:v>7.2594044769681387</c:v>
                </c:pt>
                <c:pt idx="1">
                  <c:v>7.1301579917469162</c:v>
                </c:pt>
                <c:pt idx="2">
                  <c:v>6.9521942184208392</c:v>
                </c:pt>
                <c:pt idx="3">
                  <c:v>6.6000017805511124</c:v>
                </c:pt>
                <c:pt idx="4">
                  <c:v>6.3696576421995053</c:v>
                </c:pt>
                <c:pt idx="5">
                  <c:v>6.3480382823662005</c:v>
                </c:pt>
                <c:pt idx="6">
                  <c:v>6.5465477054790293</c:v>
                </c:pt>
                <c:pt idx="7">
                  <c:v>6.6049806944572014</c:v>
                </c:pt>
                <c:pt idx="8">
                  <c:v>6.520299298910416</c:v>
                </c:pt>
                <c:pt idx="9">
                  <c:v>6.3114993972466094</c:v>
                </c:pt>
                <c:pt idx="10">
                  <c:v>6.2655844790951276</c:v>
                </c:pt>
                <c:pt idx="11">
                  <c:v>6.5940828071353081</c:v>
                </c:pt>
                <c:pt idx="12">
                  <c:v>6.8355235686335005</c:v>
                </c:pt>
                <c:pt idx="13">
                  <c:v>6.7571493593338863</c:v>
                </c:pt>
                <c:pt idx="14">
                  <c:v>6.5745513437081264</c:v>
                </c:pt>
                <c:pt idx="15">
                  <c:v>6.2227405236101943</c:v>
                </c:pt>
                <c:pt idx="16">
                  <c:v>5.9096016485937914</c:v>
                </c:pt>
                <c:pt idx="17">
                  <c:v>5.7857787995730403</c:v>
                </c:pt>
                <c:pt idx="18">
                  <c:v>5.9408147313689108</c:v>
                </c:pt>
                <c:pt idx="19">
                  <c:v>5.9460819965041711</c:v>
                </c:pt>
                <c:pt idx="20">
                  <c:v>5.8403528161692986</c:v>
                </c:pt>
                <c:pt idx="21">
                  <c:v>5.5781782628594812</c:v>
                </c:pt>
                <c:pt idx="22">
                  <c:v>5.463943318989406</c:v>
                </c:pt>
                <c:pt idx="23">
                  <c:v>5.7492329942044256</c:v>
                </c:pt>
                <c:pt idx="24">
                  <c:v>5.9336617075396489</c:v>
                </c:pt>
                <c:pt idx="25">
                  <c:v>5.765407350943816</c:v>
                </c:pt>
                <c:pt idx="26">
                  <c:v>5.4431216111129812</c:v>
                </c:pt>
                <c:pt idx="27">
                  <c:v>5.0727327384094902</c:v>
                </c:pt>
                <c:pt idx="28">
                  <c:v>4.8090036404623104</c:v>
                </c:pt>
                <c:pt idx="29">
                  <c:v>4.7123884151439892</c:v>
                </c:pt>
                <c:pt idx="30">
                  <c:v>4.8178707527577869</c:v>
                </c:pt>
                <c:pt idx="31">
                  <c:v>4.7654156716554361</c:v>
                </c:pt>
                <c:pt idx="32">
                  <c:v>4.6148217761236987</c:v>
                </c:pt>
                <c:pt idx="33">
                  <c:v>4.3443806976430306</c:v>
                </c:pt>
                <c:pt idx="34">
                  <c:v>4.2318756188875035</c:v>
                </c:pt>
                <c:pt idx="35">
                  <c:v>4.4855265726678901</c:v>
                </c:pt>
                <c:pt idx="36">
                  <c:v>4.6036794328432515</c:v>
                </c:pt>
                <c:pt idx="37">
                  <c:v>4.4690103235987095</c:v>
                </c:pt>
                <c:pt idx="38">
                  <c:v>4.2151090494263679</c:v>
                </c:pt>
                <c:pt idx="39">
                  <c:v>4.0217678323271224</c:v>
                </c:pt>
                <c:pt idx="40">
                  <c:v>3.7945004138144132</c:v>
                </c:pt>
                <c:pt idx="41">
                  <c:v>3.7710198595556155</c:v>
                </c:pt>
                <c:pt idx="42">
                  <c:v>3.9740371021602008</c:v>
                </c:pt>
                <c:pt idx="43">
                  <c:v>4.0141271128596854</c:v>
                </c:pt>
                <c:pt idx="44">
                  <c:v>4.0059747774454664</c:v>
                </c:pt>
                <c:pt idx="45">
                  <c:v>3.9377375040707681</c:v>
                </c:pt>
                <c:pt idx="46">
                  <c:v>4.0418608791139397</c:v>
                </c:pt>
                <c:pt idx="47">
                  <c:v>4.5060253252994764</c:v>
                </c:pt>
                <c:pt idx="48">
                  <c:v>5.1665505208557656</c:v>
                </c:pt>
                <c:pt idx="49">
                  <c:v>5.6086343533294478</c:v>
                </c:pt>
                <c:pt idx="50">
                  <c:v>5.8841467890847436</c:v>
                </c:pt>
                <c:pt idx="51">
                  <c:v>5.9930083031923624</c:v>
                </c:pt>
                <c:pt idx="52">
                  <c:v>6.0142306066079438</c:v>
                </c:pt>
                <c:pt idx="53">
                  <c:v>6.0996454977841319</c:v>
                </c:pt>
                <c:pt idx="54">
                  <c:v>6.4111548874579256</c:v>
                </c:pt>
                <c:pt idx="55">
                  <c:v>6.5153711357756494</c:v>
                </c:pt>
                <c:pt idx="56">
                  <c:v>6.5765701252178506</c:v>
                </c:pt>
                <c:pt idx="57">
                  <c:v>6.53032704881337</c:v>
                </c:pt>
                <c:pt idx="58">
                  <c:v>6.6429722542643761</c:v>
                </c:pt>
                <c:pt idx="59">
                  <c:v>7.1160683935922853</c:v>
                </c:pt>
                <c:pt idx="60">
                  <c:v>7.5899567231510536</c:v>
                </c:pt>
                <c:pt idx="61">
                  <c:v>7.6746054219481925</c:v>
                </c:pt>
                <c:pt idx="62">
                  <c:v>7.5127560394618502</c:v>
                </c:pt>
                <c:pt idx="63">
                  <c:v>7.0730386732865052</c:v>
                </c:pt>
                <c:pt idx="64">
                  <c:v>6.7474304736967143</c:v>
                </c:pt>
                <c:pt idx="65">
                  <c:v>6.5932492093513311</c:v>
                </c:pt>
                <c:pt idx="66">
                  <c:v>6.6989461058920412</c:v>
                </c:pt>
                <c:pt idx="67">
                  <c:v>6.6440853212110866</c:v>
                </c:pt>
                <c:pt idx="68">
                  <c:v>6.5963682031100115</c:v>
                </c:pt>
                <c:pt idx="69">
                  <c:v>6.536971411432078</c:v>
                </c:pt>
                <c:pt idx="70">
                  <c:v>6.6391175392427479</c:v>
                </c:pt>
                <c:pt idx="71">
                  <c:v>7.4030310069303944</c:v>
                </c:pt>
                <c:pt idx="72">
                  <c:v>7.581008707474429</c:v>
                </c:pt>
                <c:pt idx="73">
                  <c:v>7.4734524559453934</c:v>
                </c:pt>
                <c:pt idx="74">
                  <c:v>7.1863839643038272</c:v>
                </c:pt>
                <c:pt idx="75">
                  <c:v>6.7363436956985341</c:v>
                </c:pt>
                <c:pt idx="76">
                  <c:v>6.4060093263917004</c:v>
                </c:pt>
                <c:pt idx="77">
                  <c:v>6.3072957221250805</c:v>
                </c:pt>
                <c:pt idx="78">
                  <c:v>6.4437427718903804</c:v>
                </c:pt>
                <c:pt idx="79">
                  <c:v>6.3942288873314155</c:v>
                </c:pt>
                <c:pt idx="80">
                  <c:v>6.2920638899723418</c:v>
                </c:pt>
                <c:pt idx="81">
                  <c:v>6.2125811221236775</c:v>
                </c:pt>
                <c:pt idx="82">
                  <c:v>6.2844195231204454</c:v>
                </c:pt>
                <c:pt idx="83">
                  <c:v>6.7694025198106296</c:v>
                </c:pt>
                <c:pt idx="84">
                  <c:v>7.1323599894546321</c:v>
                </c:pt>
                <c:pt idx="85">
                  <c:v>7.2390182657379079</c:v>
                </c:pt>
                <c:pt idx="86">
                  <c:v>7.0097531403253805</c:v>
                </c:pt>
                <c:pt idx="87">
                  <c:v>6.6369620390368862</c:v>
                </c:pt>
                <c:pt idx="88">
                  <c:v>6.4426869029829694</c:v>
                </c:pt>
                <c:pt idx="89">
                  <c:v>6.3510565595616377</c:v>
                </c:pt>
                <c:pt idx="90">
                  <c:v>6.5155684612848583</c:v>
                </c:pt>
                <c:pt idx="91">
                  <c:v>6.5352496274617682</c:v>
                </c:pt>
                <c:pt idx="92">
                  <c:v>6.6292178615213446</c:v>
                </c:pt>
                <c:pt idx="93">
                  <c:v>6.677011396033528</c:v>
                </c:pt>
                <c:pt idx="94">
                  <c:v>6.8403976623806804</c:v>
                </c:pt>
                <c:pt idx="95">
                  <c:v>7.3665213987597085</c:v>
                </c:pt>
              </c:numCache>
            </c:numRef>
          </c:val>
        </c:ser>
        <c:ser>
          <c:idx val="1"/>
          <c:order val="1"/>
          <c:tx>
            <c:v>míra registrované nezaměstnanosti</c:v>
          </c:tx>
          <c:marker>
            <c:symbol val="none"/>
          </c:marker>
          <c:cat>
            <c:multiLvlStrRef>
              <c:f>Celkem_Total!$DA$9:$GR$10</c:f>
              <c:multiLvlStrCache>
                <c:ptCount val="9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  <c:pt idx="36">
                    <c:v>I</c:v>
                  </c:pt>
                  <c:pt idx="37">
                    <c:v>II</c:v>
                  </c:pt>
                  <c:pt idx="38">
                    <c:v>III</c:v>
                  </c:pt>
                  <c:pt idx="39">
                    <c:v>IV</c:v>
                  </c:pt>
                  <c:pt idx="40">
                    <c:v>V</c:v>
                  </c:pt>
                  <c:pt idx="41">
                    <c:v>VI</c:v>
                  </c:pt>
                  <c:pt idx="42">
                    <c:v>VII</c:v>
                  </c:pt>
                  <c:pt idx="43">
                    <c:v>VIII</c:v>
                  </c:pt>
                  <c:pt idx="44">
                    <c:v>IX</c:v>
                  </c:pt>
                  <c:pt idx="45">
                    <c:v>X</c:v>
                  </c:pt>
                  <c:pt idx="46">
                    <c:v>XI</c:v>
                  </c:pt>
                  <c:pt idx="47">
                    <c:v>XII</c:v>
                  </c:pt>
                  <c:pt idx="48">
                    <c:v>I</c:v>
                  </c:pt>
                  <c:pt idx="49">
                    <c:v>II</c:v>
                  </c:pt>
                  <c:pt idx="50">
                    <c:v>III</c:v>
                  </c:pt>
                  <c:pt idx="51">
                    <c:v>IV</c:v>
                  </c:pt>
                  <c:pt idx="52">
                    <c:v>V</c:v>
                  </c:pt>
                  <c:pt idx="53">
                    <c:v>VI</c:v>
                  </c:pt>
                  <c:pt idx="54">
                    <c:v>VII</c:v>
                  </c:pt>
                  <c:pt idx="55">
                    <c:v>VIII</c:v>
                  </c:pt>
                  <c:pt idx="56">
                    <c:v>IX</c:v>
                  </c:pt>
                  <c:pt idx="57">
                    <c:v>X</c:v>
                  </c:pt>
                  <c:pt idx="58">
                    <c:v>XI</c:v>
                  </c:pt>
                  <c:pt idx="59">
                    <c:v>XII</c:v>
                  </c:pt>
                  <c:pt idx="60">
                    <c:v>I</c:v>
                  </c:pt>
                  <c:pt idx="61">
                    <c:v>II</c:v>
                  </c:pt>
                  <c:pt idx="62">
                    <c:v>III</c:v>
                  </c:pt>
                  <c:pt idx="63">
                    <c:v>IV</c:v>
                  </c:pt>
                  <c:pt idx="64">
                    <c:v>V</c:v>
                  </c:pt>
                  <c:pt idx="65">
                    <c:v>VI</c:v>
                  </c:pt>
                  <c:pt idx="66">
                    <c:v>VII</c:v>
                  </c:pt>
                  <c:pt idx="67">
                    <c:v>VIII</c:v>
                  </c:pt>
                  <c:pt idx="68">
                    <c:v>IX</c:v>
                  </c:pt>
                  <c:pt idx="69">
                    <c:v>X</c:v>
                  </c:pt>
                  <c:pt idx="70">
                    <c:v>XI</c:v>
                  </c:pt>
                  <c:pt idx="71">
                    <c:v>XII</c:v>
                  </c:pt>
                  <c:pt idx="72">
                    <c:v>I</c:v>
                  </c:pt>
                  <c:pt idx="73">
                    <c:v>II</c:v>
                  </c:pt>
                  <c:pt idx="74">
                    <c:v>III</c:v>
                  </c:pt>
                  <c:pt idx="75">
                    <c:v>IV</c:v>
                  </c:pt>
                  <c:pt idx="76">
                    <c:v>V</c:v>
                  </c:pt>
                  <c:pt idx="77">
                    <c:v>VI</c:v>
                  </c:pt>
                  <c:pt idx="78">
                    <c:v>VII</c:v>
                  </c:pt>
                  <c:pt idx="79">
                    <c:v>VIII</c:v>
                  </c:pt>
                  <c:pt idx="80">
                    <c:v>IX</c:v>
                  </c:pt>
                  <c:pt idx="81">
                    <c:v>X</c:v>
                  </c:pt>
                  <c:pt idx="82">
                    <c:v>XI</c:v>
                  </c:pt>
                  <c:pt idx="83">
                    <c:v>XII</c:v>
                  </c:pt>
                  <c:pt idx="84">
                    <c:v>I</c:v>
                  </c:pt>
                  <c:pt idx="85">
                    <c:v>II</c:v>
                  </c:pt>
                  <c:pt idx="86">
                    <c:v>III</c:v>
                  </c:pt>
                  <c:pt idx="87">
                    <c:v>IV</c:v>
                  </c:pt>
                  <c:pt idx="88">
                    <c:v>V</c:v>
                  </c:pt>
                  <c:pt idx="89">
                    <c:v>VI</c:v>
                  </c:pt>
                  <c:pt idx="90">
                    <c:v>VII</c:v>
                  </c:pt>
                  <c:pt idx="91">
                    <c:v>VIII</c:v>
                  </c:pt>
                  <c:pt idx="92">
                    <c:v>IX</c:v>
                  </c:pt>
                  <c:pt idx="93">
                    <c:v>X</c:v>
                  </c:pt>
                  <c:pt idx="94">
                    <c:v>XI</c:v>
                  </c:pt>
                  <c:pt idx="95">
                    <c:v>XII</c:v>
                  </c:pt>
                </c:lvl>
                <c:lvl>
                  <c:pt idx="0">
                    <c:v>2005</c:v>
                  </c:pt>
                  <c:pt idx="12">
                    <c:v>2006</c:v>
                  </c:pt>
                  <c:pt idx="24">
                    <c:v>2007</c:v>
                  </c:pt>
                  <c:pt idx="36">
                    <c:v>2008</c:v>
                  </c:pt>
                  <c:pt idx="48">
                    <c:v>2009</c:v>
                  </c:pt>
                  <c:pt idx="60">
                    <c:v>2010</c:v>
                  </c:pt>
                  <c:pt idx="72">
                    <c:v>2011</c:v>
                  </c:pt>
                  <c:pt idx="84">
                    <c:v>2012</c:v>
                  </c:pt>
                </c:lvl>
              </c:multiLvlStrCache>
            </c:multiLvlStrRef>
          </c:cat>
          <c:val>
            <c:numRef>
              <c:f>Celkem_Total!$DA$12:$GR$12</c:f>
              <c:numCache>
                <c:formatCode>0.0</c:formatCode>
                <c:ptCount val="96"/>
                <c:pt idx="0">
                  <c:v>9.8168626845449847</c:v>
                </c:pt>
                <c:pt idx="1">
                  <c:v>9.6463035684051537</c:v>
                </c:pt>
                <c:pt idx="2">
                  <c:v>9.4096963332490944</c:v>
                </c:pt>
                <c:pt idx="3">
                  <c:v>8.9183585997236516</c:v>
                </c:pt>
                <c:pt idx="4">
                  <c:v>8.6093702429194199</c:v>
                </c:pt>
                <c:pt idx="5">
                  <c:v>8.5854117496614393</c:v>
                </c:pt>
                <c:pt idx="6">
                  <c:v>8.8302711486454371</c:v>
                </c:pt>
                <c:pt idx="7">
                  <c:v>8.9137633735825759</c:v>
                </c:pt>
                <c:pt idx="8">
                  <c:v>8.8026195616074485</c:v>
                </c:pt>
                <c:pt idx="9">
                  <c:v>8.4862301945736398</c:v>
                </c:pt>
                <c:pt idx="10">
                  <c:v>8.4274401512376667</c:v>
                </c:pt>
                <c:pt idx="11">
                  <c:v>8.8770197544510037</c:v>
                </c:pt>
                <c:pt idx="12">
                  <c:v>9.162598780047464</c:v>
                </c:pt>
                <c:pt idx="13">
                  <c:v>9.0612392652353968</c:v>
                </c:pt>
                <c:pt idx="14">
                  <c:v>8.8199683389332826</c:v>
                </c:pt>
                <c:pt idx="15">
                  <c:v>8.3144661865849887</c:v>
                </c:pt>
                <c:pt idx="16">
                  <c:v>7.8979498350984496</c:v>
                </c:pt>
                <c:pt idx="17">
                  <c:v>7.7369631918675461</c:v>
                </c:pt>
                <c:pt idx="18">
                  <c:v>7.91504908465041</c:v>
                </c:pt>
                <c:pt idx="19">
                  <c:v>7.9260015340718706</c:v>
                </c:pt>
                <c:pt idx="20">
                  <c:v>7.7875560128491728</c:v>
                </c:pt>
                <c:pt idx="21">
                  <c:v>7.4288762841371394</c:v>
                </c:pt>
                <c:pt idx="22">
                  <c:v>7.279071278106179</c:v>
                </c:pt>
                <c:pt idx="23">
                  <c:v>7.6655838419479796</c:v>
                </c:pt>
                <c:pt idx="24">
                  <c:v>7.902387867816052</c:v>
                </c:pt>
                <c:pt idx="25">
                  <c:v>7.684433564090666</c:v>
                </c:pt>
                <c:pt idx="26">
                  <c:v>7.2606254539957629</c:v>
                </c:pt>
                <c:pt idx="27">
                  <c:v>6.7587820977963995</c:v>
                </c:pt>
                <c:pt idx="28">
                  <c:v>6.4113819599242392</c:v>
                </c:pt>
                <c:pt idx="29">
                  <c:v>6.2886496252031252</c:v>
                </c:pt>
                <c:pt idx="30">
                  <c:v>6.4182231696798162</c:v>
                </c:pt>
                <c:pt idx="31">
                  <c:v>6.3539115912077451</c:v>
                </c:pt>
                <c:pt idx="32">
                  <c:v>6.1574673069241586</c:v>
                </c:pt>
                <c:pt idx="33">
                  <c:v>5.7828978515228711</c:v>
                </c:pt>
                <c:pt idx="34">
                  <c:v>5.6371350632369133</c:v>
                </c:pt>
                <c:pt idx="35">
                  <c:v>5.9822981716527313</c:v>
                </c:pt>
                <c:pt idx="36">
                  <c:v>6.1199094981953213</c:v>
                </c:pt>
                <c:pt idx="37">
                  <c:v>5.9438033287283289</c:v>
                </c:pt>
                <c:pt idx="38">
                  <c:v>5.6088631863356238</c:v>
                </c:pt>
                <c:pt idx="39">
                  <c:v>5.2423416802595515</c:v>
                </c:pt>
                <c:pt idx="40">
                  <c:v>5.0390937281542989</c:v>
                </c:pt>
                <c:pt idx="41">
                  <c:v>5.011256699349337</c:v>
                </c:pt>
                <c:pt idx="42">
                  <c:v>5.2627179880820263</c:v>
                </c:pt>
                <c:pt idx="43">
                  <c:v>5.3188859841472285</c:v>
                </c:pt>
                <c:pt idx="44">
                  <c:v>5.3102598658326086</c:v>
                </c:pt>
                <c:pt idx="45">
                  <c:v>5.2015897329156191</c:v>
                </c:pt>
                <c:pt idx="46">
                  <c:v>5.3412784398699893</c:v>
                </c:pt>
                <c:pt idx="47">
                  <c:v>5.9601641680320654</c:v>
                </c:pt>
                <c:pt idx="48">
                  <c:v>6.7963461684877391</c:v>
                </c:pt>
                <c:pt idx="49">
                  <c:v>7.3767345341612707</c:v>
                </c:pt>
                <c:pt idx="50">
                  <c:v>7.7379213388647203</c:v>
                </c:pt>
                <c:pt idx="51">
                  <c:v>7.8502860084224615</c:v>
                </c:pt>
                <c:pt idx="52">
                  <c:v>7.8754584893089294</c:v>
                </c:pt>
                <c:pt idx="53">
                  <c:v>7.9874381029510397</c:v>
                </c:pt>
                <c:pt idx="54">
                  <c:v>8.3549691827499295</c:v>
                </c:pt>
                <c:pt idx="55">
                  <c:v>8.4928658795188028</c:v>
                </c:pt>
                <c:pt idx="56">
                  <c:v>8.5705370855852081</c:v>
                </c:pt>
                <c:pt idx="57">
                  <c:v>8.4833005756247672</c:v>
                </c:pt>
                <c:pt idx="58">
                  <c:v>8.6275220807976716</c:v>
                </c:pt>
                <c:pt idx="59">
                  <c:v>9.2444706038979909</c:v>
                </c:pt>
                <c:pt idx="60">
                  <c:v>9.8325830222820567</c:v>
                </c:pt>
                <c:pt idx="61">
                  <c:v>9.9388270671433681</c:v>
                </c:pt>
                <c:pt idx="62">
                  <c:v>9.725849454094071</c:v>
                </c:pt>
                <c:pt idx="63">
                  <c:v>9.1539288617708436</c:v>
                </c:pt>
                <c:pt idx="64">
                  <c:v>8.7250840530074516</c:v>
                </c:pt>
                <c:pt idx="65">
                  <c:v>8.5242866308485592</c:v>
                </c:pt>
                <c:pt idx="66">
                  <c:v>8.6633543866719549</c:v>
                </c:pt>
                <c:pt idx="67">
                  <c:v>8.5901329879718187</c:v>
                </c:pt>
                <c:pt idx="68">
                  <c:v>8.5247305011730106</c:v>
                </c:pt>
                <c:pt idx="69">
                  <c:v>8.4502451379843251</c:v>
                </c:pt>
                <c:pt idx="70">
                  <c:v>8.5785603038391081</c:v>
                </c:pt>
                <c:pt idx="71">
                  <c:v>9.5664645425634411</c:v>
                </c:pt>
                <c:pt idx="72">
                  <c:v>9.7266093418958359</c:v>
                </c:pt>
                <c:pt idx="73">
                  <c:v>9.5886121859408231</c:v>
                </c:pt>
                <c:pt idx="74">
                  <c:v>9.2074029271656777</c:v>
                </c:pt>
                <c:pt idx="75">
                  <c:v>8.6196409887935008</c:v>
                </c:pt>
                <c:pt idx="76">
                  <c:v>8.1897680685639695</c:v>
                </c:pt>
                <c:pt idx="77">
                  <c:v>8.0592812492559176</c:v>
                </c:pt>
                <c:pt idx="78">
                  <c:v>8.2275493140250635</c:v>
                </c:pt>
                <c:pt idx="79">
                  <c:v>8.1593458066662663</c:v>
                </c:pt>
                <c:pt idx="80">
                  <c:v>8.0225535603281468</c:v>
                </c:pt>
                <c:pt idx="81">
                  <c:v>7.9164607131834899</c:v>
                </c:pt>
                <c:pt idx="82">
                  <c:v>8.0016562688620443</c:v>
                </c:pt>
                <c:pt idx="83">
                  <c:v>8.6169069038877186</c:v>
                </c:pt>
                <c:pt idx="84">
                  <c:v>9.0821474175621706</c:v>
                </c:pt>
                <c:pt idx="85">
                  <c:v>9.2118916288494539</c:v>
                </c:pt>
                <c:pt idx="86">
                  <c:v>8.9143535585893527</c:v>
                </c:pt>
                <c:pt idx="87">
                  <c:v>8.4417748272468103</c:v>
                </c:pt>
                <c:pt idx="88">
                  <c:v>8.1877936646219656</c:v>
                </c:pt>
                <c:pt idx="89">
                  <c:v>8.0674396711342578</c:v>
                </c:pt>
                <c:pt idx="90">
                  <c:v>8.3120618295240547</c:v>
                </c:pt>
                <c:pt idx="91">
                  <c:v>8.3324641181807948</c:v>
                </c:pt>
                <c:pt idx="92">
                  <c:v>8.4459121384969524</c:v>
                </c:pt>
                <c:pt idx="93">
                  <c:v>8.489935079983784</c:v>
                </c:pt>
                <c:pt idx="94">
                  <c:v>8.692095273829171</c:v>
                </c:pt>
                <c:pt idx="95">
                  <c:v>9.3580202223638729</c:v>
                </c:pt>
              </c:numCache>
            </c:numRef>
          </c:val>
        </c:ser>
        <c:marker val="1"/>
        <c:axId val="63951232"/>
        <c:axId val="63953152"/>
      </c:lineChart>
      <c:catAx>
        <c:axId val="63951232"/>
        <c:scaling>
          <c:orientation val="minMax"/>
        </c:scaling>
        <c:axPos val="b"/>
        <c:numFmt formatCode="General" sourceLinked="1"/>
        <c:tickLblPos val="nextTo"/>
        <c:crossAx val="63953152"/>
        <c:crosses val="autoZero"/>
        <c:auto val="1"/>
        <c:lblAlgn val="ctr"/>
        <c:lblOffset val="100"/>
      </c:catAx>
      <c:valAx>
        <c:axId val="63953152"/>
        <c:scaling>
          <c:orientation val="minMax"/>
          <c:max val="10"/>
          <c:min val="3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[%]</a:t>
                </a:r>
              </a:p>
            </c:rich>
          </c:tx>
          <c:layout>
            <c:manualLayout>
              <c:xMode val="edge"/>
              <c:yMode val="edge"/>
              <c:x val="5.0505433808725846E-3"/>
              <c:y val="5.2117051802091335E-2"/>
            </c:manualLayout>
          </c:layout>
        </c:title>
        <c:numFmt formatCode="0.0" sourceLinked="1"/>
        <c:tickLblPos val="nextTo"/>
        <c:crossAx val="63951232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Vývoj míry ekonomické aktivity a míry zaměstnanosti</a:t>
            </a:r>
            <a:r>
              <a:rPr lang="cs-CZ" baseline="0"/>
              <a:t> v ČR v období let 1993 až 2013 </a:t>
            </a:r>
            <a:endParaRPr lang="cs-CZ"/>
          </a:p>
        </c:rich>
      </c:tx>
      <c:layout/>
    </c:title>
    <c:plotArea>
      <c:layout>
        <c:manualLayout>
          <c:layoutTarget val="inner"/>
          <c:xMode val="edge"/>
          <c:yMode val="edge"/>
          <c:x val="5.7009717499512814E-2"/>
          <c:y val="0.19558939110511744"/>
          <c:w val="0.9029523814293855"/>
          <c:h val="0.62343614506750156"/>
        </c:manualLayout>
      </c:layout>
      <c:lineChart>
        <c:grouping val="standard"/>
        <c:ser>
          <c:idx val="0"/>
          <c:order val="0"/>
          <c:tx>
            <c:strRef>
              <c:f>mira_EAO!$A$5</c:f>
              <c:strCache>
                <c:ptCount val="1"/>
                <c:pt idx="0">
                  <c:v>míra ekonomické aktivity</c:v>
                </c:pt>
              </c:strCache>
            </c:strRef>
          </c:tx>
          <c:marker>
            <c:symbol val="none"/>
          </c:marker>
          <c:cat>
            <c:numRef>
              <c:f>mira_EAO!$B$1:$V$1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mira_EAO!$B$5:$V$5</c:f>
              <c:numCache>
                <c:formatCode>0.0</c:formatCode>
                <c:ptCount val="21"/>
                <c:pt idx="0">
                  <c:v>61.422410195334862</c:v>
                </c:pt>
                <c:pt idx="1">
                  <c:v>61.617901970204976</c:v>
                </c:pt>
                <c:pt idx="2">
                  <c:v>61.507945920410137</c:v>
                </c:pt>
                <c:pt idx="3">
                  <c:v>61.242198741935624</c:v>
                </c:pt>
                <c:pt idx="4">
                  <c:v>61.091472749375185</c:v>
                </c:pt>
                <c:pt idx="5">
                  <c:v>61.026980053935375</c:v>
                </c:pt>
                <c:pt idx="6">
                  <c:v>60.994017298417347</c:v>
                </c:pt>
                <c:pt idx="7">
                  <c:v>60.398888167733709</c:v>
                </c:pt>
                <c:pt idx="8">
                  <c:v>59.994479847138692</c:v>
                </c:pt>
                <c:pt idx="9">
                  <c:v>59.762561927055934</c:v>
                </c:pt>
                <c:pt idx="10">
                  <c:v>59.4232697619804</c:v>
                </c:pt>
                <c:pt idx="11">
                  <c:v>59.175970664208599</c:v>
                </c:pt>
                <c:pt idx="12">
                  <c:v>59.364104267105787</c:v>
                </c:pt>
                <c:pt idx="13">
                  <c:v>59.262795433924069</c:v>
                </c:pt>
                <c:pt idx="14">
                  <c:v>58.771031957056394</c:v>
                </c:pt>
                <c:pt idx="15">
                  <c:v>58.502494359666223</c:v>
                </c:pt>
                <c:pt idx="16">
                  <c:v>58.677466306923307</c:v>
                </c:pt>
                <c:pt idx="17">
                  <c:v>58.443198840369668</c:v>
                </c:pt>
                <c:pt idx="18">
                  <c:v>58.261447806990645</c:v>
                </c:pt>
                <c:pt idx="19">
                  <c:v>58.641227167616762</c:v>
                </c:pt>
                <c:pt idx="20">
                  <c:v>59.275435742613006</c:v>
                </c:pt>
              </c:numCache>
            </c:numRef>
          </c:val>
        </c:ser>
        <c:ser>
          <c:idx val="1"/>
          <c:order val="1"/>
          <c:tx>
            <c:strRef>
              <c:f>mira_EAO!$A$6</c:f>
              <c:strCache>
                <c:ptCount val="1"/>
                <c:pt idx="0">
                  <c:v>míra zaměstnanosti</c:v>
                </c:pt>
              </c:strCache>
            </c:strRef>
          </c:tx>
          <c:marker>
            <c:symbol val="none"/>
          </c:marker>
          <c:cat>
            <c:numRef>
              <c:f>mira_EAO!$B$1:$V$1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mira_EAO!$B$6:$V$6</c:f>
              <c:numCache>
                <c:formatCode>0.0</c:formatCode>
                <c:ptCount val="21"/>
                <c:pt idx="0">
                  <c:v>58.769182575672993</c:v>
                </c:pt>
                <c:pt idx="1">
                  <c:v>58.970624517223257</c:v>
                </c:pt>
                <c:pt idx="2">
                  <c:v>59.033042817122507</c:v>
                </c:pt>
                <c:pt idx="3">
                  <c:v>58.857317429363228</c:v>
                </c:pt>
                <c:pt idx="4">
                  <c:v>58.165699553833946</c:v>
                </c:pt>
                <c:pt idx="5">
                  <c:v>57.088002700869779</c:v>
                </c:pt>
                <c:pt idx="6">
                  <c:v>55.686077508946369</c:v>
                </c:pt>
                <c:pt idx="7">
                  <c:v>55.105524601947664</c:v>
                </c:pt>
                <c:pt idx="8">
                  <c:v>55.118102622712605</c:v>
                </c:pt>
                <c:pt idx="9">
                  <c:v>55.411549233377208</c:v>
                </c:pt>
                <c:pt idx="10">
                  <c:v>54.801853699556425</c:v>
                </c:pt>
                <c:pt idx="11">
                  <c:v>54.265753592427373</c:v>
                </c:pt>
                <c:pt idx="12">
                  <c:v>54.658340887874502</c:v>
                </c:pt>
                <c:pt idx="13">
                  <c:v>55.030756628860182</c:v>
                </c:pt>
                <c:pt idx="14">
                  <c:v>55.646870936163815</c:v>
                </c:pt>
                <c:pt idx="15">
                  <c:v>55.932748989084061</c:v>
                </c:pt>
                <c:pt idx="16">
                  <c:v>54.768308250065317</c:v>
                </c:pt>
                <c:pt idx="17">
                  <c:v>54.187701531284539</c:v>
                </c:pt>
                <c:pt idx="18">
                  <c:v>54.350957774468448</c:v>
                </c:pt>
                <c:pt idx="19">
                  <c:v>54.548522522117779</c:v>
                </c:pt>
                <c:pt idx="20">
                  <c:v>55.153892924458212</c:v>
                </c:pt>
              </c:numCache>
            </c:numRef>
          </c:val>
        </c:ser>
        <c:marker val="1"/>
        <c:axId val="66570496"/>
        <c:axId val="66576384"/>
      </c:lineChart>
      <c:catAx>
        <c:axId val="66570496"/>
        <c:scaling>
          <c:orientation val="minMax"/>
        </c:scaling>
        <c:axPos val="b"/>
        <c:numFmt formatCode="General" sourceLinked="1"/>
        <c:tickLblPos val="nextTo"/>
        <c:crossAx val="66576384"/>
        <c:crosses val="autoZero"/>
        <c:auto val="1"/>
        <c:lblAlgn val="ctr"/>
        <c:lblOffset val="100"/>
      </c:catAx>
      <c:valAx>
        <c:axId val="66576384"/>
        <c:scaling>
          <c:orientation val="minMax"/>
          <c:max val="62"/>
          <c:min val="54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[</a:t>
                </a:r>
                <a:r>
                  <a:rPr lang="cs-CZ">
                    <a:latin typeface="Calibri"/>
                  </a:rPr>
                  <a:t>%]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0"/>
              <c:y val="0.1983202099737531"/>
            </c:manualLayout>
          </c:layout>
        </c:title>
        <c:numFmt formatCode="0.0" sourceLinked="1"/>
        <c:tickLblPos val="nextTo"/>
        <c:crossAx val="66570496"/>
        <c:crosses val="autoZero"/>
        <c:crossBetween val="midCat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7.5952537182852137E-2"/>
          <c:y val="6.9333425336160881E-2"/>
          <c:w val="0.90876968503937039"/>
          <c:h val="0.79980783382020781"/>
        </c:manualLayout>
      </c:layout>
      <c:lineChart>
        <c:grouping val="standard"/>
        <c:ser>
          <c:idx val="0"/>
          <c:order val="0"/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multiLvlStrRef>
              <c:f>Celkem_Total!$FI$9:$GR$10</c:f>
              <c:multiLvlStrCache>
                <c:ptCount val="3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</c:lvl>
                <c:lvl>
                  <c:pt idx="0">
                    <c:v>2010</c:v>
                  </c:pt>
                  <c:pt idx="12">
                    <c:v>2011</c:v>
                  </c:pt>
                  <c:pt idx="24">
                    <c:v>2012</c:v>
                  </c:pt>
                </c:lvl>
              </c:multiLvlStrCache>
            </c:multiLvlStrRef>
          </c:cat>
          <c:val>
            <c:numRef>
              <c:f>Celkem_Total!$FI$12:$GR$12</c:f>
              <c:numCache>
                <c:formatCode>0.0</c:formatCode>
                <c:ptCount val="36"/>
                <c:pt idx="0">
                  <c:v>9.8325830222820567</c:v>
                </c:pt>
                <c:pt idx="1">
                  <c:v>9.9388270671433681</c:v>
                </c:pt>
                <c:pt idx="2">
                  <c:v>9.725849454094071</c:v>
                </c:pt>
                <c:pt idx="3">
                  <c:v>9.1539288617708436</c:v>
                </c:pt>
                <c:pt idx="4">
                  <c:v>8.7250840530074516</c:v>
                </c:pt>
                <c:pt idx="5">
                  <c:v>8.5242866308485592</c:v>
                </c:pt>
                <c:pt idx="6">
                  <c:v>8.6633543866719549</c:v>
                </c:pt>
                <c:pt idx="7">
                  <c:v>8.5901329879718187</c:v>
                </c:pt>
                <c:pt idx="8">
                  <c:v>8.5247305011730106</c:v>
                </c:pt>
                <c:pt idx="9">
                  <c:v>8.4502451379843251</c:v>
                </c:pt>
                <c:pt idx="10">
                  <c:v>8.5785603038391081</c:v>
                </c:pt>
                <c:pt idx="11">
                  <c:v>9.5664645425634411</c:v>
                </c:pt>
                <c:pt idx="12">
                  <c:v>9.7266093418958359</c:v>
                </c:pt>
                <c:pt idx="13">
                  <c:v>9.5886121859408231</c:v>
                </c:pt>
                <c:pt idx="14">
                  <c:v>9.2074029271656777</c:v>
                </c:pt>
                <c:pt idx="15">
                  <c:v>8.6196409887935008</c:v>
                </c:pt>
                <c:pt idx="16">
                  <c:v>8.1897680685639695</c:v>
                </c:pt>
                <c:pt idx="17">
                  <c:v>8.0592812492559176</c:v>
                </c:pt>
                <c:pt idx="18">
                  <c:v>8.2275493140250635</c:v>
                </c:pt>
                <c:pt idx="19">
                  <c:v>8.1593458066662663</c:v>
                </c:pt>
                <c:pt idx="20">
                  <c:v>8.0225535603281468</c:v>
                </c:pt>
                <c:pt idx="21">
                  <c:v>7.9164607131834899</c:v>
                </c:pt>
                <c:pt idx="22">
                  <c:v>8.0016562688620443</c:v>
                </c:pt>
                <c:pt idx="23">
                  <c:v>8.6169069038877186</c:v>
                </c:pt>
                <c:pt idx="24">
                  <c:v>9.0821474175621706</c:v>
                </c:pt>
                <c:pt idx="25">
                  <c:v>9.2118916288494539</c:v>
                </c:pt>
                <c:pt idx="26">
                  <c:v>8.9143535585893527</c:v>
                </c:pt>
                <c:pt idx="27">
                  <c:v>8.4417748272468103</c:v>
                </c:pt>
                <c:pt idx="28">
                  <c:v>8.1877936646219656</c:v>
                </c:pt>
                <c:pt idx="29">
                  <c:v>8.0674396711342578</c:v>
                </c:pt>
                <c:pt idx="30">
                  <c:v>8.3120618295240547</c:v>
                </c:pt>
                <c:pt idx="31">
                  <c:v>8.3324641181807948</c:v>
                </c:pt>
                <c:pt idx="32">
                  <c:v>8.4459121384969524</c:v>
                </c:pt>
                <c:pt idx="33">
                  <c:v>8.489935079983784</c:v>
                </c:pt>
                <c:pt idx="34">
                  <c:v>8.692095273829171</c:v>
                </c:pt>
                <c:pt idx="35">
                  <c:v>9.3580202223638729</c:v>
                </c:pt>
              </c:numCache>
            </c:numRef>
          </c:val>
        </c:ser>
        <c:marker val="1"/>
        <c:axId val="66549248"/>
        <c:axId val="64741376"/>
      </c:lineChart>
      <c:catAx>
        <c:axId val="66549248"/>
        <c:scaling>
          <c:orientation val="minMax"/>
        </c:scaling>
        <c:axPos val="b"/>
        <c:numFmt formatCode="General" sourceLinked="1"/>
        <c:tickLblPos val="nextTo"/>
        <c:crossAx val="64741376"/>
        <c:crosses val="autoZero"/>
        <c:auto val="1"/>
        <c:lblAlgn val="ctr"/>
        <c:lblOffset val="100"/>
      </c:catAx>
      <c:valAx>
        <c:axId val="64741376"/>
        <c:scaling>
          <c:orientation val="minMax"/>
          <c:max val="10"/>
          <c:min val="7.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míra registrované nezaměstnanosti [%]</a:t>
                </a:r>
              </a:p>
            </c:rich>
          </c:tx>
          <c:layout/>
        </c:title>
        <c:numFmt formatCode="0.0" sourceLinked="1"/>
        <c:tickLblPos val="nextTo"/>
        <c:crossAx val="66549248"/>
        <c:crosses val="autoZero"/>
        <c:crossBetween val="between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F6D1A-B9EA-431B-9F9E-04C83023FCD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E6B4-8AE8-4B37-94C7-F049F5934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EB1B2-9927-42A6-A9CD-139171C952B2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C6D34-2E91-4704-8FF2-2EA9C6FA1E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19D2F-FCAC-42A2-9F47-B22B6F177260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11B2C-E83E-4978-954D-88ED09EA643A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D798C4-BD74-4D6A-B623-0FCA64F41E87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26C7-3CAE-4372-AA1D-C43E948C1CA3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65A3-E81D-4540-943C-2A25E9E4B034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23C-627F-408C-ABF5-869F9CAD7826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7045-62F3-4822-9562-5BD3DE7AA9D5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CFB7-15C7-4789-A234-091CBF29AE3D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A3B5-D5AA-4D09-9379-7A11FBAE11BE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4F49-2570-4FD7-841E-BFAC050D2485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142-1195-4BD8-B27A-5D33FF4CFC34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D85C-2315-4FB2-A1A1-BAFC3D09A005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5E92-E5FC-427D-A20B-7ACA137002AA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20B0-1A39-408E-9FDA-E0034F7C74EF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9A975-5FC1-4FC8-9F3D-B1CC29903116}" type="datetime1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Nezaměstnanost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vývoj v ČR v 21. století</a:t>
            </a:r>
            <a:br>
              <a:rPr lang="cs-CZ" dirty="0" smtClean="0"/>
            </a:br>
            <a:r>
              <a:rPr lang="cs-CZ" dirty="0" smtClean="0"/>
              <a:t>- struktury nezaměstnanosti</a:t>
            </a:r>
            <a:br>
              <a:rPr lang="cs-CZ" dirty="0" smtClean="0"/>
            </a:br>
            <a:endParaRPr lang="cs-CZ" sz="1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cs-CZ" dirty="0" smtClean="0"/>
              <a:t>29. září 2014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Ekonomická aktivita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11087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snížení míry ekonomické aktivity a míry zaměstnanosti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nárůst počtu studentů středních škol a vysokoškoláků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přesun pracujících důchodců do kategorie nepracujících důchodců</a:t>
            </a:r>
            <a:endParaRPr lang="cs-CZ" sz="1500" dirty="0" smtClean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46856" y="25020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Specifická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 míra nezaměstnanosti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6951" y="3789040"/>
            <a:ext cx="8291513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specifická míra nezaměstnanosti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1400" dirty="0" smtClean="0">
                <a:latin typeface="Verdana" pitchFamily="34" charset="0"/>
              </a:rPr>
              <a:t>	= podíl počtu určité skupiny nezaměstnaných na shodně vymezené pracovní síle v procentech (např. určitá věková skupina, stupeň vzdělání atd.)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1400" dirty="0" smtClean="0">
              <a:latin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specifická míra nezaměstnanosti X podíl uchazečů určité skupiny na všech uchazečích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1400" dirty="0" smtClean="0">
              <a:latin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1400" dirty="0" smtClean="0">
              <a:latin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v průběhu roku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nejnižší MN: konec jara/začátek léta x nejvyšší MN: zima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vliv sezónních prací (zejména zemědělství a stavebnictví), ale také cestovní ruch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nástup absolventů středních a vysokých škol (červen/červenec až září/říjen)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prodlužování/ukončování smluv na dobu určitou (přelom roku)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/>
        </p:nvGraphicFramePr>
        <p:xfrm>
          <a:off x="0" y="2636912"/>
          <a:ext cx="91440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 descr="C:\Users\sebestoval\arcwiew\Gis\KOMPOZICE\AKTUALNI\MAPA MN 12_2012.pn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58897"/>
            <a:ext cx="9144000" cy="6340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" descr="C:\Users\sebestoval\arcwiew\Gis\KOMPOZICE\AKTUALNI\mapa PODÍL 1_2013.pn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261000"/>
            <a:ext cx="9144000" cy="633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regionů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nejhorší pozice (srpen 2014)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1) </a:t>
            </a:r>
            <a:r>
              <a:rPr lang="cs-CZ" sz="1400" b="1" dirty="0" smtClean="0">
                <a:solidFill>
                  <a:schemeClr val="accent6"/>
                </a:solidFill>
                <a:latin typeface="Verdana" pitchFamily="34" charset="0"/>
              </a:rPr>
              <a:t>severní Čechy</a:t>
            </a:r>
            <a:r>
              <a:rPr lang="cs-CZ" sz="1400" dirty="0" smtClean="0">
                <a:latin typeface="Verdana" pitchFamily="34" charset="0"/>
              </a:rPr>
              <a:t> (Most, Teplice, Chomutov, Ústí nad Labem, Sokolov, Děčín)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2) </a:t>
            </a:r>
            <a:r>
              <a:rPr lang="cs-CZ" sz="1400" b="1" dirty="0" smtClean="0">
                <a:solidFill>
                  <a:schemeClr val="accent3"/>
                </a:solidFill>
                <a:latin typeface="Verdana" pitchFamily="34" charset="0"/>
              </a:rPr>
              <a:t>severní Morava</a:t>
            </a:r>
            <a:r>
              <a:rPr lang="cs-CZ" sz="1400" dirty="0" smtClean="0">
                <a:latin typeface="Verdana" pitchFamily="34" charset="0"/>
              </a:rPr>
              <a:t> (Jeseník, Bruntál, Šumperk, Karviná, Ostrava-město)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3) </a:t>
            </a:r>
            <a:r>
              <a:rPr lang="cs-CZ" sz="1400" b="1" dirty="0" smtClean="0">
                <a:solidFill>
                  <a:schemeClr val="accent1"/>
                </a:solidFill>
                <a:latin typeface="Verdana" pitchFamily="34" charset="0"/>
              </a:rPr>
              <a:t>okresy Hodonín a Znojmo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b="1" dirty="0" smtClean="0">
                <a:solidFill>
                  <a:schemeClr val="accent1"/>
                </a:solidFill>
                <a:latin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</a:rPr>
              <a:t>4) </a:t>
            </a:r>
            <a:r>
              <a:rPr lang="cs-CZ" sz="1400" b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</a:rPr>
              <a:t>okresy Louny a Litoměřice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7504" y="2780928"/>
          <a:ext cx="89644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211"/>
                <a:gridCol w="2275157"/>
                <a:gridCol w="1169875"/>
                <a:gridCol w="1148344"/>
                <a:gridCol w="2146277"/>
                <a:gridCol w="1187624"/>
              </a:tblGrid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Okres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MN (%)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Okres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MN (%)</a:t>
                      </a:r>
                      <a:endParaRPr lang="cs-CZ" dirty="0"/>
                    </a:p>
                  </a:txBody>
                  <a:tcPr/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Most</a:t>
                      </a: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12,7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Hodonín</a:t>
                      </a:r>
                    </a:p>
                  </a:txBody>
                  <a:tcPr marL="72000" marR="10800" marT="1080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Ústí nad Labem</a:t>
                      </a: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12,6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Znojmo</a:t>
                      </a:r>
                    </a:p>
                  </a:txBody>
                  <a:tcPr marL="72000" marR="10800" marT="1080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Bruntál</a:t>
                      </a:r>
                    </a:p>
                  </a:txBody>
                  <a:tcPr marL="72000" marR="10800" marT="1080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12,4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13.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Teplice</a:t>
                      </a: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9,2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Karviná</a:t>
                      </a:r>
                    </a:p>
                  </a:txBody>
                  <a:tcPr marL="72000" marR="10800" marT="1080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12,3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14.</a:t>
                      </a:r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Jeseník</a:t>
                      </a:r>
                    </a:p>
                  </a:txBody>
                  <a:tcPr marL="72000" marR="10800" marT="1080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9,1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Ostrava-město</a:t>
                      </a:r>
                    </a:p>
                  </a:txBody>
                  <a:tcPr marL="72000" marR="10800" marT="1080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11,3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15.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Litoměřice</a:t>
                      </a:r>
                    </a:p>
                  </a:txBody>
                  <a:tcPr marL="72000" marR="10800" marT="1080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Chomutov</a:t>
                      </a: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Brno-město</a:t>
                      </a: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Děčín</a:t>
                      </a: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17.</a:t>
                      </a:r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Šumperk</a:t>
                      </a:r>
                    </a:p>
                  </a:txBody>
                  <a:tcPr marL="72000" marR="10800" marT="1080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Louny</a:t>
                      </a:r>
                    </a:p>
                  </a:txBody>
                  <a:tcPr marL="72000" marR="10800" marT="1080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Příbram</a:t>
                      </a: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Sokolov</a:t>
                      </a: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Kladno</a:t>
                      </a: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8,5</a:t>
                      </a:r>
                    </a:p>
                  </a:txBody>
                  <a:tcPr marL="9525" marR="9525" marT="9525" marB="0" anchor="ctr"/>
                </a:tc>
              </a:tr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Přerov</a:t>
                      </a: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Třebíč</a:t>
                      </a: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regionů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nelepší pozice (srpen 2014)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1) </a:t>
            </a:r>
            <a:r>
              <a:rPr lang="cs-CZ" sz="1400" b="1" dirty="0" smtClean="0">
                <a:solidFill>
                  <a:schemeClr val="accent6"/>
                </a:solidFill>
                <a:latin typeface="Verdana" pitchFamily="34" charset="0"/>
              </a:rPr>
              <a:t>Praha</a:t>
            </a:r>
            <a:r>
              <a:rPr lang="cs-CZ" sz="1400" dirty="0" smtClean="0">
                <a:latin typeface="Verdana" pitchFamily="34" charset="0"/>
              </a:rPr>
              <a:t> + </a:t>
            </a:r>
            <a:r>
              <a:rPr lang="cs-CZ" sz="1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prostor Praha - Plzeň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2) </a:t>
            </a:r>
            <a:r>
              <a:rPr lang="cs-CZ" sz="1400" b="1" dirty="0" smtClean="0">
                <a:solidFill>
                  <a:schemeClr val="accent3"/>
                </a:solidFill>
                <a:latin typeface="Verdana" pitchFamily="34" charset="0"/>
              </a:rPr>
              <a:t>Škoda Auto a </a:t>
            </a:r>
            <a:r>
              <a:rPr lang="cs-CZ" sz="1400" b="1" dirty="0" err="1" smtClean="0">
                <a:solidFill>
                  <a:schemeClr val="accent3"/>
                </a:solidFill>
                <a:latin typeface="Verdana" pitchFamily="34" charset="0"/>
              </a:rPr>
              <a:t>autoprůmysl</a:t>
            </a:r>
            <a:endParaRPr lang="cs-CZ" sz="1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3) </a:t>
            </a:r>
            <a:r>
              <a:rPr lang="cs-CZ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česko-německé pohraničí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b="1" dirty="0" smtClean="0">
                <a:solidFill>
                  <a:schemeClr val="accent1"/>
                </a:solidFill>
                <a:latin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</a:rPr>
              <a:t>4) </a:t>
            </a:r>
            <a:r>
              <a:rPr lang="cs-CZ" sz="1400" b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</a:rPr>
              <a:t>velká (krajská) města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7504" y="2780928"/>
          <a:ext cx="89644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211"/>
                <a:gridCol w="2203149"/>
                <a:gridCol w="1241883"/>
                <a:gridCol w="1148344"/>
                <a:gridCol w="2074269"/>
                <a:gridCol w="1259632"/>
              </a:tblGrid>
              <a:tr h="346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Okres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MN (%)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Okres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MN (%)</a:t>
                      </a:r>
                      <a:endParaRPr lang="cs-CZ" dirty="0"/>
                    </a:p>
                  </a:txBody>
                  <a:tcPr/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Praha-východ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3,5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11.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Písek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5,0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2.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Prachatice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4,3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12.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Jičín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5,1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3.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Benešov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4,3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13.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České Budějovice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5,1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Pelhřimov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4,4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14.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Pardubice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5,3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Mladá Boleslav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4,4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15.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Praha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5,3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6.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Rychnov nad Kněžnou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4,6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16.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Plzeň-sever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5,4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7.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Rokycany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4,6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17.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Domažlice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5,5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8.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Praha-západ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4,6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18.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Klatovy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5,6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9.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Plzeň-jih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4,7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19.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Náchod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5,7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612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10.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Jindřichův Hradec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4,7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20.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kern="1200" dirty="0" smtClean="0"/>
                        <a:t>Ústí nad Orlicí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10800" marT="10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kern="1200" dirty="0" smtClean="0"/>
                        <a:t>5,8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MN před vstupem do EU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700" b="1" dirty="0" err="1" smtClean="0">
                <a:latin typeface="Verdana" pitchFamily="34" charset="0"/>
              </a:rPr>
              <a:t>předvstupní</a:t>
            </a:r>
            <a:r>
              <a:rPr lang="cs-CZ" sz="1700" b="1" dirty="0" smtClean="0">
                <a:latin typeface="Verdana" pitchFamily="34" charset="0"/>
              </a:rPr>
              <a:t> období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500" dirty="0" smtClean="0">
                <a:latin typeface="Verdana" pitchFamily="34" charset="0"/>
              </a:rPr>
              <a:t>obnovení hospodářského růstu, zastavení výrazného nárůstu nezaměstnanosti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500" dirty="0" smtClean="0">
                <a:latin typeface="Verdana" pitchFamily="34" charset="0"/>
              </a:rPr>
              <a:t>pro-investiční opatření: investiční pobídky, podpora průmyslových zón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500" dirty="0" smtClean="0">
                <a:latin typeface="Verdana" pitchFamily="34" charset="0"/>
              </a:rPr>
              <a:t>výrazný příliv PZI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500" dirty="0" smtClean="0">
                <a:latin typeface="Verdana" pitchFamily="34" charset="0"/>
              </a:rPr>
              <a:t>na konci roku 2003 bylo 542,5 tis. nezaměstnaných a MN 10,3 %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8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500" b="1" i="1" dirty="0" smtClean="0">
                <a:latin typeface="Verdana" pitchFamily="34" charset="0"/>
              </a:rPr>
              <a:t>problémové regiony: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1) Most		23,5 %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2) Karviná		20,4 %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3) Teplice		19,9 %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4) Louny		18,9 %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5) Chomutov		18,7 %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6) Ostrava-město	18,4 %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7) Bruntál		18,2 %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8) Jeseník		18,2 %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	9) Hodonín		15,8 %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500" dirty="0" smtClean="0">
                <a:latin typeface="Verdana" pitchFamily="34" charset="0"/>
              </a:rPr>
              <a:t>   10) Děčín		15,6 %	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</a:p>
          <a:p>
            <a:pPr algn="just" eaLnBrk="1" hangingPunct="1">
              <a:buFontTx/>
              <a:buNone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  <a:endParaRPr lang="cs-CZ" sz="1800" dirty="0" smtClean="0"/>
          </a:p>
          <a:p>
            <a:pPr algn="just" eaLnBrk="1" hangingPunct="1">
              <a:buFontTx/>
              <a:buChar char="-"/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800" b="1" dirty="0" smtClean="0">
              <a:latin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MN po vstupu do EU (2004-2007)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„ekonomicky nejlepší odvětví od roku 1989“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vliv vstupu do EU (květen 2004) a předtím do NATO (březen 1999)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zahraniční investoři, posílení exportu, zapojení do mezinárodního obchodu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2005 až 2007 růst HDP o více než 5 %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pozvolný pokles nezaměstnaných i MN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na konci roku 2007 bylo 354,9 tis. nezaměstnaných a MN 6,0 %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8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b="1" i="1" dirty="0" smtClean="0">
                <a:latin typeface="Verdana" pitchFamily="34" charset="0"/>
              </a:rPr>
              <a:t>1. července 2004 – metodická změna: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cs-CZ" sz="1400" dirty="0" smtClean="0">
                <a:latin typeface="Verdana" pitchFamily="34" charset="0"/>
              </a:rPr>
              <a:t>	do výpočtu MN se už nezahrnují všichni uchazeči, ale </a:t>
            </a:r>
            <a:r>
              <a:rPr lang="cs-CZ" sz="1400" b="1" i="1" dirty="0" smtClean="0">
                <a:latin typeface="Verdana" pitchFamily="34" charset="0"/>
              </a:rPr>
              <a:t>dosažitelní uchazeči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dosažitelní uchazeči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= uchazeči o zaměstnání, kteří mohou bezprostředně nastoupit do </a:t>
            </a:r>
            <a:r>
              <a:rPr lang="cs-CZ" sz="1400" dirty="0" smtClean="0">
                <a:latin typeface="Verdana" pitchFamily="34" charset="0"/>
              </a:rPr>
              <a:t>zaměstnání </a:t>
            </a:r>
            <a:r>
              <a:rPr lang="cs-CZ" sz="1400" dirty="0" smtClean="0">
                <a:latin typeface="Verdana" pitchFamily="34" charset="0"/>
              </a:rPr>
              <a:t>při nabídce vhodného pracovního místa, tj. evidovaní </a:t>
            </a:r>
            <a:r>
              <a:rPr lang="cs-CZ" sz="1400" dirty="0" smtClean="0">
                <a:latin typeface="Verdana" pitchFamily="34" charset="0"/>
              </a:rPr>
              <a:t>nezaměstnaní</a:t>
            </a:r>
            <a:r>
              <a:rPr lang="cs-CZ" sz="1400" dirty="0" smtClean="0">
                <a:latin typeface="Verdana" pitchFamily="34" charset="0"/>
              </a:rPr>
              <a:t>, kteří nemají žádnou objektivní překážku pro přijetí zaměstnání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za dosažitelné se nepovažují: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I.) uchazeči ve vazbě či ve výkonu trestu,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II.) uchazeči v pracovní neschopnosti,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III.) uchazeči, kteří jsou zařazeni na rekvalifikační kurzy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IV.) uchazeči, kteří vykonávají krátkodobé zaměstnání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V.) uchazeči, kteří pobírají peněžitou pomoc v mateřství či podporu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cs-CZ" sz="1400" b="1" i="1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MN v období ekonomické krize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nejhorší krize od SHK ve 30. letech 20. století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červen 2008: 297,9 tis. nezaměstnaných; MN 5,0 %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únor 2010: 583,1 tis. nezaměstnaných; MN 9,9 %	</a:t>
            </a:r>
            <a:r>
              <a:rPr lang="cs-CZ" sz="1500" dirty="0" smtClean="0">
                <a:latin typeface="Verdana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</a:p>
          <a:p>
            <a:pPr algn="just" eaLnBrk="1" hangingPunct="1">
              <a:buFontTx/>
              <a:buNone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  <a:endParaRPr lang="cs-CZ" sz="1800" dirty="0" smtClean="0"/>
          </a:p>
          <a:p>
            <a:pPr algn="just" eaLnBrk="1" hangingPunct="1">
              <a:buFontTx/>
              <a:buChar char="-"/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800" b="1" dirty="0" smtClean="0">
              <a:latin typeface="Verdana" pitchFamily="34" charset="0"/>
            </a:endParaRP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65125"/>
          </a:xfrm>
        </p:spPr>
        <p:txBody>
          <a:bodyPr/>
          <a:lstStyle/>
          <a:p>
            <a:r>
              <a:rPr lang="cs-CZ" dirty="0" smtClean="0"/>
              <a:t>Z0027 Geografická analýza trhu práce</a:t>
            </a:r>
            <a:endParaRPr lang="cs-CZ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471503"/>
            <a:ext cx="8928992" cy="434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4650"/>
            <a:ext cx="9144000" cy="614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Podíl nezaměstnaných osob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od 1. ledna 2013 zaveden ukazatel podíl nezaměstnaných osob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na základě dohody MPSV ČR s ČSÚ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8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„Nový ukazatel Podíl nezaměstnaných osob má kvůli odlišné definici jinou úroveň a je tudíž s původním ukazatelem nesrovnatelný.“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                                                                         (MPSV 2012)	</a:t>
            </a:r>
            <a:r>
              <a:rPr lang="cs-CZ" sz="1500" dirty="0" smtClean="0">
                <a:latin typeface="Verdana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</a:p>
          <a:p>
            <a:pPr algn="just" eaLnBrk="1" hangingPunct="1">
              <a:buFontTx/>
              <a:buNone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  <a:endParaRPr lang="cs-CZ" sz="1800" dirty="0" smtClean="0"/>
          </a:p>
          <a:p>
            <a:pPr algn="just" eaLnBrk="1" hangingPunct="1">
              <a:buFontTx/>
              <a:buChar char="-"/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800" b="1" dirty="0" smtClean="0">
              <a:latin typeface="Verdana" pitchFamily="34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/>
        </p:nvGraphicFramePr>
        <p:xfrm>
          <a:off x="0" y="2915791"/>
          <a:ext cx="9144000" cy="3942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Podíl nezaměstnaných osob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důvody pro změnu ukazatele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1) míra registrované nezaměstnanosti srovnává dosažitelné uchazeče o zaměstnání s pracovní silou kombinací z více zdrojů, a to evidence ÚP ČR (dosažitelní uchazeči) a výběrového šetření pracovních sil realizovaného ČSÚ (zaměstnané osoby)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2) údaje o zaměstnanosti z VŠPS na úrovni okresů nejsou dostatečně reprezentativní, detailní výsledky trpí vyšší chybovostí, pro nižší územní celky zcela chybí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3) srovnávání nebo záměna míry registrované nezaměstnanosti (MPSV) a obecné míry nezaměstnanosti (ČSÚ) a jejich nesprávná interpretace	</a:t>
            </a:r>
            <a:r>
              <a:rPr lang="cs-CZ" sz="1500" dirty="0" smtClean="0">
                <a:latin typeface="Verdana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8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míra registrované nezaměstnanosti (MN)</a:t>
            </a:r>
          </a:p>
          <a:p>
            <a:pPr>
              <a:lnSpc>
                <a:spcPct val="90000"/>
              </a:lnSpc>
              <a:buNone/>
            </a:pPr>
            <a:endParaRPr lang="cs-CZ" sz="3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                     dosažitelní uchazeči (všichni)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MN = ---------------------------------------------------- * 100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[%]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                pracovní síla (tj. zaměstnaní a nezaměstnaní)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podíl nezaměstnaných osob (PNO)</a:t>
            </a:r>
          </a:p>
          <a:p>
            <a:pPr>
              <a:lnSpc>
                <a:spcPct val="90000"/>
              </a:lnSpc>
              <a:buNone/>
            </a:pPr>
            <a:endParaRPr lang="cs-CZ" sz="3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             dosažitelní uchazeči ve věku 15-64 let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PNO = --------------------------------------------- * 100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[%]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                  obyvatelstvo ve věku 15-64 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Podíl nezaměstnaných osob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čitatel: dosažitelní uchazeči -&gt; dosažitelní uchazeči ve věku 15-64 let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práce pod 15 let je nelegální (trestná)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uchazeč ve věku 65 let a více jde ve výrazné většině do důchodu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k 31. 8. 2014 počet uchazečů o zaměstnání ve věku 65 let a více v celé ČR: 713 osob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(tj. 0,1 % ze všech uchazečů)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jmenovatel: pracovní síla -&gt; obyvatelstvo ve věku 15-64 let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žáci, studenti a učni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muži a ženy na rodičovské dovolené</a:t>
            </a:r>
            <a:endParaRPr lang="cs-CZ" sz="15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500" dirty="0" smtClean="0">
                <a:latin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</a:rPr>
              <a:t>- osoby v předčasném či starobním důchodu do věku 64 let včetně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osoby s vlastním zdrojem obživy či osoby v domácnosti ve věku 15-64 let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zaměstnaní a nezaměstnaní ve věku 65 let a více</a:t>
            </a:r>
          </a:p>
        </p:txBody>
      </p:sp>
      <p:sp>
        <p:nvSpPr>
          <p:cNvPr id="4" name="Plus 3"/>
          <p:cNvSpPr/>
          <p:nvPr/>
        </p:nvSpPr>
        <p:spPr>
          <a:xfrm>
            <a:off x="8100392" y="3861048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Mínus 4"/>
          <p:cNvSpPr/>
          <p:nvPr/>
        </p:nvSpPr>
        <p:spPr>
          <a:xfrm>
            <a:off x="8100392" y="4725144"/>
            <a:ext cx="576064" cy="36004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8" y="5157192"/>
          <a:ext cx="84249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MN (%)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PNO (%)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Rozdíl (p. </a:t>
                      </a:r>
                      <a:r>
                        <a:rPr lang="cs-CZ" dirty="0" err="1" smtClean="0"/>
                        <a:t>b</a:t>
                      </a:r>
                      <a:r>
                        <a:rPr lang="cs-CZ" dirty="0" smtClean="0"/>
                        <a:t>.)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Říjen 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-1,8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Listopad 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-1,9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Prosinec</a:t>
                      </a:r>
                      <a:r>
                        <a:rPr lang="cs-CZ" baseline="0" dirty="0" smtClean="0"/>
                        <a:t> 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-2,0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Ekonomická aktivita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míra ekonomické aktivity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= podíl pracovní síly (zaměstnaných a nezaměstnaných) na obyvatelstvu ve věku 15+ (případně 15-64 let)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míra zaměstnanosti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= podíl zaměstnaných na obyvatelstvu ve věku 15+ (případně 15-64 let) 	</a:t>
            </a:r>
            <a:r>
              <a:rPr lang="cs-CZ" sz="1500" dirty="0" smtClean="0">
                <a:latin typeface="Verdana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</a:p>
          <a:p>
            <a:pPr algn="just" eaLnBrk="1" hangingPunct="1">
              <a:buFontTx/>
              <a:buNone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>
                <a:latin typeface="Verdana" pitchFamily="34" charset="0"/>
              </a:rPr>
              <a:t>	</a:t>
            </a:r>
            <a:endParaRPr lang="cs-CZ" sz="1800" dirty="0" smtClean="0"/>
          </a:p>
          <a:p>
            <a:pPr algn="just" eaLnBrk="1" hangingPunct="1">
              <a:buFontTx/>
              <a:buChar char="-"/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800" b="1" dirty="0" smtClean="0">
              <a:latin typeface="Verdana" pitchFamily="34" charset="0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179512" y="3140968"/>
          <a:ext cx="8784976" cy="37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536</Words>
  <Application>Microsoft Office PowerPoint</Application>
  <PresentationFormat>Předvádění na obrazovce (4:3)</PresentationFormat>
  <Paragraphs>310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Nezaměstnanost  - vývoj v ČR v 21. století - struktury nezaměstnanosti </vt:lpstr>
      <vt:lpstr>MN před vstupem do EU</vt:lpstr>
      <vt:lpstr>MN po vstupu do EU (2004-2007)</vt:lpstr>
      <vt:lpstr>MN v období ekonomické krize</vt:lpstr>
      <vt:lpstr>Snímek 5</vt:lpstr>
      <vt:lpstr>Podíl nezaměstnaných osob</vt:lpstr>
      <vt:lpstr>Podíl nezaměstnaných osob</vt:lpstr>
      <vt:lpstr>Podíl nezaměstnaných osob</vt:lpstr>
      <vt:lpstr>Ekonomická aktivita</vt:lpstr>
      <vt:lpstr>Ekonomická aktivita</vt:lpstr>
      <vt:lpstr>Nezaměstnanost v průběhu roku</vt:lpstr>
      <vt:lpstr>Snímek 12</vt:lpstr>
      <vt:lpstr>Snímek 13</vt:lpstr>
      <vt:lpstr>Nezaměstnanost podle regionů</vt:lpstr>
      <vt:lpstr>Nezaměstnanost podle regionů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91</cp:revision>
  <dcterms:created xsi:type="dcterms:W3CDTF">2014-09-08T07:18:26Z</dcterms:created>
  <dcterms:modified xsi:type="dcterms:W3CDTF">2014-09-29T14:55:25Z</dcterms:modified>
</cp:coreProperties>
</file>