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5" r:id="rId3"/>
    <p:sldId id="306" r:id="rId4"/>
    <p:sldId id="316" r:id="rId5"/>
    <p:sldId id="310" r:id="rId6"/>
    <p:sldId id="311" r:id="rId7"/>
    <p:sldId id="312" r:id="rId8"/>
    <p:sldId id="313" r:id="rId9"/>
    <p:sldId id="314" r:id="rId10"/>
    <p:sldId id="31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VYUKA\Geograficka_analyza_trhu_prace_2014\Vyvoj%20trhu%20pr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Nezaměstnanost podle pohlaví</a:t>
            </a:r>
            <a:r>
              <a:rPr lang="cs-CZ"/>
              <a:t> v ČR mezi lety 2004 až 2014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7.3860435780946823E-2"/>
          <c:y val="0.1472530500616557"/>
          <c:w val="0.90778328553736665"/>
          <c:h val="0.61587478730513123"/>
        </c:manualLayout>
      </c:layout>
      <c:lineChart>
        <c:grouping val="standard"/>
        <c:ser>
          <c:idx val="0"/>
          <c:order val="0"/>
          <c:tx>
            <c:v>MN ženy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multiLvlStrRef>
              <c:f>muzi_zeny!$I$2:$AC$3</c:f>
              <c:multiLvlStrCache>
                <c:ptCount val="21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</c:lvl>
              </c:multiLvlStrCache>
            </c:multiLvlStrRef>
          </c:cat>
          <c:val>
            <c:numRef>
              <c:f>muzi_zeny!$I$4:$AC$4</c:f>
              <c:numCache>
                <c:formatCode>0.0</c:formatCode>
                <c:ptCount val="21"/>
                <c:pt idx="0">
                  <c:v>11.621634963897549</c:v>
                </c:pt>
                <c:pt idx="1">
                  <c:v>10.92169462653748</c:v>
                </c:pt>
                <c:pt idx="2">
                  <c:v>10.41988998772387</c:v>
                </c:pt>
                <c:pt idx="3">
                  <c:v>10.531363832847831</c:v>
                </c:pt>
                <c:pt idx="4">
                  <c:v>9.5604213833222005</c:v>
                </c:pt>
                <c:pt idx="5">
                  <c:v>9.2975948607319641</c:v>
                </c:pt>
                <c:pt idx="6">
                  <c:v>7.9804830503551178</c:v>
                </c:pt>
                <c:pt idx="7">
                  <c:v>7.3758963458785614</c:v>
                </c:pt>
                <c:pt idx="8">
                  <c:v>6.4821389579239108</c:v>
                </c:pt>
                <c:pt idx="9">
                  <c:v>7.2102134165340726</c:v>
                </c:pt>
                <c:pt idx="10">
                  <c:v>9.3251997743433463</c:v>
                </c:pt>
                <c:pt idx="11">
                  <c:v>10.328080221576252</c:v>
                </c:pt>
                <c:pt idx="12">
                  <c:v>9.8927470855630926</c:v>
                </c:pt>
                <c:pt idx="13">
                  <c:v>10.652824622214899</c:v>
                </c:pt>
                <c:pt idx="14">
                  <c:v>9.5272924329870836</c:v>
                </c:pt>
                <c:pt idx="15">
                  <c:v>9.8430418878344188</c:v>
                </c:pt>
                <c:pt idx="16">
                  <c:v>9.6329446094998641</c:v>
                </c:pt>
                <c:pt idx="17">
                  <c:v>10.563578706231445</c:v>
                </c:pt>
              </c:numCache>
            </c:numRef>
          </c:val>
        </c:ser>
        <c:ser>
          <c:idx val="1"/>
          <c:order val="1"/>
          <c:tx>
            <c:v>MN muži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multiLvlStrRef>
              <c:f>muzi_zeny!$I$2:$AC$3</c:f>
              <c:multiLvlStrCache>
                <c:ptCount val="21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</c:lvl>
              </c:multiLvlStrCache>
            </c:multiLvlStrRef>
          </c:cat>
          <c:val>
            <c:numRef>
              <c:f>muzi_zeny!$I$5:$AC$5</c:f>
              <c:numCache>
                <c:formatCode>0.0</c:formatCode>
                <c:ptCount val="21"/>
                <c:pt idx="0">
                  <c:v>8.4862162678591506</c:v>
                </c:pt>
                <c:pt idx="1">
                  <c:v>8.3402830745853205</c:v>
                </c:pt>
                <c:pt idx="2">
                  <c:v>7.1661014423522298</c:v>
                </c:pt>
                <c:pt idx="3">
                  <c:v>7.6033594431758234</c:v>
                </c:pt>
                <c:pt idx="4">
                  <c:v>6.3350961023529937</c:v>
                </c:pt>
                <c:pt idx="5">
                  <c:v>6.4105151581577298</c:v>
                </c:pt>
                <c:pt idx="6">
                  <c:v>4.9923671015833655</c:v>
                </c:pt>
                <c:pt idx="7">
                  <c:v>4.9206367867947538</c:v>
                </c:pt>
                <c:pt idx="8">
                  <c:v>3.9009773675495882</c:v>
                </c:pt>
                <c:pt idx="9">
                  <c:v>5.0239885004542515</c:v>
                </c:pt>
                <c:pt idx="10">
                  <c:v>6.9912633060083458</c:v>
                </c:pt>
                <c:pt idx="11">
                  <c:v>8.4387006444365138</c:v>
                </c:pt>
                <c:pt idx="12">
                  <c:v>7.5030550594347885</c:v>
                </c:pt>
                <c:pt idx="13">
                  <c:v>8.7565741147021825</c:v>
                </c:pt>
                <c:pt idx="14">
                  <c:v>6.9619224926685819</c:v>
                </c:pt>
                <c:pt idx="15">
                  <c:v>7.6930495289856848</c:v>
                </c:pt>
                <c:pt idx="16">
                  <c:v>6.8802858903387287</c:v>
                </c:pt>
                <c:pt idx="17">
                  <c:v>8.4403543861870833</c:v>
                </c:pt>
              </c:numCache>
            </c:numRef>
          </c:val>
        </c:ser>
        <c:ser>
          <c:idx val="2"/>
          <c:order val="2"/>
          <c:tx>
            <c:v>PNO ženy</c:v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multiLvlStrRef>
              <c:f>muzi_zeny!$I$2:$AC$3</c:f>
              <c:multiLvlStrCache>
                <c:ptCount val="21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</c:lvl>
              </c:multiLvlStrCache>
            </c:multiLvlStrRef>
          </c:cat>
          <c:val>
            <c:numRef>
              <c:f>muzi_zeny!$I$7:$AC$7</c:f>
              <c:numCache>
                <c:formatCode>General</c:formatCode>
                <c:ptCount val="21"/>
                <c:pt idx="18" formatCode="0.0">
                  <c:v>7.3878598833559845</c:v>
                </c:pt>
                <c:pt idx="19" formatCode="0.0">
                  <c:v>8.0178516510387432</c:v>
                </c:pt>
                <c:pt idx="20" formatCode="0.0">
                  <c:v>7.5874752820077065</c:v>
                </c:pt>
              </c:numCache>
            </c:numRef>
          </c:val>
        </c:ser>
        <c:ser>
          <c:idx val="3"/>
          <c:order val="3"/>
          <c:tx>
            <c:v>PNO muži</c:v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multiLvlStrRef>
              <c:f>muzi_zeny!$I$2:$AC$3</c:f>
              <c:multiLvlStrCache>
                <c:ptCount val="21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</c:lvl>
              </c:multiLvlStrCache>
            </c:multiLvlStrRef>
          </c:cat>
          <c:val>
            <c:numRef>
              <c:f>muzi_zeny!$I$8:$AC$8</c:f>
              <c:numCache>
                <c:formatCode>General</c:formatCode>
                <c:ptCount val="21"/>
                <c:pt idx="18" formatCode="0.0">
                  <c:v>7.2851700121205774</c:v>
                </c:pt>
                <c:pt idx="19" formatCode="0.0">
                  <c:v>8.3275047927915686</c:v>
                </c:pt>
                <c:pt idx="20" formatCode="0.0">
                  <c:v>7.1624082379314258</c:v>
                </c:pt>
              </c:numCache>
            </c:numRef>
          </c:val>
        </c:ser>
        <c:marker val="1"/>
        <c:axId val="65858944"/>
        <c:axId val="67073152"/>
      </c:lineChart>
      <c:catAx>
        <c:axId val="65858944"/>
        <c:scaling>
          <c:orientation val="minMax"/>
        </c:scaling>
        <c:axPos val="b"/>
        <c:tickLblPos val="nextTo"/>
        <c:crossAx val="67073152"/>
        <c:crosses val="autoZero"/>
        <c:auto val="1"/>
        <c:lblAlgn val="ctr"/>
        <c:lblOffset val="100"/>
      </c:catAx>
      <c:valAx>
        <c:axId val="67073152"/>
        <c:scaling>
          <c:orientation val="minMax"/>
          <c:max val="12"/>
          <c:min val="3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>
                    <a:latin typeface="Calibri"/>
                  </a:defRPr>
                </a:pPr>
                <a:r>
                  <a:rPr lang="cs-CZ">
                    <a:latin typeface="Calibri"/>
                  </a:rPr>
                  <a:t>[%]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8.3437630371297738E-3"/>
              <c:y val="0.15211937090540875"/>
            </c:manualLayout>
          </c:layout>
        </c:title>
        <c:numFmt formatCode="0.0" sourceLinked="1"/>
        <c:tickLblPos val="nextTo"/>
        <c:crossAx val="6585894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 algn="ctr">
              <a:defRPr/>
            </a:pPr>
            <a:r>
              <a:rPr lang="en-US" dirty="0" err="1"/>
              <a:t>Nezaměstnanost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dosaženého</a:t>
            </a:r>
            <a:r>
              <a:rPr lang="en-US" dirty="0"/>
              <a:t> </a:t>
            </a:r>
            <a:r>
              <a:rPr lang="en-US" dirty="0" err="1"/>
              <a:t>vzdělání</a:t>
            </a:r>
            <a:r>
              <a:rPr lang="en-US" dirty="0"/>
              <a:t> v ČR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lety</a:t>
            </a:r>
            <a:r>
              <a:rPr lang="en-US" dirty="0" smtClean="0"/>
              <a:t> </a:t>
            </a:r>
            <a:r>
              <a:rPr lang="en-US" dirty="0"/>
              <a:t>1993 </a:t>
            </a:r>
            <a:r>
              <a:rPr lang="en-US" dirty="0" err="1"/>
              <a:t>až</a:t>
            </a:r>
            <a:r>
              <a:rPr lang="en-US" dirty="0"/>
              <a:t> 2013</a:t>
            </a:r>
          </a:p>
        </c:rich>
      </c:tx>
      <c:layout>
        <c:manualLayout>
          <c:xMode val="edge"/>
          <c:yMode val="edge"/>
          <c:x val="0.13008333333333341"/>
          <c:y val="1.7173332564064194E-2"/>
        </c:manualLayout>
      </c:layout>
    </c:title>
    <c:plotArea>
      <c:layout>
        <c:manualLayout>
          <c:layoutTarget val="inner"/>
          <c:xMode val="edge"/>
          <c:yMode val="edge"/>
          <c:x val="6.1167714587108298E-2"/>
          <c:y val="0.18936443365865299"/>
          <c:w val="0.92327908640264067"/>
          <c:h val="0.66537446677258594"/>
        </c:manualLayout>
      </c:layout>
      <c:lineChart>
        <c:grouping val="standard"/>
        <c:ser>
          <c:idx val="0"/>
          <c:order val="0"/>
          <c:tx>
            <c:strRef>
              <c:f>vzdelani!$A$3</c:f>
              <c:strCache>
                <c:ptCount val="1"/>
                <c:pt idx="0">
                  <c:v>základní a bez vzdělání</c:v>
                </c:pt>
              </c:strCache>
            </c:strRef>
          </c:tx>
          <c:marker>
            <c:symbol val="none"/>
          </c:marker>
          <c:cat>
            <c:numRef>
              <c:f>vzdelani!$B$2:$V$2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vzdelani!$B$3:$V$3</c:f>
              <c:numCache>
                <c:formatCode>0.0</c:formatCode>
                <c:ptCount val="21"/>
                <c:pt idx="0">
                  <c:v>8.9484265489380856</c:v>
                </c:pt>
                <c:pt idx="1">
                  <c:v>9.4411599115212947</c:v>
                </c:pt>
                <c:pt idx="2">
                  <c:v>10.815414439420916</c:v>
                </c:pt>
                <c:pt idx="3">
                  <c:v>11.202896662085154</c:v>
                </c:pt>
                <c:pt idx="4">
                  <c:v>13.454156565633969</c:v>
                </c:pt>
                <c:pt idx="5">
                  <c:v>16.05134710516004</c:v>
                </c:pt>
                <c:pt idx="6">
                  <c:v>20.948315958595089</c:v>
                </c:pt>
                <c:pt idx="7">
                  <c:v>23.345870580809212</c:v>
                </c:pt>
                <c:pt idx="8">
                  <c:v>23.425394305174567</c:v>
                </c:pt>
                <c:pt idx="9">
                  <c:v>20.782031340951519</c:v>
                </c:pt>
                <c:pt idx="10">
                  <c:v>22.523683464370979</c:v>
                </c:pt>
                <c:pt idx="11">
                  <c:v>26.052230162709112</c:v>
                </c:pt>
                <c:pt idx="12">
                  <c:v>26.684288596941681</c:v>
                </c:pt>
                <c:pt idx="13">
                  <c:v>24.453937757877387</c:v>
                </c:pt>
                <c:pt idx="14">
                  <c:v>20.076135815373725</c:v>
                </c:pt>
                <c:pt idx="15">
                  <c:v>19.035407570034319</c:v>
                </c:pt>
                <c:pt idx="16">
                  <c:v>24.077660894622888</c:v>
                </c:pt>
                <c:pt idx="17">
                  <c:v>25.001281841202349</c:v>
                </c:pt>
                <c:pt idx="18">
                  <c:v>24.325447680523386</c:v>
                </c:pt>
                <c:pt idx="19">
                  <c:v>28.476511948953046</c:v>
                </c:pt>
                <c:pt idx="20">
                  <c:v>25.628411500311593</c:v>
                </c:pt>
              </c:numCache>
            </c:numRef>
          </c:val>
        </c:ser>
        <c:ser>
          <c:idx val="1"/>
          <c:order val="1"/>
          <c:tx>
            <c:strRef>
              <c:f>vzdelani!$A$4</c:f>
              <c:strCache>
                <c:ptCount val="1"/>
                <c:pt idx="0">
                  <c:v>střední bez maturity</c:v>
                </c:pt>
              </c:strCache>
            </c:strRef>
          </c:tx>
          <c:marker>
            <c:symbol val="none"/>
          </c:marker>
          <c:cat>
            <c:numRef>
              <c:f>vzdelani!$B$2:$V$2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vzdelani!$B$4:$V$4</c:f>
              <c:numCache>
                <c:formatCode>0.0</c:formatCode>
                <c:ptCount val="21"/>
                <c:pt idx="0">
                  <c:v>4.0940619525985884</c:v>
                </c:pt>
                <c:pt idx="1">
                  <c:v>4.0518038548189477</c:v>
                </c:pt>
                <c:pt idx="2">
                  <c:v>3.7815999981492876</c:v>
                </c:pt>
                <c:pt idx="3">
                  <c:v>3.6298315919659085</c:v>
                </c:pt>
                <c:pt idx="4">
                  <c:v>4.4159863485849415</c:v>
                </c:pt>
                <c:pt idx="5">
                  <c:v>6.184021098733802</c:v>
                </c:pt>
                <c:pt idx="6">
                  <c:v>8.9083685816420353</c:v>
                </c:pt>
                <c:pt idx="7">
                  <c:v>8.9307204861464484</c:v>
                </c:pt>
                <c:pt idx="8">
                  <c:v>8.4079348337266318</c:v>
                </c:pt>
                <c:pt idx="9">
                  <c:v>7.8358464000455017</c:v>
                </c:pt>
                <c:pt idx="10">
                  <c:v>8.4397592669728638</c:v>
                </c:pt>
                <c:pt idx="11">
                  <c:v>9.3756880545883501</c:v>
                </c:pt>
                <c:pt idx="12">
                  <c:v>8.9274203027975769</c:v>
                </c:pt>
                <c:pt idx="13">
                  <c:v>7.742920753561747</c:v>
                </c:pt>
                <c:pt idx="14">
                  <c:v>5.9014895264541645</c:v>
                </c:pt>
                <c:pt idx="15">
                  <c:v>4.4278727023805518</c:v>
                </c:pt>
                <c:pt idx="16">
                  <c:v>7.3830839709405085</c:v>
                </c:pt>
                <c:pt idx="17">
                  <c:v>8.4558991391631011</c:v>
                </c:pt>
                <c:pt idx="18">
                  <c:v>7.7330753067120837</c:v>
                </c:pt>
                <c:pt idx="19">
                  <c:v>7.9948530036617029</c:v>
                </c:pt>
                <c:pt idx="20">
                  <c:v>8.3604375341145616</c:v>
                </c:pt>
              </c:numCache>
            </c:numRef>
          </c:val>
        </c:ser>
        <c:ser>
          <c:idx val="2"/>
          <c:order val="2"/>
          <c:tx>
            <c:strRef>
              <c:f>vzdelani!$A$5</c:f>
              <c:strCache>
                <c:ptCount val="1"/>
                <c:pt idx="0">
                  <c:v>střední s maturitou</c:v>
                </c:pt>
              </c:strCache>
            </c:strRef>
          </c:tx>
          <c:marker>
            <c:symbol val="none"/>
          </c:marker>
          <c:cat>
            <c:numRef>
              <c:f>vzdelani!$B$2:$V$2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vzdelani!$B$5:$V$5</c:f>
              <c:numCache>
                <c:formatCode>0.0</c:formatCode>
                <c:ptCount val="21"/>
                <c:pt idx="0">
                  <c:v>3.2964498072892097</c:v>
                </c:pt>
                <c:pt idx="1">
                  <c:v>3.2788053536428068</c:v>
                </c:pt>
                <c:pt idx="2">
                  <c:v>2.5285732157901144</c:v>
                </c:pt>
                <c:pt idx="3">
                  <c:v>2.5052924280851334</c:v>
                </c:pt>
                <c:pt idx="4">
                  <c:v>3.4846229776961732</c:v>
                </c:pt>
                <c:pt idx="5">
                  <c:v>5.0891963347775393</c:v>
                </c:pt>
                <c:pt idx="6">
                  <c:v>6.6052775031845172</c:v>
                </c:pt>
                <c:pt idx="7">
                  <c:v>6.4568974838163617</c:v>
                </c:pt>
                <c:pt idx="8">
                  <c:v>5.7480686564313483</c:v>
                </c:pt>
                <c:pt idx="9">
                  <c:v>5.1303608244969325</c:v>
                </c:pt>
                <c:pt idx="10">
                  <c:v>5.5709287309998574</c:v>
                </c:pt>
                <c:pt idx="11">
                  <c:v>5.2671455860272482</c:v>
                </c:pt>
                <c:pt idx="12">
                  <c:v>5.1402053308728926</c:v>
                </c:pt>
                <c:pt idx="13">
                  <c:v>4.8525797634823995</c:v>
                </c:pt>
                <c:pt idx="14">
                  <c:v>3.2846074757082948</c:v>
                </c:pt>
                <c:pt idx="15">
                  <c:v>2.8120620449521896</c:v>
                </c:pt>
                <c:pt idx="16">
                  <c:v>4.7123381910460873</c:v>
                </c:pt>
                <c:pt idx="17">
                  <c:v>5.3144215858596704</c:v>
                </c:pt>
                <c:pt idx="18">
                  <c:v>5.0047597847315384</c:v>
                </c:pt>
                <c:pt idx="19">
                  <c:v>4.9437439324034846</c:v>
                </c:pt>
                <c:pt idx="20">
                  <c:v>5.3042901129916133</c:v>
                </c:pt>
              </c:numCache>
            </c:numRef>
          </c:val>
        </c:ser>
        <c:ser>
          <c:idx val="3"/>
          <c:order val="3"/>
          <c:tx>
            <c:strRef>
              <c:f>vzdelani!$A$6</c:f>
              <c:strCache>
                <c:ptCount val="1"/>
                <c:pt idx="0">
                  <c:v>vysokoškolské</c:v>
                </c:pt>
              </c:strCache>
            </c:strRef>
          </c:tx>
          <c:marker>
            <c:symbol val="none"/>
          </c:marker>
          <c:cat>
            <c:numRef>
              <c:f>vzdelani!$B$2:$V$2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vzdelani!$B$6:$V$6</c:f>
              <c:numCache>
                <c:formatCode>0.0</c:formatCode>
                <c:ptCount val="21"/>
                <c:pt idx="0">
                  <c:v>1.9904706071102951</c:v>
                </c:pt>
                <c:pt idx="1">
                  <c:v>1.7313654826124736</c:v>
                </c:pt>
                <c:pt idx="2">
                  <c:v>1.2403955055448637</c:v>
                </c:pt>
                <c:pt idx="3">
                  <c:v>1.0671649832021888</c:v>
                </c:pt>
                <c:pt idx="4">
                  <c:v>1.5448981987325716</c:v>
                </c:pt>
                <c:pt idx="5">
                  <c:v>2.4285622860562772</c:v>
                </c:pt>
                <c:pt idx="6">
                  <c:v>3.3450019015456438</c:v>
                </c:pt>
                <c:pt idx="7">
                  <c:v>2.9173580604422247</c:v>
                </c:pt>
                <c:pt idx="8">
                  <c:v>2.5260229980941893</c:v>
                </c:pt>
                <c:pt idx="9">
                  <c:v>2.1364621394007592</c:v>
                </c:pt>
                <c:pt idx="10">
                  <c:v>2.2059599062416906</c:v>
                </c:pt>
                <c:pt idx="11">
                  <c:v>2.2568186768793228</c:v>
                </c:pt>
                <c:pt idx="12">
                  <c:v>2.3332550655531259</c:v>
                </c:pt>
                <c:pt idx="13">
                  <c:v>2.4025800001033302</c:v>
                </c:pt>
                <c:pt idx="14">
                  <c:v>1.6556087720550878</c:v>
                </c:pt>
                <c:pt idx="15">
                  <c:v>1.6434784688050401</c:v>
                </c:pt>
                <c:pt idx="16">
                  <c:v>2.4088959362192393</c:v>
                </c:pt>
                <c:pt idx="17">
                  <c:v>2.7677584170026202</c:v>
                </c:pt>
                <c:pt idx="18">
                  <c:v>2.7832966337510419</c:v>
                </c:pt>
                <c:pt idx="19">
                  <c:v>2.8612007633792467</c:v>
                </c:pt>
                <c:pt idx="20">
                  <c:v>2.7599463972411677</c:v>
                </c:pt>
              </c:numCache>
            </c:numRef>
          </c:val>
        </c:ser>
        <c:marker val="1"/>
        <c:axId val="67089920"/>
        <c:axId val="67091456"/>
      </c:lineChart>
      <c:catAx>
        <c:axId val="67089920"/>
        <c:scaling>
          <c:orientation val="minMax"/>
        </c:scaling>
        <c:axPos val="b"/>
        <c:numFmt formatCode="General" sourceLinked="1"/>
        <c:tickLblPos val="nextTo"/>
        <c:crossAx val="67091456"/>
        <c:crosses val="autoZero"/>
        <c:auto val="1"/>
        <c:lblAlgn val="ctr"/>
        <c:lblOffset val="100"/>
      </c:catAx>
      <c:valAx>
        <c:axId val="6709145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>
                    <a:latin typeface="Calibri"/>
                  </a:rPr>
                  <a:t>[%]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5.6557087310003633E-3"/>
              <c:y val="0.21576176592116691"/>
            </c:manualLayout>
          </c:layout>
        </c:title>
        <c:numFmt formatCode="0.0" sourceLinked="1"/>
        <c:tickLblPos val="nextTo"/>
        <c:crossAx val="6708992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Nezaměstnanost podle věku v ČR mezi lety 1993 a</a:t>
            </a:r>
            <a:r>
              <a:rPr lang="cs-CZ"/>
              <a:t>ž</a:t>
            </a:r>
            <a:r>
              <a:rPr lang="en-US"/>
              <a:t> 2013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5.5458047582761835E-2"/>
          <c:y val="0.14881541664055919"/>
          <c:w val="0.92975700618068025"/>
          <c:h val="0.67741069501590812"/>
        </c:manualLayout>
      </c:layout>
      <c:lineChart>
        <c:grouping val="standard"/>
        <c:ser>
          <c:idx val="0"/>
          <c:order val="0"/>
          <c:tx>
            <c:strRef>
              <c:f>vekove_skupiny!$A$2</c:f>
              <c:strCache>
                <c:ptCount val="1"/>
                <c:pt idx="0">
                  <c:v>15 až 24 let</c:v>
                </c:pt>
              </c:strCache>
            </c:strRef>
          </c:tx>
          <c:marker>
            <c:symbol val="none"/>
          </c:marker>
          <c:cat>
            <c:numRef>
              <c:f>vekove_skupiny!$B$1:$V$1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vekove_skupiny!$B$2:$V$2</c:f>
              <c:numCache>
                <c:formatCode>0.0</c:formatCode>
                <c:ptCount val="21"/>
                <c:pt idx="0">
                  <c:v>8.4154442783445607</c:v>
                </c:pt>
                <c:pt idx="1">
                  <c:v>8.676471726629309</c:v>
                </c:pt>
                <c:pt idx="2">
                  <c:v>7.7900921906547795</c:v>
                </c:pt>
                <c:pt idx="3">
                  <c:v>7.1903513091778475</c:v>
                </c:pt>
                <c:pt idx="4">
                  <c:v>8.616704841530229</c:v>
                </c:pt>
                <c:pt idx="5">
                  <c:v>12.427060450044499</c:v>
                </c:pt>
                <c:pt idx="6">
                  <c:v>17.017791195916157</c:v>
                </c:pt>
                <c:pt idx="7">
                  <c:v>16.979458507691884</c:v>
                </c:pt>
                <c:pt idx="8">
                  <c:v>16.560163288550633</c:v>
                </c:pt>
                <c:pt idx="9">
                  <c:v>15.992492963213996</c:v>
                </c:pt>
                <c:pt idx="10">
                  <c:v>17.570224436171365</c:v>
                </c:pt>
                <c:pt idx="11">
                  <c:v>20.391979350281233</c:v>
                </c:pt>
                <c:pt idx="12">
                  <c:v>19.270903725934481</c:v>
                </c:pt>
                <c:pt idx="13">
                  <c:v>17.467129027419162</c:v>
                </c:pt>
                <c:pt idx="14">
                  <c:v>10.739131610088473</c:v>
                </c:pt>
                <c:pt idx="15">
                  <c:v>9.8731140406186704</c:v>
                </c:pt>
                <c:pt idx="16">
                  <c:v>16.643644648540587</c:v>
                </c:pt>
                <c:pt idx="17">
                  <c:v>18.336650437078521</c:v>
                </c:pt>
                <c:pt idx="18">
                  <c:v>18.076694765518091</c:v>
                </c:pt>
                <c:pt idx="19">
                  <c:v>19.513057274994885</c:v>
                </c:pt>
                <c:pt idx="20">
                  <c:v>18.969558053225089</c:v>
                </c:pt>
              </c:numCache>
            </c:numRef>
          </c:val>
        </c:ser>
        <c:ser>
          <c:idx val="1"/>
          <c:order val="1"/>
          <c:tx>
            <c:strRef>
              <c:f>vekove_skupiny!$A$3</c:f>
              <c:strCache>
                <c:ptCount val="1"/>
                <c:pt idx="0">
                  <c:v>25 až 49 let</c:v>
                </c:pt>
              </c:strCache>
            </c:strRef>
          </c:tx>
          <c:marker>
            <c:symbol val="none"/>
          </c:marker>
          <c:cat>
            <c:numRef>
              <c:f>vekove_skupiny!$B$1:$V$1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vekove_skupiny!$B$3:$V$3</c:f>
              <c:numCache>
                <c:formatCode>0.0</c:formatCode>
                <c:ptCount val="21"/>
                <c:pt idx="0">
                  <c:v>3.6215107595440452</c:v>
                </c:pt>
                <c:pt idx="1">
                  <c:v>3.622355134045752</c:v>
                </c:pt>
                <c:pt idx="2">
                  <c:v>3.4715954368867337</c:v>
                </c:pt>
                <c:pt idx="3">
                  <c:v>3.3654187435441507</c:v>
                </c:pt>
                <c:pt idx="4">
                  <c:v>4.3367699386622514</c:v>
                </c:pt>
                <c:pt idx="5">
                  <c:v>5.7399907188977686</c:v>
                </c:pt>
                <c:pt idx="6">
                  <c:v>7.8240385319768198</c:v>
                </c:pt>
                <c:pt idx="7">
                  <c:v>7.9558791297519331</c:v>
                </c:pt>
                <c:pt idx="8">
                  <c:v>7.3466845070585878</c:v>
                </c:pt>
                <c:pt idx="9">
                  <c:v>6.5392713574751244</c:v>
                </c:pt>
                <c:pt idx="10">
                  <c:v>6.9739353674156677</c:v>
                </c:pt>
                <c:pt idx="11">
                  <c:v>7.2813721849278892</c:v>
                </c:pt>
                <c:pt idx="12">
                  <c:v>7.0478485174968766</c:v>
                </c:pt>
                <c:pt idx="13">
                  <c:v>6.3025650574273451</c:v>
                </c:pt>
                <c:pt idx="14">
                  <c:v>4.8456281471197791</c:v>
                </c:pt>
                <c:pt idx="15">
                  <c:v>3.9826750607793717</c:v>
                </c:pt>
                <c:pt idx="16">
                  <c:v>5.9725390660376787</c:v>
                </c:pt>
                <c:pt idx="17">
                  <c:v>6.4140009470732275</c:v>
                </c:pt>
                <c:pt idx="18">
                  <c:v>5.8962167919632424</c:v>
                </c:pt>
                <c:pt idx="19">
                  <c:v>6.1344661645129488</c:v>
                </c:pt>
                <c:pt idx="20">
                  <c:v>6.2952742233480627</c:v>
                </c:pt>
              </c:numCache>
            </c:numRef>
          </c:val>
        </c:ser>
        <c:ser>
          <c:idx val="2"/>
          <c:order val="2"/>
          <c:tx>
            <c:strRef>
              <c:f>vekove_skupiny!$A$4</c:f>
              <c:strCache>
                <c:ptCount val="1"/>
                <c:pt idx="0">
                  <c:v>50 let a více</c:v>
                </c:pt>
              </c:strCache>
            </c:strRef>
          </c:tx>
          <c:marker>
            <c:symbol val="none"/>
          </c:marker>
          <c:cat>
            <c:numRef>
              <c:f>vekove_skupiny!$B$1:$V$1</c:f>
              <c:numCache>
                <c:formatCode>General</c:formatCode>
                <c:ptCount val="2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</c:numCache>
            </c:numRef>
          </c:cat>
          <c:val>
            <c:numRef>
              <c:f>vekove_skupiny!$B$4:$V$4</c:f>
              <c:numCache>
                <c:formatCode>0.0</c:formatCode>
                <c:ptCount val="21"/>
                <c:pt idx="0">
                  <c:v>3.0432803233424082</c:v>
                </c:pt>
                <c:pt idx="1">
                  <c:v>2.5666178749513349</c:v>
                </c:pt>
                <c:pt idx="2">
                  <c:v>2.5697558074865432</c:v>
                </c:pt>
                <c:pt idx="3">
                  <c:v>2.8891176490828392</c:v>
                </c:pt>
                <c:pt idx="4">
                  <c:v>3.2531835711535009</c:v>
                </c:pt>
                <c:pt idx="5">
                  <c:v>4.1452273764769476</c:v>
                </c:pt>
                <c:pt idx="6">
                  <c:v>5.5557332821448906</c:v>
                </c:pt>
                <c:pt idx="7">
                  <c:v>5.9738394120814116</c:v>
                </c:pt>
                <c:pt idx="8">
                  <c:v>5.6997096937840697</c:v>
                </c:pt>
                <c:pt idx="9">
                  <c:v>5.1747966068564013</c:v>
                </c:pt>
                <c:pt idx="10">
                  <c:v>5.7377598002416708</c:v>
                </c:pt>
                <c:pt idx="11">
                  <c:v>6.3107001381907475</c:v>
                </c:pt>
                <c:pt idx="12">
                  <c:v>6.2788870226891484</c:v>
                </c:pt>
                <c:pt idx="13">
                  <c:v>5.8204878437528258</c:v>
                </c:pt>
                <c:pt idx="14">
                  <c:v>4.791819581343133</c:v>
                </c:pt>
                <c:pt idx="15">
                  <c:v>3.7636355287495946</c:v>
                </c:pt>
                <c:pt idx="16">
                  <c:v>5.338586631452845</c:v>
                </c:pt>
                <c:pt idx="17">
                  <c:v>6.2729420070978037</c:v>
                </c:pt>
                <c:pt idx="18">
                  <c:v>5.7292839520768393</c:v>
                </c:pt>
                <c:pt idx="19">
                  <c:v>5.7569233584130703</c:v>
                </c:pt>
                <c:pt idx="20">
                  <c:v>5.5511048120536985</c:v>
                </c:pt>
              </c:numCache>
            </c:numRef>
          </c:val>
        </c:ser>
        <c:marker val="1"/>
        <c:axId val="67355008"/>
        <c:axId val="67356544"/>
      </c:lineChart>
      <c:catAx>
        <c:axId val="67355008"/>
        <c:scaling>
          <c:orientation val="minMax"/>
        </c:scaling>
        <c:axPos val="b"/>
        <c:numFmt formatCode="General" sourceLinked="1"/>
        <c:tickLblPos val="nextTo"/>
        <c:crossAx val="67356544"/>
        <c:crosses val="autoZero"/>
        <c:auto val="1"/>
        <c:lblAlgn val="ctr"/>
        <c:lblOffset val="100"/>
      </c:catAx>
      <c:valAx>
        <c:axId val="67356544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>
                    <a:latin typeface="Calibri"/>
                  </a:rPr>
                  <a:t>[%]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9.4086021505376573E-3"/>
              <c:y val="0.17769738994827244"/>
            </c:manualLayout>
          </c:layout>
        </c:title>
        <c:numFmt formatCode="0.0" sourceLinked="1"/>
        <c:tickLblPos val="nextTo"/>
        <c:crossAx val="6735500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Dlouhodobá nezaměstnanost v ČR mezi lety 1999 až 2014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1831676778107664E-2"/>
          <c:y val="0.12693079654635941"/>
          <c:w val="0.9227865625403382"/>
          <c:h val="0.66888754290329189"/>
        </c:manualLayout>
      </c:layout>
      <c:lineChart>
        <c:grouping val="standard"/>
        <c:ser>
          <c:idx val="0"/>
          <c:order val="0"/>
          <c:tx>
            <c:v>MDN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multiLvlStrRef>
              <c:f>MDN!$B$1:$BM$2</c:f>
              <c:multiLvlStrCache>
                <c:ptCount val="64"/>
                <c:lvl>
                  <c:pt idx="0">
                    <c:v>1Q</c:v>
                  </c:pt>
                  <c:pt idx="1">
                    <c:v>2Q</c:v>
                  </c:pt>
                  <c:pt idx="2">
                    <c:v>3Q</c:v>
                  </c:pt>
                  <c:pt idx="3">
                    <c:v>4Q</c:v>
                  </c:pt>
                  <c:pt idx="4">
                    <c:v>1Q</c:v>
                  </c:pt>
                  <c:pt idx="5">
                    <c:v>2Q</c:v>
                  </c:pt>
                  <c:pt idx="6">
                    <c:v>3Q</c:v>
                  </c:pt>
                  <c:pt idx="7">
                    <c:v>4Q</c:v>
                  </c:pt>
                  <c:pt idx="8">
                    <c:v>1Q</c:v>
                  </c:pt>
                  <c:pt idx="9">
                    <c:v>2Q</c:v>
                  </c:pt>
                  <c:pt idx="10">
                    <c:v>3Q</c:v>
                  </c:pt>
                  <c:pt idx="11">
                    <c:v>4Q</c:v>
                  </c:pt>
                  <c:pt idx="12">
                    <c:v>1Q</c:v>
                  </c:pt>
                  <c:pt idx="13">
                    <c:v>2Q</c:v>
                  </c:pt>
                  <c:pt idx="14">
                    <c:v>3Q</c:v>
                  </c:pt>
                  <c:pt idx="15">
                    <c:v>4Q</c:v>
                  </c:pt>
                  <c:pt idx="16">
                    <c:v>1Q</c:v>
                  </c:pt>
                  <c:pt idx="17">
                    <c:v>2Q</c:v>
                  </c:pt>
                  <c:pt idx="18">
                    <c:v>3Q</c:v>
                  </c:pt>
                  <c:pt idx="19">
                    <c:v>4Q</c:v>
                  </c:pt>
                  <c:pt idx="20">
                    <c:v>1Q</c:v>
                  </c:pt>
                  <c:pt idx="21">
                    <c:v>2Q</c:v>
                  </c:pt>
                  <c:pt idx="22">
                    <c:v>3Q</c:v>
                  </c:pt>
                  <c:pt idx="23">
                    <c:v>4Q</c:v>
                  </c:pt>
                  <c:pt idx="24">
                    <c:v>1Q</c:v>
                  </c:pt>
                  <c:pt idx="25">
                    <c:v>2Q</c:v>
                  </c:pt>
                  <c:pt idx="26">
                    <c:v>3Q</c:v>
                  </c:pt>
                  <c:pt idx="27">
                    <c:v>4Q</c:v>
                  </c:pt>
                  <c:pt idx="28">
                    <c:v>1Q</c:v>
                  </c:pt>
                  <c:pt idx="29">
                    <c:v>2Q</c:v>
                  </c:pt>
                  <c:pt idx="30">
                    <c:v>3Q</c:v>
                  </c:pt>
                  <c:pt idx="31">
                    <c:v>4Q</c:v>
                  </c:pt>
                  <c:pt idx="32">
                    <c:v>1Q</c:v>
                  </c:pt>
                  <c:pt idx="33">
                    <c:v>2Q</c:v>
                  </c:pt>
                  <c:pt idx="34">
                    <c:v>3Q</c:v>
                  </c:pt>
                  <c:pt idx="35">
                    <c:v>4Q</c:v>
                  </c:pt>
                  <c:pt idx="36">
                    <c:v>1Q</c:v>
                  </c:pt>
                  <c:pt idx="37">
                    <c:v>2Q</c:v>
                  </c:pt>
                  <c:pt idx="38">
                    <c:v>3Q</c:v>
                  </c:pt>
                  <c:pt idx="39">
                    <c:v>4Q</c:v>
                  </c:pt>
                  <c:pt idx="40">
                    <c:v>1Q</c:v>
                  </c:pt>
                  <c:pt idx="41">
                    <c:v>2Q</c:v>
                  </c:pt>
                  <c:pt idx="42">
                    <c:v>3Q</c:v>
                  </c:pt>
                  <c:pt idx="43">
                    <c:v>4Q</c:v>
                  </c:pt>
                  <c:pt idx="44">
                    <c:v>1Q</c:v>
                  </c:pt>
                  <c:pt idx="45">
                    <c:v>2Q</c:v>
                  </c:pt>
                  <c:pt idx="46">
                    <c:v>3Q</c:v>
                  </c:pt>
                  <c:pt idx="47">
                    <c:v>4Q</c:v>
                  </c:pt>
                  <c:pt idx="48">
                    <c:v>1Q</c:v>
                  </c:pt>
                  <c:pt idx="49">
                    <c:v>2Q</c:v>
                  </c:pt>
                  <c:pt idx="50">
                    <c:v>3Q</c:v>
                  </c:pt>
                  <c:pt idx="51">
                    <c:v>4Q</c:v>
                  </c:pt>
                  <c:pt idx="52">
                    <c:v>1Q</c:v>
                  </c:pt>
                  <c:pt idx="53">
                    <c:v>2Q</c:v>
                  </c:pt>
                  <c:pt idx="54">
                    <c:v>3Q</c:v>
                  </c:pt>
                  <c:pt idx="55">
                    <c:v>4Q</c:v>
                  </c:pt>
                  <c:pt idx="56">
                    <c:v>1Q</c:v>
                  </c:pt>
                  <c:pt idx="57">
                    <c:v>2Q</c:v>
                  </c:pt>
                  <c:pt idx="58">
                    <c:v>3Q</c:v>
                  </c:pt>
                  <c:pt idx="59">
                    <c:v>4Q</c:v>
                  </c:pt>
                  <c:pt idx="60">
                    <c:v>1Q</c:v>
                  </c:pt>
                  <c:pt idx="61">
                    <c:v>2Q</c:v>
                  </c:pt>
                  <c:pt idx="62">
                    <c:v>3Q</c:v>
                  </c:pt>
                  <c:pt idx="63">
                    <c:v>4Q</c:v>
                  </c:pt>
                </c:lvl>
                <c:lvl>
                  <c:pt idx="0">
                    <c:v>1999</c:v>
                  </c:pt>
                  <c:pt idx="4">
                    <c:v>2000</c:v>
                  </c:pt>
                  <c:pt idx="8">
                    <c:v>2001</c:v>
                  </c:pt>
                  <c:pt idx="12">
                    <c:v>2002</c:v>
                  </c:pt>
                  <c:pt idx="16">
                    <c:v>2003</c:v>
                  </c:pt>
                  <c:pt idx="20">
                    <c:v>2004</c:v>
                  </c:pt>
                  <c:pt idx="24">
                    <c:v>2005</c:v>
                  </c:pt>
                  <c:pt idx="28">
                    <c:v>2006</c:v>
                  </c:pt>
                  <c:pt idx="32">
                    <c:v>2007</c:v>
                  </c:pt>
                  <c:pt idx="36">
                    <c:v>2008</c:v>
                  </c:pt>
                  <c:pt idx="40">
                    <c:v>2009</c:v>
                  </c:pt>
                  <c:pt idx="44">
                    <c:v>2010</c:v>
                  </c:pt>
                  <c:pt idx="48">
                    <c:v>2011</c:v>
                  </c:pt>
                  <c:pt idx="52">
                    <c:v>2012</c:v>
                  </c:pt>
                  <c:pt idx="56">
                    <c:v>2013</c:v>
                  </c:pt>
                  <c:pt idx="60">
                    <c:v>2014</c:v>
                  </c:pt>
                </c:lvl>
              </c:multiLvlStrCache>
            </c:multiLvlStrRef>
          </c:cat>
          <c:val>
            <c:numRef>
              <c:f>MDN!$B$3:$BM$3</c:f>
              <c:numCache>
                <c:formatCode>0.0</c:formatCode>
                <c:ptCount val="64"/>
                <c:pt idx="0">
                  <c:v>1.9076906844734378</c:v>
                </c:pt>
                <c:pt idx="1">
                  <c:v>2.1214237645521692</c:v>
                </c:pt>
                <c:pt idx="2">
                  <c:v>2.543195918409785</c:v>
                </c:pt>
                <c:pt idx="3">
                  <c:v>2.7813619575733077</c:v>
                </c:pt>
                <c:pt idx="4">
                  <c:v>3.1084602246721613</c:v>
                </c:pt>
                <c:pt idx="5">
                  <c:v>3.2034633861670994</c:v>
                </c:pt>
                <c:pt idx="6">
                  <c:v>3.3412552698078288</c:v>
                </c:pt>
                <c:pt idx="7">
                  <c:v>3.3691020851576088</c:v>
                </c:pt>
                <c:pt idx="8">
                  <c:v>3.3142223328620464</c:v>
                </c:pt>
                <c:pt idx="9">
                  <c:v>3.2113042832900276</c:v>
                </c:pt>
                <c:pt idx="10">
                  <c:v>3.2800326188750399</c:v>
                </c:pt>
                <c:pt idx="11">
                  <c:v>3.2974345561233989</c:v>
                </c:pt>
                <c:pt idx="12">
                  <c:v>3.3489218328840993</c:v>
                </c:pt>
                <c:pt idx="13">
                  <c:v>3.3308415166131766</c:v>
                </c:pt>
                <c:pt idx="14">
                  <c:v>3.5232034766413189</c:v>
                </c:pt>
                <c:pt idx="15">
                  <c:v>3.6473368571332205</c:v>
                </c:pt>
                <c:pt idx="16">
                  <c:v>3.7725884551530431</c:v>
                </c:pt>
                <c:pt idx="17">
                  <c:v>3.8113830163358564</c:v>
                </c:pt>
                <c:pt idx="18">
                  <c:v>4.0573877260233155</c:v>
                </c:pt>
                <c:pt idx="19">
                  <c:v>4.1483949517626728</c:v>
                </c:pt>
                <c:pt idx="20">
                  <c:v>4.3263341407934046</c:v>
                </c:pt>
                <c:pt idx="21">
                  <c:v>4.1681545284156556</c:v>
                </c:pt>
                <c:pt idx="22">
                  <c:v>4.1567865096981915</c:v>
                </c:pt>
                <c:pt idx="23">
                  <c:v>4.0827846698524226</c:v>
                </c:pt>
                <c:pt idx="24">
                  <c:v>4.1404124151837705</c:v>
                </c:pt>
                <c:pt idx="25">
                  <c:v>3.9829833361151703</c:v>
                </c:pt>
                <c:pt idx="26">
                  <c:v>3.9853683814110172</c:v>
                </c:pt>
                <c:pt idx="27">
                  <c:v>3.9267910803731487</c:v>
                </c:pt>
                <c:pt idx="28">
                  <c:v>3.8515696851258179</c:v>
                </c:pt>
                <c:pt idx="29">
                  <c:v>3.614552607142099</c:v>
                </c:pt>
                <c:pt idx="30">
                  <c:v>3.5244289737299761</c:v>
                </c:pt>
                <c:pt idx="31">
                  <c:v>3.3645443775268111</c:v>
                </c:pt>
                <c:pt idx="32">
                  <c:v>3.2115374063437847</c:v>
                </c:pt>
                <c:pt idx="33">
                  <c:v>2.8900028901660737</c:v>
                </c:pt>
                <c:pt idx="34">
                  <c:v>2.6834480991993868</c:v>
                </c:pt>
                <c:pt idx="35">
                  <c:v>2.4692923326645175</c:v>
                </c:pt>
                <c:pt idx="36">
                  <c:v>2.2896804388449312</c:v>
                </c:pt>
                <c:pt idx="37">
                  <c:v>2.0255785190628974</c:v>
                </c:pt>
                <c:pt idx="38">
                  <c:v>1.8866731651281941</c:v>
                </c:pt>
                <c:pt idx="39">
                  <c:v>1.806132996031006</c:v>
                </c:pt>
                <c:pt idx="40">
                  <c:v>1.7955936590902237</c:v>
                </c:pt>
                <c:pt idx="41">
                  <c:v>1.7868933401236102</c:v>
                </c:pt>
                <c:pt idx="42">
                  <c:v>1.9361581688639857</c:v>
                </c:pt>
                <c:pt idx="43">
                  <c:v>2.1699441892729889</c:v>
                </c:pt>
                <c:pt idx="44">
                  <c:v>2.626065368847085</c:v>
                </c:pt>
                <c:pt idx="45">
                  <c:v>2.8100803137256527</c:v>
                </c:pt>
                <c:pt idx="46">
                  <c:v>3.014863978920074</c:v>
                </c:pt>
                <c:pt idx="47">
                  <c:v>3.1243955139057404</c:v>
                </c:pt>
                <c:pt idx="48">
                  <c:v>3.2113949627183427</c:v>
                </c:pt>
                <c:pt idx="49">
                  <c:v>3.1248730672963969</c:v>
                </c:pt>
                <c:pt idx="50">
                  <c:v>3.1113757146484322</c:v>
                </c:pt>
                <c:pt idx="51">
                  <c:v>3.225135211162022</c:v>
                </c:pt>
                <c:pt idx="52">
                  <c:v>3.2567796876280037</c:v>
                </c:pt>
                <c:pt idx="53">
                  <c:v>3.1772576425224819</c:v>
                </c:pt>
                <c:pt idx="54">
                  <c:v>3.2842566516138008</c:v>
                </c:pt>
                <c:pt idx="55">
                  <c:v>3.3878530820045003</c:v>
                </c:pt>
              </c:numCache>
            </c:numRef>
          </c:val>
        </c:ser>
        <c:ser>
          <c:idx val="1"/>
          <c:order val="1"/>
          <c:tx>
            <c:v>MDN (dopočtená)</c:v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MDN!$B$4:$BM$4</c:f>
              <c:numCache>
                <c:formatCode>General</c:formatCode>
                <c:ptCount val="64"/>
                <c:pt idx="55" formatCode="0.0">
                  <c:v>3.3878530820045003</c:v>
                </c:pt>
                <c:pt idx="56" formatCode="0.0">
                  <c:v>3.6350307265377606</c:v>
                </c:pt>
                <c:pt idx="57" formatCode="0.0">
                  <c:v>3.6981068869873406</c:v>
                </c:pt>
                <c:pt idx="58" formatCode="0.0">
                  <c:v>3.9674509369962832</c:v>
                </c:pt>
                <c:pt idx="59" formatCode="0.0">
                  <c:v>4.1764558362542896</c:v>
                </c:pt>
                <c:pt idx="60" formatCode="0.0">
                  <c:v>4.4131451445825265</c:v>
                </c:pt>
                <c:pt idx="61" formatCode="0.0">
                  <c:v>4.2736114168974551</c:v>
                </c:pt>
              </c:numCache>
            </c:numRef>
          </c:val>
        </c:ser>
        <c:ser>
          <c:idx val="2"/>
          <c:order val="2"/>
          <c:tx>
            <c:v>míra registrované nezaměstnanosti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MDN!$B$5:$BM$5</c:f>
              <c:numCache>
                <c:formatCode>0.0</c:formatCode>
                <c:ptCount val="64"/>
                <c:pt idx="0">
                  <c:v>8.3698192875266653</c:v>
                </c:pt>
                <c:pt idx="1">
                  <c:v>8.3904310066646364</c:v>
                </c:pt>
                <c:pt idx="2">
                  <c:v>9.0464107983923494</c:v>
                </c:pt>
                <c:pt idx="3">
                  <c:v>9.3711984151967691</c:v>
                </c:pt>
                <c:pt idx="4">
                  <c:v>9.4734994977591231</c:v>
                </c:pt>
                <c:pt idx="5">
                  <c:v>8.6595397166383314</c:v>
                </c:pt>
                <c:pt idx="6">
                  <c:v>8.7910283445978923</c:v>
                </c:pt>
                <c:pt idx="7">
                  <c:v>8.7770364574907607</c:v>
                </c:pt>
                <c:pt idx="8">
                  <c:v>8.6795532158863953</c:v>
                </c:pt>
                <c:pt idx="9">
                  <c:v>8.0805006419916783</c:v>
                </c:pt>
                <c:pt idx="10">
                  <c:v>8.4755197767323533</c:v>
                </c:pt>
                <c:pt idx="11">
                  <c:v>8.8968117525287926</c:v>
                </c:pt>
                <c:pt idx="12">
                  <c:v>9.0811128224874853</c:v>
                </c:pt>
                <c:pt idx="13">
                  <c:v>8.7303841497396082</c:v>
                </c:pt>
                <c:pt idx="14">
                  <c:v>9.4447031231137899</c:v>
                </c:pt>
                <c:pt idx="15">
                  <c:v>9.8000000000000007</c:v>
                </c:pt>
                <c:pt idx="16">
                  <c:v>10.016146970617823</c:v>
                </c:pt>
                <c:pt idx="17">
                  <c:v>9.523154185089016</c:v>
                </c:pt>
                <c:pt idx="18">
                  <c:v>10.052365027802187</c:v>
                </c:pt>
                <c:pt idx="19">
                  <c:v>10.306007207859041</c:v>
                </c:pt>
                <c:pt idx="20">
                  <c:v>10.653639212833971</c:v>
                </c:pt>
                <c:pt idx="21">
                  <c:v>9.8666157759164861</c:v>
                </c:pt>
                <c:pt idx="22">
                  <c:v>9.0755775145545012</c:v>
                </c:pt>
                <c:pt idx="23">
                  <c:v>9.4671625046034222</c:v>
                </c:pt>
                <c:pt idx="24">
                  <c:v>9.4096963332491033</c:v>
                </c:pt>
                <c:pt idx="25">
                  <c:v>8.5854117496614393</c:v>
                </c:pt>
                <c:pt idx="26">
                  <c:v>8.8026195616074538</c:v>
                </c:pt>
                <c:pt idx="27">
                  <c:v>8.8770197544510037</c:v>
                </c:pt>
                <c:pt idx="28">
                  <c:v>8.8199683389332826</c:v>
                </c:pt>
                <c:pt idx="29">
                  <c:v>7.7369631918675497</c:v>
                </c:pt>
                <c:pt idx="30">
                  <c:v>7.7875560128491728</c:v>
                </c:pt>
                <c:pt idx="31">
                  <c:v>7.665583841947976</c:v>
                </c:pt>
                <c:pt idx="32">
                  <c:v>7.2606254539957629</c:v>
                </c:pt>
                <c:pt idx="33">
                  <c:v>6.2886496252031305</c:v>
                </c:pt>
                <c:pt idx="34">
                  <c:v>6.1574673069241586</c:v>
                </c:pt>
                <c:pt idx="35">
                  <c:v>5.982298171652733</c:v>
                </c:pt>
                <c:pt idx="36">
                  <c:v>5.6088631863356264</c:v>
                </c:pt>
                <c:pt idx="37">
                  <c:v>5.0112566993493388</c:v>
                </c:pt>
                <c:pt idx="38">
                  <c:v>5.3102598658326094</c:v>
                </c:pt>
                <c:pt idx="39">
                  <c:v>5.9601641680320654</c:v>
                </c:pt>
                <c:pt idx="40">
                  <c:v>7.7379213388647203</c:v>
                </c:pt>
                <c:pt idx="41">
                  <c:v>7.9874381029510415</c:v>
                </c:pt>
                <c:pt idx="42">
                  <c:v>8.5705370855852152</c:v>
                </c:pt>
                <c:pt idx="43">
                  <c:v>9.2444706038979909</c:v>
                </c:pt>
                <c:pt idx="44">
                  <c:v>9.725849454094071</c:v>
                </c:pt>
                <c:pt idx="45">
                  <c:v>8.5242866308485592</c:v>
                </c:pt>
                <c:pt idx="46">
                  <c:v>8.5247305011730106</c:v>
                </c:pt>
                <c:pt idx="47">
                  <c:v>9.5664645425634465</c:v>
                </c:pt>
                <c:pt idx="48">
                  <c:v>9.2074029271656777</c:v>
                </c:pt>
                <c:pt idx="49">
                  <c:v>8.0592812492559212</c:v>
                </c:pt>
                <c:pt idx="50">
                  <c:v>8.0225535603281468</c:v>
                </c:pt>
                <c:pt idx="51">
                  <c:v>8.6169069038877204</c:v>
                </c:pt>
                <c:pt idx="52">
                  <c:v>8.9143535585893527</c:v>
                </c:pt>
                <c:pt idx="53">
                  <c:v>8.0674396711342613</c:v>
                </c:pt>
                <c:pt idx="54">
                  <c:v>8.4459121384969524</c:v>
                </c:pt>
                <c:pt idx="55">
                  <c:v>9.3580202223638729</c:v>
                </c:pt>
              </c:numCache>
            </c:numRef>
          </c:val>
        </c:ser>
        <c:ser>
          <c:idx val="3"/>
          <c:order val="3"/>
          <c:tx>
            <c:v>podíl nezaměstnaných osob</c:v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MDN!$B$6:$BM$6</c:f>
              <c:numCache>
                <c:formatCode>General</c:formatCode>
                <c:ptCount val="64"/>
                <c:pt idx="56" formatCode="0.0">
                  <c:v>8.0058039375651227</c:v>
                </c:pt>
                <c:pt idx="57" formatCode="0.0">
                  <c:v>7.3358398034760475</c:v>
                </c:pt>
                <c:pt idx="58" formatCode="0.0">
                  <c:v>7.5872144880886001</c:v>
                </c:pt>
                <c:pt idx="59" formatCode="0.0">
                  <c:v>8.1747455957675168</c:v>
                </c:pt>
                <c:pt idx="60" formatCode="0.0">
                  <c:v>8.3358203224656826</c:v>
                </c:pt>
                <c:pt idx="61" formatCode="0.0">
                  <c:v>7.3720647090670468</c:v>
                </c:pt>
              </c:numCache>
            </c:numRef>
          </c:val>
        </c:ser>
        <c:marker val="1"/>
        <c:axId val="67394944"/>
        <c:axId val="67413120"/>
      </c:lineChart>
      <c:catAx>
        <c:axId val="67394944"/>
        <c:scaling>
          <c:orientation val="minMax"/>
        </c:scaling>
        <c:axPos val="b"/>
        <c:tickLblPos val="nextTo"/>
        <c:crossAx val="67413120"/>
        <c:crosses val="autoZero"/>
        <c:auto val="1"/>
        <c:lblAlgn val="ctr"/>
        <c:lblOffset val="100"/>
      </c:catAx>
      <c:valAx>
        <c:axId val="67413120"/>
        <c:scaling>
          <c:orientation val="minMax"/>
          <c:max val="11"/>
          <c:min val="1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[%]</a:t>
                </a:r>
              </a:p>
            </c:rich>
          </c:tx>
          <c:layout>
            <c:manualLayout>
              <c:xMode val="edge"/>
              <c:yMode val="edge"/>
              <c:x val="6.8306010928961955E-3"/>
              <c:y val="0.13678174843529203"/>
            </c:manualLayout>
          </c:layout>
        </c:title>
        <c:numFmt formatCode="0.0" sourceLinked="1"/>
        <c:tickLblPos val="nextTo"/>
        <c:crossAx val="6739494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>
          <a:latin typeface="Calibri"/>
        </a:defRPr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6D1A-B9EA-431B-9F9E-04C83023FCD8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E6B4-8AE8-4B37-94C7-F049F5934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EB1B2-9927-42A6-A9CD-139171C952B2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6D34-2E91-4704-8FF2-2EA9C6FA1E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26C7-3CAE-4372-AA1D-C43E948C1CA3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65A3-E81D-4540-943C-2A25E9E4B034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23C-627F-408C-ABF5-869F9CAD7826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7045-62F3-4822-9562-5BD3DE7AA9D5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CFB7-15C7-4789-A234-091CBF29AE3D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A3B5-D5AA-4D09-9379-7A11FBAE11BE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4F49-2570-4FD7-841E-BFAC050D2485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142-1195-4BD8-B27A-5D33FF4CFC34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D85C-2315-4FB2-A1A1-BAFC3D09A005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5E92-E5FC-427D-A20B-7ACA137002AA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20B0-1A39-408E-9FDA-E0034F7C74EF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A975-5FC1-4FC8-9F3D-B1CC29903116}" type="datetime1">
              <a:rPr lang="cs-CZ" smtClean="0"/>
              <a:pPr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Nezaměstnanost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struktury nezaměstnanosti</a:t>
            </a:r>
            <a:br>
              <a:rPr lang="cs-CZ" dirty="0" smtClean="0"/>
            </a:br>
            <a:endParaRPr lang="cs-CZ" sz="1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cs-CZ" dirty="0" smtClean="0"/>
              <a:t>13. října 2014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MDN x MN v ČR (31. 12. 2012)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 l="7650" t="21326" r="28451" b="10275"/>
          <a:stretch>
            <a:fillRect/>
          </a:stretch>
        </p:blipFill>
        <p:spPr bwMode="auto">
          <a:xfrm>
            <a:off x="359532" y="1221600"/>
            <a:ext cx="8424936" cy="563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Regionální rozdíly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variační koeficient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variační koeficient = poměr směrodatné odchylky a aritmetického průměru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směrodatná odchylka = (kladná) druhá odmocnina z rozptylu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rozptyl = aritmetický průměr čtverců odchylek jednotlivých hodnot sledované proměnné </a:t>
            </a:r>
            <a:r>
              <a:rPr lang="cs-CZ" sz="1400" dirty="0" err="1" smtClean="0">
                <a:latin typeface="Verdana" pitchFamily="34" charset="0"/>
              </a:rPr>
              <a:t>x</a:t>
            </a:r>
            <a:r>
              <a:rPr lang="cs-CZ" sz="1400" baseline="-25000" dirty="0" err="1" smtClean="0">
                <a:latin typeface="Verdana" pitchFamily="34" charset="0"/>
              </a:rPr>
              <a:t>i</a:t>
            </a:r>
            <a:r>
              <a:rPr lang="cs-CZ" sz="1400" dirty="0" smtClean="0">
                <a:latin typeface="Verdana" pitchFamily="34" charset="0"/>
              </a:rPr>
              <a:t> od průměru celého souboru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" y="2996952"/>
            <a:ext cx="9133206" cy="371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http://www.pbsoft.wz.cz/soubory/programy/statisti/help/varkoe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2629" y="1700808"/>
            <a:ext cx="1285875" cy="552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Regionální rozdíly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variační koeficient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čím vyšší je hodnota variačního koeficientu, tím vyšší jsou regionální rozdíly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druhy konvergence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pozitivní konvergence: nejhorší regiony zlepšují své postavení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neutrální konvergence: nejlepší regiony se zhoršují, nejhorší regiony se zlepšují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negativní konvergence: nejlepší regiony se zhoršují = „konvergence v mizérii“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vývoj regionálních rozdílů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nárůst: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a) počátek 90. let („vznik“ nezaměstnanosti, dobré x špatné regiony)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b) přelom 20. a 21. století (návrat k růstu po krátkodobé ekonomické recesi)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c) roky 2005-07 (vysoký hospodářský růst, obzvláště v některých regionech)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pokles: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a) druhá polovina 90. let; obzvláště roky 1997-98 (krátkodobá ekonomická recese)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b) roky 2001-05 (vliv PZI, investičních pobídek, průmyslových zón)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c) globální ekonomická krize po 2008 (konvergence v mizérii)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Regionální rozdíly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výpočet variačního koeficientu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odečíst od každé MN okresu průměrnou MN za celou ČR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výslednou hodnotu umocnit na druhou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umocněné hodnoty sečíst pomocí funkce „suma“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sumu hodnot vydělit počtem jednotek (tj. např. 77 okresů)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sumu vydělenou počtem jednotek odmocnit = směrodatná odchylka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variační koeficient = (směrodatná odchylka / průměrná MN za ČR) * 100 %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u="sng" dirty="0" smtClean="0">
                <a:latin typeface="Verdana" pitchFamily="34" charset="0"/>
              </a:rPr>
              <a:t>viz ukázka v Excelu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pic>
        <p:nvPicPr>
          <p:cNvPr id="2050" name="Picture 2" descr="http://www.vascak.cz/data/palm/napoveda/imgznamky/odchylk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829544"/>
            <a:ext cx="3024336" cy="1687688"/>
          </a:xfrm>
          <a:prstGeom prst="rect">
            <a:avLst/>
          </a:prstGeom>
          <a:noFill/>
        </p:spPr>
      </p:pic>
      <p:pic>
        <p:nvPicPr>
          <p:cNvPr id="2052" name="Picture 4" descr="http://www.pbsoft.wz.cz/soubory/programy/statisti/help/varkoe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9990" y="4172693"/>
            <a:ext cx="2123898" cy="912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pohlaví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vyšší MN žen (otázka vývoje PNO)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podíl žen na všech uchazečích k 31. 8. 2014 v ČR: 52,4 %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důvody vyšší nezaměstnanosti u žen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</a:t>
            </a:r>
            <a:r>
              <a:rPr lang="cs-CZ" sz="1400" dirty="0" err="1" smtClean="0">
                <a:latin typeface="Verdana" pitchFamily="34" charset="0"/>
              </a:rPr>
              <a:t>gender</a:t>
            </a:r>
            <a:r>
              <a:rPr lang="cs-CZ" sz="1400" dirty="0" smtClean="0">
                <a:latin typeface="Verdana" pitchFamily="34" charset="0"/>
              </a:rPr>
              <a:t>, vnímání postavení mužů a žen („muž jako živitel rodiny“)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role mateřské a rodičovské dovolené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0" y="3228975"/>
          <a:ext cx="9144000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vzdělání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čím vyšší úroveň vzdělání, tím nižší nezaměstnanost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základní vzdělání vs. ostatní vzdělání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postupná devalvace vzdělání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1" y="2420889"/>
          <a:ext cx="9144000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věku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problematická skupina do 24 let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bez praxe a zkušeností, skupina bez vysokoškoláků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27112" y="2492896"/>
          <a:ext cx="9116888" cy="3628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věku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704424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Věková kategorie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uchazečů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uchazečů (%)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do 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14 457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20-24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65 289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25-29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61 427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30-34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58 878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11,0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35-39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68 616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12,8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40-44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59 978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45-49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55 434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10,4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50-54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58 438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55-59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69 604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60-64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latin typeface="+mn-lt"/>
                        </a:rPr>
                        <a:t>22 391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nad 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latin typeface="+mn-lt"/>
                        </a:rPr>
                        <a:t>celkem</a:t>
                      </a:r>
                      <a:endParaRPr lang="cs-CZ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latin typeface="+mn-lt"/>
                        </a:rPr>
                        <a:t>535 225</a:t>
                      </a:r>
                      <a:endParaRPr lang="cs-CZ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latin typeface="+mn-lt"/>
                        </a:rPr>
                        <a:t>100,0</a:t>
                      </a:r>
                      <a:endParaRPr lang="cs-CZ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340768"/>
            <a:ext cx="86868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1600" b="1" noProof="0" dirty="0" smtClean="0">
                <a:latin typeface="Verdana" pitchFamily="34" charset="0"/>
              </a:rPr>
              <a:t>Uchazeči o zaměstnání podle věku v ČR k 31. 8. 2014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Dlouhodobá nezaměstnanost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míra dlouhodobé nezaměstnanosti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= podíl počtu uchazečů o zaměstnání evidovaných 12 měsíců a déle na celkové pracovní síle (v procentech), od 2013 na obyvatelstvu ve věku 15-64 let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0" y="2492896"/>
          <a:ext cx="9144000" cy="4138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261</Words>
  <Application>Microsoft Office PowerPoint</Application>
  <PresentationFormat>Předvádění na obrazovce (4:3)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Nezaměstnanost  - struktury nezaměstnanosti </vt:lpstr>
      <vt:lpstr>Regionální rozdíly</vt:lpstr>
      <vt:lpstr>Regionální rozdíly</vt:lpstr>
      <vt:lpstr>Regionální rozdíly</vt:lpstr>
      <vt:lpstr>Nezaměstnanost podle pohlaví</vt:lpstr>
      <vt:lpstr>Nezaměstnanost podle vzdělání</vt:lpstr>
      <vt:lpstr>Nezaměstnanost podle věku</vt:lpstr>
      <vt:lpstr>Nezaměstnanost podle věku</vt:lpstr>
      <vt:lpstr>Dlouhodobá nezaměstnanost</vt:lpstr>
      <vt:lpstr>MDN x MN v ČR (31. 12. 2012)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104</cp:revision>
  <dcterms:created xsi:type="dcterms:W3CDTF">2014-09-08T07:18:26Z</dcterms:created>
  <dcterms:modified xsi:type="dcterms:W3CDTF">2014-10-13T14:08:54Z</dcterms:modified>
</cp:coreProperties>
</file>