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9" r:id="rId3"/>
    <p:sldId id="324" r:id="rId4"/>
    <p:sldId id="318" r:id="rId5"/>
    <p:sldId id="325" r:id="rId6"/>
    <p:sldId id="326" r:id="rId7"/>
    <p:sldId id="327" r:id="rId8"/>
    <p:sldId id="320" r:id="rId9"/>
    <p:sldId id="328" r:id="rId10"/>
    <p:sldId id="329" r:id="rId11"/>
    <p:sldId id="321" r:id="rId12"/>
    <p:sldId id="330" r:id="rId13"/>
    <p:sldId id="331" r:id="rId14"/>
    <p:sldId id="322" r:id="rId15"/>
    <p:sldId id="323" r:id="rId16"/>
    <p:sldId id="332" r:id="rId17"/>
    <p:sldId id="333" r:id="rId18"/>
    <p:sldId id="334" r:id="rId19"/>
    <p:sldId id="335" r:id="rId20"/>
    <p:sldId id="33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10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13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16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17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18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19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2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20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3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5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6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7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9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Teritoriální pakty zaměstnanosti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27. října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dohoda nabyla účinnosti dne 24. února 2011, zatím uzavřena do konce roku 2015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zpracované analýzy: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1) Odhad poptávky a nabídky lidských zdrojů v sektoru průmyslu Moravskoslezského kraje v letech 2013-2020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2) Studenti s trvalým bydlištěm na území Moravskoslezského kraje na českých vysokých školách 2002-2012: Kde a co studují?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střednědobý akční plán „Integrovaný program rozvoje zaměstnanosti“ (IPRZ) = sada projektů s předpoklady významného dopadu na řešení hlavních problémů a potřeb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IPRZ průběžně hodnocen a aktualizován 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projekty SMART: </a:t>
            </a:r>
            <a:r>
              <a:rPr lang="cs-CZ" sz="1400" dirty="0" smtClean="0">
                <a:latin typeface="Verdana" pitchFamily="34" charset="0"/>
              </a:rPr>
              <a:t>S </a:t>
            </a:r>
            <a:r>
              <a:rPr lang="cs-CZ" sz="1400" dirty="0" smtClean="0">
                <a:latin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</a:rPr>
              <a:t>Specific</a:t>
            </a:r>
            <a:r>
              <a:rPr lang="cs-CZ" sz="1400" dirty="0" smtClean="0">
                <a:latin typeface="Verdana" pitchFamily="34" charset="0"/>
              </a:rPr>
              <a:t> – specifické, konkrétní cíle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		 M </a:t>
            </a:r>
            <a:r>
              <a:rPr lang="cs-CZ" sz="1400" dirty="0" smtClean="0">
                <a:latin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</a:rPr>
              <a:t>Measurable</a:t>
            </a:r>
            <a:r>
              <a:rPr lang="cs-CZ" sz="1400" dirty="0" smtClean="0">
                <a:latin typeface="Verdana" pitchFamily="34" charset="0"/>
              </a:rPr>
              <a:t> – měřitelné cíle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		 A </a:t>
            </a:r>
            <a:r>
              <a:rPr lang="cs-CZ" sz="1400" dirty="0" smtClean="0">
                <a:latin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</a:rPr>
              <a:t>Achievable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Acceptable</a:t>
            </a:r>
            <a:r>
              <a:rPr lang="cs-CZ" sz="1400" dirty="0" smtClean="0">
                <a:latin typeface="Verdana" pitchFamily="34" charset="0"/>
              </a:rPr>
              <a:t> – dosažitelné/přijatelné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		 R </a:t>
            </a:r>
            <a:r>
              <a:rPr lang="cs-CZ" sz="1400" dirty="0" smtClean="0">
                <a:latin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</a:rPr>
              <a:t>Realistic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Relevant</a:t>
            </a:r>
            <a:r>
              <a:rPr lang="cs-CZ" sz="1400" dirty="0" smtClean="0">
                <a:latin typeface="Verdana" pitchFamily="34" charset="0"/>
              </a:rPr>
              <a:t> – realistické/relevantní (vzhledem ke </a:t>
            </a:r>
            <a:r>
              <a:rPr lang="cs-CZ" sz="1400" dirty="0" smtClean="0">
                <a:latin typeface="Verdana" pitchFamily="34" charset="0"/>
              </a:rPr>
              <a:t>zdrojům)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 T </a:t>
            </a:r>
            <a:r>
              <a:rPr lang="cs-CZ" sz="1400" dirty="0" smtClean="0">
                <a:latin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</a:rPr>
              <a:t>Time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Specific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Trackable</a:t>
            </a:r>
            <a:r>
              <a:rPr lang="cs-CZ" sz="1400" dirty="0" smtClean="0">
                <a:latin typeface="Verdana" pitchFamily="34" charset="0"/>
              </a:rPr>
              <a:t> – časově specifické/sledovatelné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23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projekty IPRZ: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Regionální observatoř trhu práce a konkurenceschopnosti</a:t>
            </a:r>
            <a:r>
              <a:rPr lang="cs-CZ" sz="1400" dirty="0" smtClean="0">
                <a:latin typeface="Verdana" pitchFamily="34" charset="0"/>
              </a:rPr>
              <a:t> = informace, analýzy a prognózy současné a budoucí nabídky a poptávky na trhu práce, podklady pro inteligentní veřejné intervence 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Krajská síť center kariérového poradenství</a:t>
            </a:r>
            <a:r>
              <a:rPr lang="cs-CZ" sz="1400" dirty="0" smtClean="0">
                <a:latin typeface="Verdana" pitchFamily="34" charset="0"/>
              </a:rPr>
              <a:t> = individuální bilance osobního potenciálu a kompetencí, kariérové poradenství, nástroj pro inteligentní využití služeb jednotlivců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Talent Pool</a:t>
            </a:r>
            <a:r>
              <a:rPr lang="cs-CZ" sz="1400" dirty="0" smtClean="0">
                <a:latin typeface="Verdana" pitchFamily="34" charset="0"/>
              </a:rPr>
              <a:t> = program pro identifikaci a rozvoj talentovaných vysokoškoláků</a:t>
            </a:r>
          </a:p>
          <a:p>
            <a:pPr algn="just">
              <a:spcAft>
                <a:spcPts val="300"/>
              </a:spcAft>
              <a:buFont typeface="Arial" pitchFamily="34" charset="0"/>
              <a:buAutoNum type="alphaUcParenR"/>
            </a:pPr>
            <a:r>
              <a:rPr lang="cs-CZ" sz="1400" i="1" u="sng" dirty="0" err="1" smtClean="0">
                <a:latin typeface="Verdana" pitchFamily="34" charset="0"/>
              </a:rPr>
              <a:t>Labour</a:t>
            </a:r>
            <a:r>
              <a:rPr lang="cs-CZ" sz="1400" i="1" u="sng" dirty="0" smtClean="0">
                <a:latin typeface="Verdana" pitchFamily="34" charset="0"/>
              </a:rPr>
              <a:t> Pool </a:t>
            </a:r>
            <a:r>
              <a:rPr lang="cs-CZ" sz="1400" dirty="0" smtClean="0">
                <a:latin typeface="Verdana" pitchFamily="34" charset="0"/>
              </a:rPr>
              <a:t>= program zaměstnaneckých a vzdělávacích center, mezičlánek pro znevýhodněné skupiny k integraci na běžný trh práce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Brána k technické kariéře </a:t>
            </a:r>
            <a:r>
              <a:rPr lang="cs-CZ" sz="1400" dirty="0" smtClean="0">
                <a:latin typeface="Verdana" pitchFamily="34" charset="0"/>
              </a:rPr>
              <a:t>= program pro zajištění potřebného počtu a kvality nové generace techniků a řemeslníků do firem v MSK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KOMPAS – kompetence a stáže</a:t>
            </a:r>
            <a:r>
              <a:rPr lang="cs-CZ" sz="1400" dirty="0" smtClean="0">
                <a:latin typeface="Verdana" pitchFamily="34" charset="0"/>
              </a:rPr>
              <a:t> = využití stáží ve firmách, vazba na rozvoj odborných i měkkých kompetencí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Služby s úsměvem </a:t>
            </a:r>
            <a:r>
              <a:rPr lang="cs-CZ" sz="1400" dirty="0" smtClean="0">
                <a:latin typeface="Verdana" pitchFamily="34" charset="0"/>
              </a:rPr>
              <a:t>= program posilující poskytování zákaznicky přívětivých služeb</a:t>
            </a:r>
          </a:p>
          <a:p>
            <a:pPr algn="just">
              <a:spcAft>
                <a:spcPts val="300"/>
              </a:spcAft>
              <a:buFont typeface="Arial" pitchFamily="34" charset="0"/>
              <a:buAutoNum type="alphaUcParenR"/>
            </a:pPr>
            <a:r>
              <a:rPr lang="cs-CZ" sz="1400" i="1" u="sng" dirty="0" err="1" smtClean="0">
                <a:latin typeface="Verdana" pitchFamily="34" charset="0"/>
              </a:rPr>
              <a:t>Gate</a:t>
            </a:r>
            <a:r>
              <a:rPr lang="cs-CZ" sz="1400" i="1" u="sng" dirty="0" smtClean="0">
                <a:latin typeface="Verdana" pitchFamily="34" charset="0"/>
              </a:rPr>
              <a:t> Open</a:t>
            </a:r>
            <a:r>
              <a:rPr lang="cs-CZ" sz="1400" dirty="0" smtClean="0">
                <a:latin typeface="Verdana" pitchFamily="34" charset="0"/>
              </a:rPr>
              <a:t> = program na maximální možné rozšíření angličtiny (odborné i obecné) jako běžného komunikačního a pracovního prostředku obyvatel MS kraje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Podnikavý region</a:t>
            </a:r>
            <a:r>
              <a:rPr lang="cs-CZ" sz="1400" dirty="0" smtClean="0">
                <a:latin typeface="Verdana" pitchFamily="34" charset="0"/>
              </a:rPr>
              <a:t> = program k rozvoji podnikavosti a podnikání v MS kraji </a:t>
            </a:r>
          </a:p>
          <a:p>
            <a:pPr algn="just" eaLnBrk="1" hangingPunct="1"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10 pro život</a:t>
            </a:r>
            <a:r>
              <a:rPr lang="cs-CZ" sz="1400" dirty="0" smtClean="0">
                <a:latin typeface="Verdana" pitchFamily="34" charset="0"/>
              </a:rPr>
              <a:t> = program pro zájemce o zaměstnání se zdravotními handicapy</a:t>
            </a:r>
          </a:p>
          <a:p>
            <a:pPr algn="just" eaLnBrk="1" hangingPunct="1">
              <a:buAutoNum type="alphaUcParenR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Organizační struktura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1) Strategická úroveň:	Řídící výbor MS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Výkonná rada MS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2) Operativní úroveň:	Realizační tým MS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Odborné pracovní skupiny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3) Místní úroveň:	Místní pakty zaměstnanosti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odborné skupiny jsou zřízeny pro každou z pěti strategických priorit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působí v nich: zástupci KÚ Moravskoslezského kraje, úřadu práce, Krajské hospodářské komory MSK, univerzity, střední školy, agentury práce, soukromí vzdělavatelé,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dále působí i zástupci nejvýznamnějších zaměstnavatelů (Vítkovice, TŽ, OKD, </a:t>
            </a:r>
            <a:r>
              <a:rPr lang="cs-CZ" sz="1400" dirty="0" err="1" smtClean="0">
                <a:latin typeface="Verdana" pitchFamily="34" charset="0"/>
              </a:rPr>
              <a:t>ArcelorMittal</a:t>
            </a:r>
            <a:r>
              <a:rPr lang="cs-CZ" sz="1400" dirty="0" smtClean="0">
                <a:latin typeface="Verdana" pitchFamily="34" charset="0"/>
              </a:rPr>
              <a:t>, …)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-	místní pakty: prvním je Místní pakt zaměstnanosti Regionu </a:t>
            </a:r>
            <a:r>
              <a:rPr lang="cs-CZ" sz="1400" dirty="0" err="1" smtClean="0">
                <a:latin typeface="Verdana" pitchFamily="34" charset="0"/>
              </a:rPr>
              <a:t>Třinecka</a:t>
            </a:r>
            <a:r>
              <a:rPr lang="cs-CZ" sz="1400" dirty="0" smtClean="0">
                <a:latin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</a:rPr>
              <a:t>Těšínska</a:t>
            </a:r>
            <a:r>
              <a:rPr lang="cs-CZ" sz="1400" dirty="0" smtClean="0">
                <a:latin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</a:rPr>
              <a:t>Jablunkovska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lphaUcParenR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372" y="0"/>
            <a:ext cx="5985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00" y="285135"/>
            <a:ext cx="5976000" cy="163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0336" y="2232373"/>
            <a:ext cx="5976000" cy="44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1356"/>
            <a:ext cx="6624736" cy="43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Další kraje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pakty postupně rozšiřovány také do dalších krajů ČR (za podpory lidí z MS kraje)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září 2013 workshopy s prezentací rakouského modelu a jeho implementace v MS kraji, pořádá koordinační jednotka při Moravskoslezském paktu (poskytuje rovněž metodickou a koordinační podporu)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lphaUcParenR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Jihočeský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podepsán 12. prosince 2012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vznik iniciovaly dva největší jihočeské zaměstnavatelské svazy a signatáři paktu (Jihočeská hospodářská komora, Regionální agrární komora Jihočeského kraje, Jihočeská společnost pro rozvoj lidských zdrojů, o.p.s.)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realizaci se podílí i Jihočeský kraj, MPO ČR, Sdružení automobilového průmyslu a </a:t>
            </a:r>
            <a:r>
              <a:rPr lang="cs-CZ" sz="1400" dirty="0" err="1" smtClean="0">
                <a:latin typeface="Verdana" pitchFamily="34" charset="0"/>
              </a:rPr>
              <a:t>Bundesagentur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für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Arbeit</a:t>
            </a:r>
            <a:r>
              <a:rPr lang="cs-CZ" sz="1400" dirty="0" smtClean="0">
                <a:latin typeface="Verdana" pitchFamily="34" charset="0"/>
              </a:rPr>
              <a:t> (Německá agentura pro zaměstnanost)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postupné rozšiřování členské základny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klíčová aktivita paktu může přinést až 5,5 tis. nových pracovních míst, jedná se o „Off-line tréninkové a rekvalifikační centrum“ (vybaveno výrobními zařízeními, která byla vyřazena po ukončení konkrétních sériových výrob v automobilovém průmyslu; udržují výběhovou výrobu </a:t>
            </a:r>
            <a:r>
              <a:rPr lang="cs-CZ" sz="1400" dirty="0" err="1" smtClean="0">
                <a:latin typeface="Verdana" pitchFamily="34" charset="0"/>
              </a:rPr>
              <a:t>autodílů</a:t>
            </a:r>
            <a:r>
              <a:rPr lang="cs-CZ" sz="1400" dirty="0" smtClean="0">
                <a:latin typeface="Verdana" pitchFamily="34" charset="0"/>
              </a:rPr>
              <a:t> a rekvalifikují pracovníky) 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072" y="3861048"/>
            <a:ext cx="4900424" cy="28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Ústecký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memorandum podepsáno 28. března 2013, samotný pakt 10. září 2013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signatáři jsou Ústecký kraj, Krajská hospodářská komora Ústeckého kraje, Hospodářská a sociální rada Ústeckého kraje a Univerzita J. E. </a:t>
            </a:r>
            <a:r>
              <a:rPr lang="cs-CZ" sz="1400" dirty="0" err="1" smtClean="0">
                <a:latin typeface="Verdana" pitchFamily="34" charset="0"/>
              </a:rPr>
              <a:t>Purkyně</a:t>
            </a:r>
            <a:r>
              <a:rPr lang="cs-CZ" sz="1400" dirty="0" smtClean="0">
                <a:latin typeface="Verdana" pitchFamily="34" charset="0"/>
              </a:rPr>
              <a:t> v Ústí nad Labem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cílem je zvýšit konkurenceschopnost a zaměstnanost Ústeckého kraje na průměrnou míru při srovnání s ostatními kraji ČR do roku 2020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priority: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1) trh práce a zaměstnanost,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2) vzdělávání a konkurenceschopnost,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3) společenská odpovědnost firem,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sociální oblast a rovné příležitosti,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4) podpora průmyslového regionu.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Liberecký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podepsán 1. dubna 2014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signatáři jsou Liberecký kraj, Sdružení pro rozvoj Libereckého kraje, Krajská hospodářská komora Libereckého kraje, Úřad práce ČR – krajská pobočka v Liberci a Regionální rada odborových svazů ČMKOS – Liberecký kraj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bude připravena Strategie rozvoje lidských zdrojů Libereckého kraje 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cílem je zvyšování předpokladů pro zvyšování zaměstnanosti a zkvalitňování podmínek na trhu práce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zaměstnanosti</a:t>
            </a:r>
            <a:br>
              <a:rPr lang="cs-CZ" sz="3200" b="1" dirty="0" smtClean="0">
                <a:latin typeface="Verdana" pitchFamily="34" charset="0"/>
              </a:rPr>
            </a:br>
            <a:r>
              <a:rPr lang="cs-CZ" sz="3200" b="1" dirty="0" smtClean="0">
                <a:latin typeface="Verdana" pitchFamily="34" charset="0"/>
              </a:rPr>
              <a:t>– zkušenosti a východiska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nástroj partnerské spolupráce v území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nástroje: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a) podpora trhu práce (zaměstnanosti)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b) snazší uplatnění obyvatel území na pracovním trhu 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evropské strategické priority -&gt; aktivity řešené přímo v přirozeně spolupracujícím území, naplňování koncepce Evropa 2020, originální řešení vhodná pro konkrétní prostor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členským zemím EU zůstává samotná pravomoc k řešení tématu zaměstnanosti, EU pouze podporuje politiky členských zemí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1996: Evropská komise přijala „Pakt důvěry“, podpora vzniku místních partnerství, finanční alokace určená k posílení vlivu regionálních hráčů na podporu zaměstnanosti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podpora také v rámci Lisabonské strategie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nařízení Rady EU z roku 1999: teritoriální pakty zaměstnanosti (TEP) jsou nástroje identifikace nabídky a poptávky na regionálním trhu práce, umožňují přijímání opatření na úrovni nejbližší místním ekonomickým aktérům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Ostatní kraje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pakty podporovány z centrální úrovně, zejména Úřadem práce ČR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září 2013: Asociace krajů ČR vyslovila podporu paktům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využití finančních prostředků z kohezní politiky pro období 2014-2020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harmonogram uskutečněných workshopů o paktech zaměstnanosti: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září 2013	Liberecký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říjen 2013	Plzeňský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listopad 2013	Ústecký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listopad 2013	Kraj Vysočina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únor 2014	Zlínský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březen 2014	Olomoucký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duben 2014 	Jihomoravský kraj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zaměstnanosti</a:t>
            </a:r>
            <a:br>
              <a:rPr lang="cs-CZ" sz="3200" b="1" dirty="0" smtClean="0">
                <a:latin typeface="Verdana" pitchFamily="34" charset="0"/>
              </a:rPr>
            </a:br>
            <a:r>
              <a:rPr lang="cs-CZ" sz="3200" b="1" dirty="0" smtClean="0">
                <a:latin typeface="Verdana" pitchFamily="34" charset="0"/>
              </a:rPr>
              <a:t>– zkušenosti a východiska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2010: Evropská rada zvýšila prostřednictvím strategie Evropa 2020 cíl zaměstnanosti ve výši 70 % na 75 % (pro občany ve věku 20-64 let)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politika zaměstnanosti jako centrální prostředek, řešení problémů chudoby a sociálního </a:t>
            </a:r>
            <a:r>
              <a:rPr lang="cs-CZ" sz="1400" dirty="0" smtClean="0">
                <a:latin typeface="Verdana" pitchFamily="34" charset="0"/>
              </a:rPr>
              <a:t>vyloučení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zahraniční zkušenosti: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USA (</a:t>
            </a:r>
            <a:r>
              <a:rPr lang="cs-CZ" sz="1400" dirty="0" err="1" smtClean="0">
                <a:latin typeface="Verdana" pitchFamily="34" charset="0"/>
              </a:rPr>
              <a:t>Worksforce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Investment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Boards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Kanada (</a:t>
            </a:r>
            <a:r>
              <a:rPr lang="cs-CZ" sz="1400" dirty="0" err="1" smtClean="0">
                <a:latin typeface="Verdana" pitchFamily="34" charset="0"/>
              </a:rPr>
              <a:t>Community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Futures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Development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Corporations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Nový Zéland (</a:t>
            </a:r>
            <a:r>
              <a:rPr lang="cs-CZ" sz="1400" dirty="0" err="1" smtClean="0">
                <a:latin typeface="Verdana" pitchFamily="34" charset="0"/>
              </a:rPr>
              <a:t>Regional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Programme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Partnerships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EU – </a:t>
            </a:r>
            <a:r>
              <a:rPr lang="cs-CZ" sz="1400" dirty="0" smtClean="0">
                <a:latin typeface="Verdana" pitchFamily="34" charset="0"/>
              </a:rPr>
              <a:t>R</a:t>
            </a:r>
            <a:r>
              <a:rPr lang="cs-CZ" sz="1400" dirty="0" smtClean="0">
                <a:latin typeface="Verdana" pitchFamily="34" charset="0"/>
              </a:rPr>
              <a:t>akousko, belgické Flandry a španělské Katalánsko 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928" y="43845"/>
            <a:ext cx="7362144" cy="67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</a:t>
            </a:r>
            <a:r>
              <a:rPr lang="cs-CZ" sz="3200" b="1" dirty="0" smtClean="0">
                <a:latin typeface="Verdana" pitchFamily="34" charset="0"/>
              </a:rPr>
              <a:t>zaměstnanosti – Rakousko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Rakousko má nízkou nezaměstnanost i dobré poměry výdajů na aktivní a pasivní politiku zaměstnanosti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dobré přizpůsobení konci studené války a změnám ve střední a východní Evropě, využití vstupu země do EU v roce 1995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spolkové i lokální pakty zaměstnanosti, koordinovány z národní úrovně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nejdříve odpovědné ministerstvo nepodporovalo, nutná aktivity zdola (Salzburg, Tyrolsko, </a:t>
            </a:r>
            <a:r>
              <a:rPr lang="cs-CZ" sz="1400" dirty="0" err="1" smtClean="0">
                <a:latin typeface="Verdana" pitchFamily="34" charset="0"/>
              </a:rPr>
              <a:t>Vorarlberg</a:t>
            </a:r>
            <a:r>
              <a:rPr lang="cs-CZ" sz="1400" dirty="0" smtClean="0">
                <a:latin typeface="Verdana" pitchFamily="34" charset="0"/>
              </a:rPr>
              <a:t>, Vídeň)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1998: rakouská federální vláda jako první v Evropě zařadila pakty mezi nástroje implementace „Celonárodní strategie zaměstnanosti“; cílem bylo lépe provázat odpovědnost lokálních a spolkových vlád a národní trh práce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koncept paktů postupně ve všech rakouských spolkových zemích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podoba regionálních partnerství: zlepšení situace na místním trhu práce, efektivní financování, integrace znevýhodněných skupin, podpora udržitelnosti a tvorby pracovních míst, vyšší konkurenceschopnost regionu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</a:t>
            </a:r>
            <a:r>
              <a:rPr lang="cs-CZ" sz="3200" b="1" dirty="0" smtClean="0">
                <a:latin typeface="Verdana" pitchFamily="34" charset="0"/>
              </a:rPr>
              <a:t>zaměstnanosti –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2004: vstup do EU, možnost čerpat prostředky z ESF na aktivní politiku zaměstnanosti, závaznost Evropské strategie zaměstnanosti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první pakt v ČR – Moravskoslezský kraj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Moravskoslezský pakt zaměstnanosti vznikl v roce 2011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signatáři: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a) Moravskoslezský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b) Sdružení pro rozvoj Moravskoslezského kraje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c) Krajská hospodářská komora MSK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d) Regionál</a:t>
            </a:r>
            <a:r>
              <a:rPr lang="cs-CZ" sz="1400" dirty="0" smtClean="0">
                <a:latin typeface="Verdana" pitchFamily="34" charset="0"/>
              </a:rPr>
              <a:t>ní rada Regionu soudržnosti </a:t>
            </a:r>
            <a:r>
              <a:rPr lang="cs-CZ" sz="1400" dirty="0" err="1" smtClean="0">
                <a:latin typeface="Verdana" pitchFamily="34" charset="0"/>
              </a:rPr>
              <a:t>Moravskoslezsko</a:t>
            </a:r>
            <a:r>
              <a:rPr lang="cs-CZ" sz="1400" dirty="0" smtClean="0">
                <a:latin typeface="Verdana" pitchFamily="34" charset="0"/>
              </a:rPr>
              <a:t>.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 do roku 2016: zvrátit negativní vývoj místního trhu práce a dosáhnout v první fázi průměrné míry zaměstnanosti srovnatelné s ostatními kraji ČR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priority: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1) více pracovních míst a lepších pracovních míst,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2) technická a řemeslná excelence,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3) kvalitní služby,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4) podnikavost a kreativita,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5) zaměstnanost pro všechny, kdo chtějí.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-	zdroje financování: evropské fondy; snaha o maximální efektivitu při využití dostupných zdrojů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0"/>
            <a:ext cx="8135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vznik paktu (model horizontální koordinace):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rabicParenR"/>
            </a:pPr>
            <a:r>
              <a:rPr lang="cs-CZ" sz="1400" dirty="0" smtClean="0">
                <a:latin typeface="Verdana" pitchFamily="34" charset="0"/>
              </a:rPr>
              <a:t>fáze iniciace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v roce 2006 se zástupci MSK setkali na konferenci ve Vídni s pakty zaměstnanosti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hledání široké politické podpory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vznik paktu zařazen do Strategie MSK na roky 2009 až 2016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2)	fáze analýzy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mapovací studie „Potenciál vzniku partnerství na regionálním trhu práce“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konkretizace poptávky na straně příjemců služeb paktu a nabídky na straně poskytovatelů služeb paktu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fáze integrace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- 2010: první jednání přípravného Řídícího výboru Moravskoslezského paktu (30 zástupců klíčových institucí kraje)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vytvořena organizační struktura, harmonogram, návrh implementace a odhad souvisejících nákladů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rabicParenR" startAt="4"/>
            </a:pPr>
            <a:r>
              <a:rPr lang="cs-CZ" sz="1400" dirty="0" smtClean="0">
                <a:latin typeface="Verdana" pitchFamily="34" charset="0"/>
              </a:rPr>
              <a:t>fáze implementace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září 2010: předložen projekt do OP LZZ, schválen, realizace začala v dubnu 2012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803</Words>
  <Application>Microsoft Office PowerPoint</Application>
  <PresentationFormat>Předvádění na obrazovce (4:3)</PresentationFormat>
  <Paragraphs>196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Teritoriální pakty zaměstnanosti </vt:lpstr>
      <vt:lpstr>Pakty zaměstnanosti – zkušenosti a východiska</vt:lpstr>
      <vt:lpstr>Pakty zaměstnanosti – zkušenosti a východiska</vt:lpstr>
      <vt:lpstr>Snímek 4</vt:lpstr>
      <vt:lpstr>Pakty zaměstnanosti – Rakousko</vt:lpstr>
      <vt:lpstr>Pakty zaměstnanosti – ČR</vt:lpstr>
      <vt:lpstr>Moravskoslezský kraj</vt:lpstr>
      <vt:lpstr>Snímek 8</vt:lpstr>
      <vt:lpstr>Moravskoslezský kraj</vt:lpstr>
      <vt:lpstr>Moravskoslezský kraj</vt:lpstr>
      <vt:lpstr>Snímek 11</vt:lpstr>
      <vt:lpstr>Moravskoslezský kraj</vt:lpstr>
      <vt:lpstr>Moravskoslezský kraj</vt:lpstr>
      <vt:lpstr>Snímek 14</vt:lpstr>
      <vt:lpstr>Snímek 15</vt:lpstr>
      <vt:lpstr>Další kraje ČR</vt:lpstr>
      <vt:lpstr>Jihočeský kraj</vt:lpstr>
      <vt:lpstr>Ústecký kraj</vt:lpstr>
      <vt:lpstr>Liberecký kraj</vt:lpstr>
      <vt:lpstr>Ostatní kraje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Sery</cp:lastModifiedBy>
  <cp:revision>124</cp:revision>
  <dcterms:created xsi:type="dcterms:W3CDTF">2014-09-08T07:18:26Z</dcterms:created>
  <dcterms:modified xsi:type="dcterms:W3CDTF">2014-10-25T20:13:57Z</dcterms:modified>
</cp:coreProperties>
</file>