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7" r:id="rId3"/>
    <p:sldId id="338" r:id="rId4"/>
    <p:sldId id="339" r:id="rId5"/>
    <p:sldId id="346" r:id="rId6"/>
    <p:sldId id="347" r:id="rId7"/>
    <p:sldId id="348" r:id="rId8"/>
    <p:sldId id="340" r:id="rId9"/>
    <p:sldId id="341" r:id="rId10"/>
    <p:sldId id="349" r:id="rId11"/>
    <p:sldId id="342" r:id="rId12"/>
    <p:sldId id="343" r:id="rId13"/>
    <p:sldId id="344" r:id="rId14"/>
    <p:sldId id="34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7FFF89-1F6B-4856-B631-E513A62765D5}" type="slidenum">
              <a:rPr lang="cs-CZ" sz="1200"/>
              <a:pPr algn="r"/>
              <a:t>10</a:t>
            </a:fld>
            <a:endParaRPr lang="cs-CZ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B09AE-3B05-46CB-A24B-76D14C48E3DF}" type="slidenum">
              <a:rPr lang="cs-CZ" sz="1200"/>
              <a:pPr algn="r"/>
              <a:t>11</a:t>
            </a:fld>
            <a:endParaRPr lang="cs-CZ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FDF030-3403-49A9-8135-2AC3F61DD391}" type="slidenum">
              <a:rPr lang="cs-CZ" sz="1200"/>
              <a:pPr algn="r"/>
              <a:t>12</a:t>
            </a:fld>
            <a:endParaRPr lang="cs-CZ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24138B-CC30-4742-9BB8-4C986E33DFE6}" type="slidenum">
              <a:rPr lang="cs-CZ" sz="1200"/>
              <a:pPr algn="r"/>
              <a:t>13</a:t>
            </a:fld>
            <a:endParaRPr lang="cs-CZ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E66068-8643-4946-AB88-3D4BE9D1CD6C}" type="slidenum">
              <a:rPr lang="cs-CZ" sz="1200"/>
              <a:pPr algn="r"/>
              <a:t>14</a:t>
            </a:fld>
            <a:endParaRPr lang="cs-CZ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ADB04-A019-44A9-87F7-7162400E8B36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54F82-1EAB-43F6-8C7D-EAD536B30900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54F82-1EAB-43F6-8C7D-EAD536B30900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4F65-0F0A-4C4E-B38D-D9851F8C8C22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4F65-0F0A-4C4E-B38D-D9851F8C8C22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4F65-0F0A-4C4E-B38D-D9851F8C8C22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7FFF89-1F6B-4856-B631-E513A62765D5}" type="slidenum">
              <a:rPr lang="cs-CZ" sz="1200"/>
              <a:pPr algn="r"/>
              <a:t>9</a:t>
            </a:fld>
            <a:endParaRPr lang="cs-CZ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data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iw.ac.a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statistics.sk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ksh.hu/" TargetMode="External"/><Relationship Id="rId4" Type="http://schemas.openxmlformats.org/officeDocument/2006/relationships/hyperlink" Target="http://www.stat.gov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portal/page/portal/eurostat/ho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aborsta.ilo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tatistic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Zahraniční instituce a databáze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3. listopadu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OECD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členské státy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7172" name="Picture 6" descr="46717142OECD ne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36525"/>
            <a:ext cx="26638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www.mapsofworld.com/images/world-oecd-member-country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34942"/>
            <a:ext cx="6912768" cy="450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MMF (IMF)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International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Monatery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Fund</a:t>
            </a:r>
            <a:r>
              <a:rPr lang="cs-CZ" sz="1600" b="1" dirty="0" smtClean="0">
                <a:latin typeface="Verdana" pitchFamily="34" charset="0"/>
              </a:rPr>
              <a:t> (Mezinárodní měnový fond)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založena 1944 v </a:t>
            </a:r>
            <a:r>
              <a:rPr lang="cs-CZ" sz="1400" dirty="0" err="1" smtClean="0">
                <a:latin typeface="Verdana" pitchFamily="34" charset="0"/>
              </a:rPr>
              <a:t>Bretton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Woods</a:t>
            </a:r>
            <a:r>
              <a:rPr lang="cs-CZ" sz="1400" dirty="0" smtClean="0">
                <a:latin typeface="Verdana" pitchFamily="34" charset="0"/>
              </a:rPr>
              <a:t> (USA)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Washington, </a:t>
            </a:r>
            <a:r>
              <a:rPr lang="cs-CZ" sz="1400" dirty="0" smtClean="0">
                <a:latin typeface="Verdana" pitchFamily="34" charset="0"/>
              </a:rPr>
              <a:t>188 </a:t>
            </a:r>
            <a:r>
              <a:rPr lang="cs-CZ" sz="1400" dirty="0" smtClean="0">
                <a:latin typeface="Verdana" pitchFamily="34" charset="0"/>
              </a:rPr>
              <a:t>členských zemí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 působení: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1) podpora světové měnové spolupráce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a zajištění finanční stabilizace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usnadnění mezinárodního obchodu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3) podpora vysoké zaměstnanosti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a udržitelného hospodářského růstu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IMF Data </a:t>
            </a:r>
            <a:r>
              <a:rPr lang="cs-CZ" sz="1400" dirty="0" err="1" smtClean="0">
                <a:latin typeface="Verdana" pitchFamily="34" charset="0"/>
              </a:rPr>
              <a:t>and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Statistics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web: 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http://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www.</a:t>
            </a:r>
            <a:r>
              <a:rPr lang="cs-CZ" sz="1400" dirty="0" err="1" smtClean="0">
                <a:latin typeface="Verdana" pitchFamily="34" charset="0"/>
                <a:cs typeface="Arial" charset="0"/>
                <a:hlinkClick r:id="rId3"/>
              </a:rPr>
              <a:t>imf.org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cs typeface="Arial" charset="0"/>
                <a:hlinkClick r:id="rId3"/>
              </a:rPr>
              <a:t>external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/data.</a:t>
            </a:r>
            <a:r>
              <a:rPr lang="cs-CZ" sz="1400" dirty="0" err="1" smtClean="0">
                <a:latin typeface="Verdana" pitchFamily="34" charset="0"/>
                <a:cs typeface="Arial" charset="0"/>
                <a:hlinkClick r:id="rId3"/>
              </a:rPr>
              <a:t>htm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8196" name="Picture 5" descr="imf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716338"/>
            <a:ext cx="244792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Světová banka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World</a:t>
            </a:r>
            <a:r>
              <a:rPr lang="cs-CZ" sz="1600" b="1" dirty="0" smtClean="0">
                <a:latin typeface="Verdana" pitchFamily="34" charset="0"/>
              </a:rPr>
              <a:t> Bank (WB)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založena 1944 v </a:t>
            </a:r>
            <a:r>
              <a:rPr lang="cs-CZ" sz="1400" dirty="0" err="1" smtClean="0">
                <a:latin typeface="Verdana" pitchFamily="34" charset="0"/>
              </a:rPr>
              <a:t>Bretton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Woods</a:t>
            </a:r>
            <a:r>
              <a:rPr lang="cs-CZ" sz="1400" dirty="0" smtClean="0">
                <a:latin typeface="Verdana" pitchFamily="34" charset="0"/>
              </a:rPr>
              <a:t> (USA)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Washington, </a:t>
            </a:r>
            <a:r>
              <a:rPr lang="cs-CZ" sz="1400" dirty="0" smtClean="0">
                <a:latin typeface="Verdana" pitchFamily="34" charset="0"/>
              </a:rPr>
              <a:t>188 </a:t>
            </a:r>
            <a:r>
              <a:rPr lang="cs-CZ" sz="1400" dirty="0" smtClean="0">
                <a:latin typeface="Verdana" pitchFamily="34" charset="0"/>
              </a:rPr>
              <a:t>členských zemí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 působení: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zajištění finanční a technické pomoci rozvíjejícím se zemím s cílem snížit chudobu a zlepšit životní podmínky na celém světě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</a:t>
            </a:r>
            <a:r>
              <a:rPr lang="cs-CZ" sz="1400" dirty="0" err="1" smtClean="0">
                <a:latin typeface="Verdana" pitchFamily="34" charset="0"/>
              </a:rPr>
              <a:t>of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the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World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smtClean="0">
                <a:latin typeface="Verdana" pitchFamily="34" charset="0"/>
              </a:rPr>
              <a:t>Bank</a:t>
            </a:r>
          </a:p>
          <a:p>
            <a:pPr algn="just" eaLnBrk="1" hangingPunct="1">
              <a:buFontTx/>
              <a:buChar char="-"/>
            </a:pPr>
            <a:endParaRPr lang="cs-CZ" sz="1400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http://data.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worldbank.org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9220" name="Picture 5" descr="Bank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508500"/>
            <a:ext cx="19526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WIIW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The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Vienna</a:t>
            </a:r>
            <a:r>
              <a:rPr lang="cs-CZ" sz="1600" b="1" dirty="0" smtClean="0">
                <a:latin typeface="Verdana" pitchFamily="34" charset="0"/>
              </a:rPr>
              <a:t> Institute </a:t>
            </a:r>
            <a:r>
              <a:rPr lang="cs-CZ" sz="1600" b="1" dirty="0" err="1" smtClean="0">
                <a:latin typeface="Verdana" pitchFamily="34" charset="0"/>
              </a:rPr>
              <a:t>for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International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Economic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Studies</a:t>
            </a:r>
            <a:r>
              <a:rPr lang="cs-CZ" sz="1600" b="1" dirty="0" smtClean="0">
                <a:latin typeface="Verdana" pitchFamily="34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600" b="1" dirty="0" err="1" smtClean="0">
                <a:latin typeface="Verdana" pitchFamily="34" charset="0"/>
              </a:rPr>
              <a:t>Wiener</a:t>
            </a:r>
            <a:r>
              <a:rPr lang="cs-CZ" sz="1600" b="1" dirty="0" smtClean="0">
                <a:latin typeface="Verdana" pitchFamily="34" charset="0"/>
              </a:rPr>
              <a:t> Institut </a:t>
            </a:r>
            <a:r>
              <a:rPr lang="cs-CZ" sz="1600" b="1" dirty="0" err="1" smtClean="0">
                <a:latin typeface="Verdana" pitchFamily="34" charset="0"/>
              </a:rPr>
              <a:t>für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Internationale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Wirtschaftsvergleiche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zaměření na střední, východní a JV Evropu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</a:rPr>
              <a:t>(V4, Pobaltí, </a:t>
            </a:r>
            <a:r>
              <a:rPr lang="cs-CZ" sz="1400" i="1" dirty="0" err="1" smtClean="0">
                <a:latin typeface="Verdana" pitchFamily="34" charset="0"/>
              </a:rPr>
              <a:t>býv</a:t>
            </a:r>
            <a:r>
              <a:rPr lang="cs-CZ" sz="1400" i="1" dirty="0" smtClean="0">
                <a:latin typeface="Verdana" pitchFamily="34" charset="0"/>
              </a:rPr>
              <a:t>. Jugoslávie, Bulharsko, Rumunsko, Ukrajina, Rusko, …)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Vídeň, pro WIIW pracují odborníci z analyzovaných </a:t>
            </a:r>
            <a:r>
              <a:rPr lang="cs-CZ" sz="1400" dirty="0" smtClean="0">
                <a:latin typeface="Verdana" pitchFamily="34" charset="0"/>
              </a:rPr>
              <a:t>zemí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 1973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„</a:t>
            </a:r>
            <a:r>
              <a:rPr lang="cs-CZ" sz="1400" dirty="0" err="1" smtClean="0">
                <a:latin typeface="Verdana" pitchFamily="34" charset="0"/>
              </a:rPr>
              <a:t>research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areas</a:t>
            </a:r>
            <a:r>
              <a:rPr lang="cs-CZ" sz="1400" dirty="0" smtClean="0">
                <a:latin typeface="Verdana" pitchFamily="34" charset="0"/>
              </a:rPr>
              <a:t>“: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1)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Macroeconomic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Analysis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and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Policy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International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Trade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,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Competitiveness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and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FDI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3)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Labour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,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Migration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and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Income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Distribution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4)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Sectoral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Studies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5)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Regional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Development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Publications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and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Statistics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wiiw.ac.at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0244" name="Picture 5" descr="wiiw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5229225"/>
            <a:ext cx="2952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Národní statistické úřady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Štatistický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úrad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Slovenskej</a:t>
            </a:r>
            <a:r>
              <a:rPr lang="cs-CZ" sz="1600" b="1" dirty="0" smtClean="0">
                <a:latin typeface="Verdana" pitchFamily="34" charset="0"/>
              </a:rPr>
              <a:t> republiky (ŠÚ SR)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 1993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databáze </a:t>
            </a:r>
            <a:r>
              <a:rPr lang="cs-CZ" sz="1400" dirty="0" err="1" smtClean="0">
                <a:latin typeface="Verdana" pitchFamily="34" charset="0"/>
              </a:rPr>
              <a:t>Slovstat</a:t>
            </a:r>
            <a:r>
              <a:rPr lang="cs-CZ" sz="1400" dirty="0" smtClean="0">
                <a:latin typeface="Verdana" pitchFamily="34" charset="0"/>
              </a:rPr>
              <a:t>, Regionální databáze (</a:t>
            </a:r>
            <a:r>
              <a:rPr lang="cs-CZ" sz="1400" dirty="0" err="1" smtClean="0">
                <a:latin typeface="Verdana" pitchFamily="34" charset="0"/>
              </a:rPr>
              <a:t>RegDat</a:t>
            </a:r>
            <a:r>
              <a:rPr lang="cs-CZ" sz="1400" dirty="0" smtClean="0">
                <a:latin typeface="Verdana" pitchFamily="34" charset="0"/>
              </a:rPr>
              <a:t>), …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  <a:hlinkClick r:id="rId3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statistics.sk</a:t>
            </a:r>
            <a:r>
              <a:rPr lang="cs-CZ" sz="1400" dirty="0" smtClean="0">
                <a:latin typeface="Verdana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Główny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Urząd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Statystyczny</a:t>
            </a:r>
            <a:r>
              <a:rPr lang="cs-CZ" sz="1600" b="1" dirty="0" smtClean="0">
                <a:latin typeface="Verdana" pitchFamily="34" charset="0"/>
              </a:rPr>
              <a:t> (GUS)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 1918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anglická verze, </a:t>
            </a:r>
            <a:r>
              <a:rPr lang="cs-CZ" sz="1400" dirty="0" err="1" smtClean="0">
                <a:latin typeface="Verdana" pitchFamily="34" charset="0"/>
              </a:rPr>
              <a:t>pdf</a:t>
            </a:r>
            <a:r>
              <a:rPr lang="cs-CZ" sz="1400" dirty="0" smtClean="0">
                <a:latin typeface="Verdana" pitchFamily="34" charset="0"/>
              </a:rPr>
              <a:t> soubory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  <a:hlinkClick r:id="rId4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stat.gov.pl</a:t>
            </a:r>
            <a:r>
              <a:rPr lang="cs-CZ" sz="1400" dirty="0" smtClean="0">
                <a:latin typeface="Verdana" pitchFamily="34" charset="0"/>
              </a:rPr>
              <a:t> 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Központi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Statisztikai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Hivatal</a:t>
            </a:r>
            <a:r>
              <a:rPr lang="cs-CZ" sz="1600" b="1" dirty="0" smtClean="0">
                <a:latin typeface="Verdana" pitchFamily="34" charset="0"/>
              </a:rPr>
              <a:t> (KSH)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 1918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anglická verze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  <a:hlinkClick r:id="rId5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ksh.hu</a:t>
            </a:r>
            <a:r>
              <a:rPr lang="cs-CZ" sz="1400" dirty="0" smtClean="0">
                <a:latin typeface="Verdana" pitchFamily="34" charset="0"/>
              </a:rPr>
              <a:t>  </a:t>
            </a: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1268" name="Picture 5" descr="agroinform_20100525154818_ks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941888"/>
            <a:ext cx="2138363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logo_g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3716338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logoSus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1844675"/>
            <a:ext cx="1584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Eurostat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European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Statistical</a:t>
            </a:r>
            <a:r>
              <a:rPr lang="cs-CZ" sz="1600" b="1" dirty="0" smtClean="0">
                <a:latin typeface="Verdana" pitchFamily="34" charset="0"/>
              </a:rPr>
              <a:t> Office (Evropský statistický úřad)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statistický úřad EU, přímo podřízený Evropské </a:t>
            </a:r>
            <a:r>
              <a:rPr lang="cs-CZ" sz="1400" dirty="0" smtClean="0">
                <a:latin typeface="Verdana" pitchFamily="34" charset="0"/>
              </a:rPr>
              <a:t>komisi (na úrovni generálního ředitelství)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vznikl 1953 jako Statistický úřad evropských společenství (od 1959 označován jako </a:t>
            </a:r>
            <a:r>
              <a:rPr lang="cs-CZ" sz="1400" dirty="0" err="1" smtClean="0">
                <a:latin typeface="Verdana" pitchFamily="34" charset="0"/>
              </a:rPr>
              <a:t>Eurostat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Lucemburk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jednací jazyky: angličtina, francouzština, němčina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 působení: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1) zpracovávání a zveřejňování srovnatelných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statistických dat na evropské úrovni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sjednocení metod (metodik), postupů,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struktur či technických norem</a:t>
            </a:r>
          </a:p>
          <a:p>
            <a:pPr algn="just" eaLnBrk="1" hangingPunct="1">
              <a:buFontTx/>
              <a:buNone/>
            </a:pPr>
            <a:r>
              <a:rPr lang="cs-CZ" sz="1800" dirty="0" smtClean="0"/>
              <a:t>	</a:t>
            </a:r>
            <a:endParaRPr lang="cs-CZ" sz="1800" dirty="0" smtClean="0"/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web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: 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http://epp.eurostat.ec.europa.eu/portal/page/portal/eurostat/home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3076" name="Obrázek 3" descr="Eurostat_logo_RGB_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501008"/>
            <a:ext cx="2798762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Eurostat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data </a:t>
            </a:r>
            <a:r>
              <a:rPr lang="cs-CZ" sz="1600" b="1" dirty="0" err="1" smtClean="0">
                <a:latin typeface="Verdana" pitchFamily="34" charset="0"/>
              </a:rPr>
              <a:t>Eurostatu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1) makroekonomická – úroveň států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- slouží primárně ECB a v otázkách fiskální a měnové politiky </a:t>
            </a:r>
            <a:r>
              <a:rPr lang="cs-CZ" sz="1400" dirty="0" err="1" smtClean="0">
                <a:latin typeface="Verdana" pitchFamily="34" charset="0"/>
              </a:rPr>
              <a:t>eurozóny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2) regionální – úroveň NUTS 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- slouží primárně pro účely regionální politiky EU, resp. čerpání ze strukturálních fondů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veškerá data získává </a:t>
            </a:r>
            <a:r>
              <a:rPr lang="cs-CZ" sz="1400" dirty="0" err="1" smtClean="0">
                <a:latin typeface="Verdana" pitchFamily="34" charset="0"/>
              </a:rPr>
              <a:t>Eurostat</a:t>
            </a:r>
            <a:r>
              <a:rPr lang="cs-CZ" sz="1400" dirty="0" smtClean="0">
                <a:latin typeface="Verdana" pitchFamily="34" charset="0"/>
              </a:rPr>
              <a:t> od národních statistických úřadů</a:t>
            </a:r>
          </a:p>
          <a:p>
            <a:pPr algn="just" eaLnBrk="1" hangingPunct="1"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Eurostat</a:t>
            </a:r>
            <a:r>
              <a:rPr lang="cs-CZ" sz="1400" dirty="0" smtClean="0">
                <a:latin typeface="Verdana" pitchFamily="34" charset="0"/>
              </a:rPr>
              <a:t> data pouze zpracovává do srovnatelné podoby a harmonizuje metodiku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Poznámky:</a:t>
            </a:r>
          </a:p>
          <a:p>
            <a:pPr algn="just" eaLnBrk="1" hangingPunct="1">
              <a:buFontTx/>
              <a:buAutoNum type="arabicParenR"/>
            </a:pPr>
            <a:r>
              <a:rPr lang="cs-CZ" sz="1400" i="1" dirty="0" smtClean="0">
                <a:latin typeface="Verdana" pitchFamily="34" charset="0"/>
              </a:rPr>
              <a:t>V roce 2004 </a:t>
            </a:r>
            <a:r>
              <a:rPr lang="cs-CZ" sz="1400" i="1" dirty="0" err="1" smtClean="0">
                <a:latin typeface="Verdana" pitchFamily="34" charset="0"/>
              </a:rPr>
              <a:t>Eurostat</a:t>
            </a:r>
            <a:r>
              <a:rPr lang="cs-CZ" sz="1400" i="1" dirty="0" smtClean="0">
                <a:latin typeface="Verdana" pitchFamily="34" charset="0"/>
              </a:rPr>
              <a:t> oznámil, že Řecko masivně falšovalo statistiky, na jejichž základě vstoupilo do </a:t>
            </a:r>
            <a:r>
              <a:rPr lang="cs-CZ" sz="1400" i="1" dirty="0" err="1" smtClean="0">
                <a:latin typeface="Verdana" pitchFamily="34" charset="0"/>
              </a:rPr>
              <a:t>eurozóny</a:t>
            </a:r>
            <a:r>
              <a:rPr lang="cs-CZ" sz="1400" i="1" dirty="0" smtClean="0">
                <a:latin typeface="Verdana" pitchFamily="34" charset="0"/>
              </a:rPr>
              <a:t>.</a:t>
            </a:r>
          </a:p>
          <a:p>
            <a:pPr algn="just" eaLnBrk="1" hangingPunct="1">
              <a:buFontTx/>
              <a:buAutoNum type="arabicParenR"/>
            </a:pPr>
            <a:r>
              <a:rPr lang="cs-CZ" sz="1400" i="1" dirty="0" smtClean="0">
                <a:latin typeface="Verdana" pitchFamily="34" charset="0"/>
              </a:rPr>
              <a:t>Od roku 2004 je zástupkyní generálního ředitele Marie Bohatá (v letech 1999-2003 předsedkyně ČSÚ)</a:t>
            </a:r>
          </a:p>
          <a:p>
            <a:pPr algn="just" eaLnBrk="1" hangingPunct="1">
              <a:buFontTx/>
              <a:buNone/>
            </a:pPr>
            <a:r>
              <a:rPr lang="cs-CZ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Eurostat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70133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700" b="1" dirty="0" smtClean="0">
                <a:latin typeface="Verdana" pitchFamily="34" charset="0"/>
              </a:rPr>
              <a:t>zapojené státy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sz="1400" dirty="0" smtClean="0">
                <a:latin typeface="Verdana" pitchFamily="34" charset="0"/>
              </a:rPr>
              <a:t>členské země EU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28 </a:t>
            </a:r>
            <a:r>
              <a:rPr lang="cs-CZ" sz="1400" dirty="0" smtClean="0">
                <a:latin typeface="Verdana" pitchFamily="34" charset="0"/>
              </a:rPr>
              <a:t>zemí, často ukazatele </a:t>
            </a:r>
            <a:r>
              <a:rPr lang="cs-CZ" sz="1400" dirty="0" smtClean="0">
                <a:latin typeface="Verdana" pitchFamily="34" charset="0"/>
              </a:rPr>
              <a:t>EU-28, EU-27</a:t>
            </a:r>
            <a:r>
              <a:rPr lang="cs-CZ" sz="1400" dirty="0" smtClean="0">
                <a:latin typeface="Verdana" pitchFamily="34" charset="0"/>
              </a:rPr>
              <a:t>, EU-25, EU-15 či EU-17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2) členské státy EFTA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Island, Norsko, Lichtenštejnsko, Švýcarsko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3) kandidátské země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ts val="3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Turecko (1999</a:t>
            </a:r>
            <a:r>
              <a:rPr lang="cs-CZ" sz="1400" dirty="0" smtClean="0">
                <a:latin typeface="Verdana" pitchFamily="34" charset="0"/>
              </a:rPr>
              <a:t>), Makedonie </a:t>
            </a:r>
            <a:r>
              <a:rPr lang="cs-CZ" sz="1400" dirty="0" smtClean="0">
                <a:latin typeface="Verdana" pitchFamily="34" charset="0"/>
              </a:rPr>
              <a:t>(2005</a:t>
            </a:r>
            <a:r>
              <a:rPr lang="cs-CZ" sz="1400" dirty="0" smtClean="0">
                <a:latin typeface="Verdana" pitchFamily="34" charset="0"/>
              </a:rPr>
              <a:t>), Island </a:t>
            </a:r>
            <a:r>
              <a:rPr lang="cs-CZ" sz="1400" dirty="0" smtClean="0">
                <a:latin typeface="Verdana" pitchFamily="34" charset="0"/>
              </a:rPr>
              <a:t>(2009</a:t>
            </a:r>
            <a:r>
              <a:rPr lang="cs-CZ" sz="1400" dirty="0" smtClean="0">
                <a:latin typeface="Verdana" pitchFamily="34" charset="0"/>
              </a:rPr>
              <a:t>), Černá </a:t>
            </a:r>
            <a:r>
              <a:rPr lang="cs-CZ" sz="1400" dirty="0" smtClean="0">
                <a:latin typeface="Verdana" pitchFamily="34" charset="0"/>
              </a:rPr>
              <a:t>Hora (2010</a:t>
            </a:r>
            <a:r>
              <a:rPr lang="cs-CZ" sz="1400" dirty="0" smtClean="0">
                <a:latin typeface="Verdana" pitchFamily="34" charset="0"/>
              </a:rPr>
              <a:t>), Srbsko </a:t>
            </a:r>
            <a:r>
              <a:rPr lang="cs-CZ" sz="1400" dirty="0" smtClean="0">
                <a:latin typeface="Verdana" pitchFamily="34" charset="0"/>
              </a:rPr>
              <a:t>(2012</a:t>
            </a:r>
            <a:r>
              <a:rPr lang="cs-CZ" sz="1400" dirty="0" smtClean="0">
                <a:latin typeface="Verdana" pitchFamily="34" charset="0"/>
              </a:rPr>
              <a:t>),</a:t>
            </a:r>
          </a:p>
          <a:p>
            <a:pPr algn="just" eaLnBrk="1" hangingPunct="1">
              <a:spcBef>
                <a:spcPts val="3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Albánie (2014)</a:t>
            </a:r>
            <a:r>
              <a:rPr lang="cs-CZ" sz="1400" dirty="0" smtClean="0">
                <a:latin typeface="Verdana" pitchFamily="34" charset="0"/>
              </a:rPr>
              <a:t>.</a:t>
            </a:r>
            <a:endParaRPr lang="cs-CZ" sz="1400" dirty="0" smtClean="0">
              <a:latin typeface="Verdana" pitchFamily="34" charset="0"/>
            </a:endParaRPr>
          </a:p>
          <a:p>
            <a:pPr lvl="0" algn="just">
              <a:spcBef>
                <a:spcPct val="0"/>
              </a:spcBef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0" algn="just">
              <a:spcBef>
                <a:spcPct val="0"/>
              </a:spcBef>
              <a:buNone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</a:rPr>
              <a:t>4) potenciální kandidátské země</a:t>
            </a:r>
            <a:endParaRPr lang="cs-CZ" sz="1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0" algn="just">
              <a:spcBef>
                <a:spcPct val="0"/>
              </a:spcBef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0" algn="just">
              <a:spcBef>
                <a:spcPct val="0"/>
              </a:spcBef>
              <a:buNone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</a:rPr>
              <a:t>Bosna a Hercegovina, Kosovo</a:t>
            </a:r>
            <a:endParaRPr lang="cs-CZ" sz="1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cs-CZ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801" r="22151"/>
          <a:stretch>
            <a:fillRect/>
          </a:stretch>
        </p:blipFill>
        <p:spPr bwMode="auto">
          <a:xfrm>
            <a:off x="132154" y="0"/>
            <a:ext cx="8879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ILO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International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Labour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Organization</a:t>
            </a:r>
            <a:r>
              <a:rPr lang="cs-CZ" sz="1600" b="1" dirty="0" smtClean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>
                <a:latin typeface="Verdana" pitchFamily="34" charset="0"/>
              </a:rPr>
              <a:t>	(Mezinárodní organizace práce)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založena 1919 pod Společností národů, od 1946 pod </a:t>
            </a:r>
            <a:r>
              <a:rPr lang="cs-CZ" sz="1400" dirty="0" smtClean="0">
                <a:latin typeface="Verdana" pitchFamily="34" charset="0"/>
              </a:rPr>
              <a:t>OSN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první specializovaná agentura OSN (dále např. UNESCO, WHO, FAO atd.)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</a:t>
            </a:r>
            <a:r>
              <a:rPr lang="cs-CZ" sz="1400" dirty="0" smtClean="0">
                <a:latin typeface="Verdana" pitchFamily="34" charset="0"/>
              </a:rPr>
              <a:t>Ženeva (+ 49 kanceláří po celém světě), 185 </a:t>
            </a:r>
            <a:r>
              <a:rPr lang="cs-CZ" sz="1400" dirty="0" smtClean="0">
                <a:latin typeface="Verdana" pitchFamily="34" charset="0"/>
              </a:rPr>
              <a:t>členských </a:t>
            </a:r>
            <a:r>
              <a:rPr lang="cs-CZ" sz="1400" dirty="0" smtClean="0">
                <a:latin typeface="Verdana" pitchFamily="34" charset="0"/>
              </a:rPr>
              <a:t>zemí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zaměstnává přibližně 2 500 pracovníků a expertů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rok 1969: udělena Nobelova cena míru 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 působení: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1) prosazování sociální spravedlnosti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prosazování mezinárodně uznávaných 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lidských a pracovních 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práv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formuluje mezinárodní politické přístupy a programy na zlepšení pracovních a životních podmínek,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vytváří mezinárodní pracovní standardy,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organizuje rozsáhlý program technické spolupráce a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provozuje školicí, vzdělávací a výzkumné programy.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6148" name="Obrázek 4" descr="800px-Flag_of_ILO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60350"/>
            <a:ext cx="28368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ILO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členské státy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3074" name="Picture 2" descr="http://upload.wikimedia.org/wikipedia/en/8/84/International_Labour_Organiz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" y="2160472"/>
            <a:ext cx="9108504" cy="421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ILO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ILO se skládá ze tří orgánů: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1) mezinárodní konference práce = každoroční zasedání delegací vlád a zástupců zaměstnavatelů a zaměstnanců z členských států (ti mají stejný hlas jako zástupci států)</a:t>
            </a:r>
          </a:p>
          <a:p>
            <a:pPr algn="just"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2) správní rada = řídí činnost ILO, připravuje program a rozpočet organizace, schází se dvakrát ročně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3) mezinárodní pracovní úřad = stálý sekretariát organizace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Mezinárodní školicí centrum v Turíně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-	Mezinárodní institut pro otázky práce (výzkum, studijní programy a stáže, publikace)</a:t>
            </a:r>
            <a:endParaRPr lang="cs-CZ" sz="10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LABORSTA = </a:t>
            </a:r>
            <a:r>
              <a:rPr lang="cs-CZ" sz="1400" dirty="0" err="1" smtClean="0">
                <a:latin typeface="Verdana" pitchFamily="34" charset="0"/>
              </a:rPr>
              <a:t>database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of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labour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statistics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+ další </a:t>
            </a:r>
            <a:r>
              <a:rPr lang="cs-CZ" sz="1400" dirty="0" smtClean="0">
                <a:latin typeface="Verdana" pitchFamily="34" charset="0"/>
              </a:rPr>
              <a:t>databáze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</a:t>
            </a:r>
            <a:r>
              <a:rPr lang="cs-CZ" sz="1400" dirty="0" smtClean="0">
                <a:latin typeface="Verdana" pitchFamily="34" charset="0"/>
              </a:rPr>
              <a:t>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http://laborsta.ilo.org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6149" name="Obrázek 5" descr="wcms_08238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50912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OECD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Organization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for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Economic</a:t>
            </a:r>
            <a:r>
              <a:rPr lang="cs-CZ" sz="1600" b="1" dirty="0" smtClean="0">
                <a:latin typeface="Verdana" pitchFamily="34" charset="0"/>
              </a:rPr>
              <a:t> Co-</a:t>
            </a:r>
            <a:r>
              <a:rPr lang="cs-CZ" sz="1600" b="1" dirty="0" err="1" smtClean="0">
                <a:latin typeface="Verdana" pitchFamily="34" charset="0"/>
              </a:rPr>
              <a:t>operation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and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Development</a:t>
            </a:r>
            <a:r>
              <a:rPr lang="cs-CZ" sz="1600" b="1" dirty="0" smtClean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>
                <a:latin typeface="Verdana" pitchFamily="34" charset="0"/>
              </a:rPr>
              <a:t>	(Organizace pro hospodářskou spolupráci a rozvoj)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založena 1961, ČR členem od </a:t>
            </a:r>
            <a:r>
              <a:rPr lang="cs-CZ" sz="1400" dirty="0" smtClean="0">
                <a:latin typeface="Verdana" pitchFamily="34" charset="0"/>
              </a:rPr>
              <a:t>21. prosince 1995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Paříž, 34 členských zemí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 působení: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1) koordinace ekonomické a sociálně-politické spolupráce členských zemí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zprostředkování nových investic, liberalizace zahraničního obchodu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3) podpora ekonomického rozvoje, potlačení nezaměstnanosti, stabilizace a rozvoj mezinárodních finančních trhů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Economic</a:t>
            </a:r>
            <a:r>
              <a:rPr lang="cs-CZ" sz="1400" dirty="0" smtClean="0">
                <a:latin typeface="Verdana" pitchFamily="34" charset="0"/>
              </a:rPr>
              <a:t> Outlook + OECD </a:t>
            </a:r>
            <a:r>
              <a:rPr lang="cs-CZ" sz="1400" dirty="0" err="1" smtClean="0">
                <a:latin typeface="Verdana" pitchFamily="34" charset="0"/>
              </a:rPr>
              <a:t>Statistics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oecd.org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statistics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7172" name="Picture 6" descr="46717142OECD new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36525"/>
            <a:ext cx="26638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106</Words>
  <Application>Microsoft Office PowerPoint</Application>
  <PresentationFormat>Předvádění na obrazovce (4:3)</PresentationFormat>
  <Paragraphs>198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Zahraniční instituce a databáze </vt:lpstr>
      <vt:lpstr>Eurostat</vt:lpstr>
      <vt:lpstr>Eurostat</vt:lpstr>
      <vt:lpstr>Eurostat</vt:lpstr>
      <vt:lpstr>Snímek 5</vt:lpstr>
      <vt:lpstr>ILO</vt:lpstr>
      <vt:lpstr>ILO</vt:lpstr>
      <vt:lpstr>ILO</vt:lpstr>
      <vt:lpstr>OECD</vt:lpstr>
      <vt:lpstr>OECD</vt:lpstr>
      <vt:lpstr>MMF (IMF)</vt:lpstr>
      <vt:lpstr>Světová banka</vt:lpstr>
      <vt:lpstr>WIIW</vt:lpstr>
      <vt:lpstr>Národní statistické úřady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119</cp:revision>
  <dcterms:created xsi:type="dcterms:W3CDTF">2014-09-08T07:18:26Z</dcterms:created>
  <dcterms:modified xsi:type="dcterms:W3CDTF">2014-10-29T17:48:14Z</dcterms:modified>
</cp:coreProperties>
</file>