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8" r:id="rId4"/>
    <p:sldId id="257" r:id="rId5"/>
    <p:sldId id="258" r:id="rId6"/>
    <p:sldId id="263" r:id="rId7"/>
    <p:sldId id="259" r:id="rId8"/>
    <p:sldId id="260" r:id="rId9"/>
    <p:sldId id="262" r:id="rId10"/>
    <p:sldId id="261" r:id="rId11"/>
    <p:sldId id="264" r:id="rId12"/>
    <p:sldId id="266" r:id="rId13"/>
    <p:sldId id="265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AppData\Local\Temp\OTOK112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2686400311072255E-2"/>
          <c:y val="1.9929902210866511E-2"/>
          <c:w val="0.7940735880237193"/>
          <c:h val="0.864302690941132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Data!$L$10</c:f>
              <c:strCache>
                <c:ptCount val="1"/>
                <c:pt idx="0">
                  <c:v>k. maskulinity</c:v>
                </c:pt>
              </c:strCache>
            </c:strRef>
          </c:tx>
          <c:invertIfNegative val="0"/>
          <c:cat>
            <c:strRef>
              <c:f>Data!$H$11:$H$29</c:f>
              <c:strCache>
                <c:ptCount val="19"/>
                <c:pt idx="0">
                  <c:v>0-4</c:v>
                </c:pt>
                <c:pt idx="1">
                  <c:v>5.9</c:v>
                </c:pt>
                <c:pt idx="2">
                  <c:v>10 - 14</c:v>
                </c:pt>
                <c:pt idx="3">
                  <c:v>15 - 17</c:v>
                </c:pt>
                <c:pt idx="4">
                  <c:v>18 - 19</c:v>
                </c:pt>
                <c:pt idx="5">
                  <c:v>20 - 24</c:v>
                </c:pt>
                <c:pt idx="6">
                  <c:v>25 - 29</c:v>
                </c:pt>
                <c:pt idx="7">
                  <c:v>30 - 34</c:v>
                </c:pt>
                <c:pt idx="8">
                  <c:v>35 - 39</c:v>
                </c:pt>
                <c:pt idx="9">
                  <c:v>40 - 44</c:v>
                </c:pt>
                <c:pt idx="10">
                  <c:v>45 - 49</c:v>
                </c:pt>
                <c:pt idx="11">
                  <c:v>50 - 54</c:v>
                </c:pt>
                <c:pt idx="12">
                  <c:v>55 - 59</c:v>
                </c:pt>
                <c:pt idx="13">
                  <c:v>60 - 64</c:v>
                </c:pt>
                <c:pt idx="14">
                  <c:v>65 - 69</c:v>
                </c:pt>
                <c:pt idx="15">
                  <c:v>70 - 74</c:v>
                </c:pt>
                <c:pt idx="16">
                  <c:v>75 - 79</c:v>
                </c:pt>
                <c:pt idx="17">
                  <c:v>80 - 84</c:v>
                </c:pt>
                <c:pt idx="18">
                  <c:v>85 a více</c:v>
                </c:pt>
              </c:strCache>
            </c:strRef>
          </c:cat>
          <c:val>
            <c:numRef>
              <c:f>Data!$L$11:$L$29</c:f>
              <c:numCache>
                <c:formatCode>0.00</c:formatCode>
                <c:ptCount val="19"/>
                <c:pt idx="0">
                  <c:v>50.666970698894104</c:v>
                </c:pt>
                <c:pt idx="1">
                  <c:v>51.756139348943478</c:v>
                </c:pt>
                <c:pt idx="2">
                  <c:v>52.220222022202222</c:v>
                </c:pt>
                <c:pt idx="3">
                  <c:v>50.619037954130299</c:v>
                </c:pt>
                <c:pt idx="4">
                  <c:v>52.077419354838703</c:v>
                </c:pt>
                <c:pt idx="5">
                  <c:v>50.512894257501657</c:v>
                </c:pt>
                <c:pt idx="6">
                  <c:v>51.13677372789607</c:v>
                </c:pt>
                <c:pt idx="7">
                  <c:v>50.720706757594549</c:v>
                </c:pt>
                <c:pt idx="8">
                  <c:v>51.267436628168603</c:v>
                </c:pt>
                <c:pt idx="9">
                  <c:v>50.516528925619831</c:v>
                </c:pt>
                <c:pt idx="10">
                  <c:v>50.304339289220486</c:v>
                </c:pt>
                <c:pt idx="11">
                  <c:v>49.48483956432144</c:v>
                </c:pt>
                <c:pt idx="12">
                  <c:v>48.408443625397894</c:v>
                </c:pt>
                <c:pt idx="13">
                  <c:v>46.463962056407205</c:v>
                </c:pt>
                <c:pt idx="14">
                  <c:v>45.123396917771331</c:v>
                </c:pt>
                <c:pt idx="15">
                  <c:v>42.701185277604495</c:v>
                </c:pt>
                <c:pt idx="16">
                  <c:v>40.699351117519846</c:v>
                </c:pt>
                <c:pt idx="17">
                  <c:v>36.261943602889779</c:v>
                </c:pt>
                <c:pt idx="18">
                  <c:v>31.148121899362145</c:v>
                </c:pt>
              </c:numCache>
            </c:numRef>
          </c:val>
        </c:ser>
        <c:ser>
          <c:idx val="1"/>
          <c:order val="1"/>
          <c:tx>
            <c:strRef>
              <c:f>Data!$M$10</c:f>
              <c:strCache>
                <c:ptCount val="1"/>
                <c:pt idx="0">
                  <c:v>k. feminity</c:v>
                </c:pt>
              </c:strCache>
            </c:strRef>
          </c:tx>
          <c:invertIfNegative val="0"/>
          <c:cat>
            <c:strRef>
              <c:f>Data!$H$11:$H$29</c:f>
              <c:strCache>
                <c:ptCount val="19"/>
                <c:pt idx="0">
                  <c:v>0-4</c:v>
                </c:pt>
                <c:pt idx="1">
                  <c:v>5.9</c:v>
                </c:pt>
                <c:pt idx="2">
                  <c:v>10 - 14</c:v>
                </c:pt>
                <c:pt idx="3">
                  <c:v>15 - 17</c:v>
                </c:pt>
                <c:pt idx="4">
                  <c:v>18 - 19</c:v>
                </c:pt>
                <c:pt idx="5">
                  <c:v>20 - 24</c:v>
                </c:pt>
                <c:pt idx="6">
                  <c:v>25 - 29</c:v>
                </c:pt>
                <c:pt idx="7">
                  <c:v>30 - 34</c:v>
                </c:pt>
                <c:pt idx="8">
                  <c:v>35 - 39</c:v>
                </c:pt>
                <c:pt idx="9">
                  <c:v>40 - 44</c:v>
                </c:pt>
                <c:pt idx="10">
                  <c:v>45 - 49</c:v>
                </c:pt>
                <c:pt idx="11">
                  <c:v>50 - 54</c:v>
                </c:pt>
                <c:pt idx="12">
                  <c:v>55 - 59</c:v>
                </c:pt>
                <c:pt idx="13">
                  <c:v>60 - 64</c:v>
                </c:pt>
                <c:pt idx="14">
                  <c:v>65 - 69</c:v>
                </c:pt>
                <c:pt idx="15">
                  <c:v>70 - 74</c:v>
                </c:pt>
                <c:pt idx="16">
                  <c:v>75 - 79</c:v>
                </c:pt>
                <c:pt idx="17">
                  <c:v>80 - 84</c:v>
                </c:pt>
                <c:pt idx="18">
                  <c:v>85 a více</c:v>
                </c:pt>
              </c:strCache>
            </c:strRef>
          </c:cat>
          <c:val>
            <c:numRef>
              <c:f>Data!$M$11:$M$29</c:f>
              <c:numCache>
                <c:formatCode>0.00</c:formatCode>
                <c:ptCount val="19"/>
                <c:pt idx="0">
                  <c:v>49.333029301105917</c:v>
                </c:pt>
                <c:pt idx="1">
                  <c:v>48.243860651056508</c:v>
                </c:pt>
                <c:pt idx="2">
                  <c:v>47.779777977797778</c:v>
                </c:pt>
                <c:pt idx="3">
                  <c:v>49.380962045869694</c:v>
                </c:pt>
                <c:pt idx="4">
                  <c:v>47.922580645161304</c:v>
                </c:pt>
                <c:pt idx="5">
                  <c:v>49.487105742498322</c:v>
                </c:pt>
                <c:pt idx="6">
                  <c:v>48.863226272103937</c:v>
                </c:pt>
                <c:pt idx="7">
                  <c:v>49.279293242405473</c:v>
                </c:pt>
                <c:pt idx="8">
                  <c:v>48.732563371831411</c:v>
                </c:pt>
                <c:pt idx="9">
                  <c:v>49.483471074380141</c:v>
                </c:pt>
                <c:pt idx="10">
                  <c:v>49.695660710779514</c:v>
                </c:pt>
                <c:pt idx="11">
                  <c:v>50.515160435678524</c:v>
                </c:pt>
                <c:pt idx="12">
                  <c:v>51.591556374602114</c:v>
                </c:pt>
                <c:pt idx="13">
                  <c:v>53.536037943592781</c:v>
                </c:pt>
                <c:pt idx="14">
                  <c:v>54.876603082228677</c:v>
                </c:pt>
                <c:pt idx="15">
                  <c:v>57.298814722395512</c:v>
                </c:pt>
                <c:pt idx="16">
                  <c:v>59.300648882480175</c:v>
                </c:pt>
                <c:pt idx="17">
                  <c:v>63.738056397110242</c:v>
                </c:pt>
                <c:pt idx="18">
                  <c:v>68.851878100637805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3178368"/>
        <c:axId val="33179904"/>
      </c:barChart>
      <c:catAx>
        <c:axId val="33178368"/>
        <c:scaling>
          <c:orientation val="minMax"/>
        </c:scaling>
        <c:delete val="0"/>
        <c:axPos val="b"/>
        <c:majorTickMark val="out"/>
        <c:minorTickMark val="none"/>
        <c:tickLblPos val="nextTo"/>
        <c:crossAx val="33179904"/>
        <c:crosses val="autoZero"/>
        <c:auto val="1"/>
        <c:lblAlgn val="ctr"/>
        <c:lblOffset val="100"/>
        <c:noMultiLvlLbl val="0"/>
      </c:catAx>
      <c:valAx>
        <c:axId val="33179904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331783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7F18899-3F91-4EB9-8334-A819C8196049}" type="datetimeFigureOut">
              <a:rPr lang="cs-CZ" smtClean="0"/>
              <a:pPr/>
              <a:t>23.10.2014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8CCA863-8CE6-4F65-83C3-AD458B3025C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18899-3F91-4EB9-8334-A819C8196049}" type="datetimeFigureOut">
              <a:rPr lang="cs-CZ" smtClean="0"/>
              <a:pPr/>
              <a:t>23.10.2014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CA863-8CE6-4F65-83C3-AD458B3025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18899-3F91-4EB9-8334-A819C8196049}" type="datetimeFigureOut">
              <a:rPr lang="cs-CZ" smtClean="0"/>
              <a:pPr/>
              <a:t>23.10.2014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CA863-8CE6-4F65-83C3-AD458B3025C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18899-3F91-4EB9-8334-A819C8196049}" type="datetimeFigureOut">
              <a:rPr lang="cs-CZ" smtClean="0"/>
              <a:pPr/>
              <a:t>23.10.2014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CA863-8CE6-4F65-83C3-AD458B3025C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47F18899-3F91-4EB9-8334-A819C8196049}" type="datetimeFigureOut">
              <a:rPr lang="cs-CZ" smtClean="0"/>
              <a:pPr/>
              <a:t>23.10.2014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8CCA863-8CE6-4F65-83C3-AD458B3025C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18899-3F91-4EB9-8334-A819C8196049}" type="datetimeFigureOut">
              <a:rPr lang="cs-CZ" smtClean="0"/>
              <a:pPr/>
              <a:t>23.10.2014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CA863-8CE6-4F65-83C3-AD458B3025C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18899-3F91-4EB9-8334-A819C8196049}" type="datetimeFigureOut">
              <a:rPr lang="cs-CZ" smtClean="0"/>
              <a:pPr/>
              <a:t>23.10.2014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CA863-8CE6-4F65-83C3-AD458B3025C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18899-3F91-4EB9-8334-A819C8196049}" type="datetimeFigureOut">
              <a:rPr lang="cs-CZ" smtClean="0"/>
              <a:pPr/>
              <a:t>23.10.2014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CA863-8CE6-4F65-83C3-AD458B3025C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18899-3F91-4EB9-8334-A819C8196049}" type="datetimeFigureOut">
              <a:rPr lang="cs-CZ" smtClean="0"/>
              <a:pPr/>
              <a:t>23.10.2014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CA863-8CE6-4F65-83C3-AD458B3025C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18899-3F91-4EB9-8334-A819C8196049}" type="datetimeFigureOut">
              <a:rPr lang="cs-CZ" smtClean="0"/>
              <a:pPr/>
              <a:t>23.10.2014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CA863-8CE6-4F65-83C3-AD458B3025C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18899-3F91-4EB9-8334-A819C8196049}" type="datetimeFigureOut">
              <a:rPr lang="cs-CZ" smtClean="0"/>
              <a:pPr/>
              <a:t>23.10.2014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CA863-8CE6-4F65-83C3-AD458B3025C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F18899-3F91-4EB9-8334-A819C8196049}" type="datetimeFigureOut">
              <a:rPr lang="cs-CZ" smtClean="0"/>
              <a:pPr/>
              <a:t>23.10.2014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8CCA863-8CE6-4F65-83C3-AD458B3025C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Cvičení 5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Odevzdat do 14 dní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Základní věkové složky obyvatelstva </a:t>
            </a:r>
          </a:p>
          <a:p>
            <a:pPr lvl="1"/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Vypracujte za </a:t>
            </a:r>
            <a:r>
              <a:rPr lang="cs-CZ" dirty="0" err="1" smtClean="0"/>
              <a:t>jednostlivé</a:t>
            </a:r>
            <a:r>
              <a:rPr lang="cs-CZ" dirty="0" smtClean="0"/>
              <a:t> SO ORP vybraného okresu následující ukazatele, za roky 1995, 2001, 2011 </a:t>
            </a:r>
          </a:p>
          <a:p>
            <a:endParaRPr lang="cs-CZ" dirty="0" smtClean="0"/>
          </a:p>
          <a:p>
            <a:r>
              <a:rPr lang="cs-CZ" dirty="0" smtClean="0"/>
              <a:t>Ukazatele : </a:t>
            </a:r>
          </a:p>
          <a:p>
            <a:pPr lvl="1"/>
            <a:r>
              <a:rPr lang="cs-CZ" dirty="0" smtClean="0"/>
              <a:t>Index stáří </a:t>
            </a:r>
          </a:p>
          <a:p>
            <a:pPr lvl="1"/>
            <a:r>
              <a:rPr lang="cs-CZ" dirty="0" smtClean="0"/>
              <a:t>Index ekonomického zatížení </a:t>
            </a:r>
          </a:p>
          <a:p>
            <a:pPr lvl="1"/>
            <a:r>
              <a:rPr lang="cs-CZ" dirty="0" err="1" smtClean="0"/>
              <a:t>Ossanův</a:t>
            </a:r>
            <a:r>
              <a:rPr lang="cs-CZ" dirty="0" smtClean="0"/>
              <a:t> trojúhelník – pouze za Váš SO ORP</a:t>
            </a:r>
          </a:p>
          <a:p>
            <a:pPr lvl="1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Předproduktivní</a:t>
            </a:r>
            <a:r>
              <a:rPr lang="cs-CZ" dirty="0" smtClean="0"/>
              <a:t>       	0- 14</a:t>
            </a:r>
          </a:p>
          <a:p>
            <a:r>
              <a:rPr lang="cs-CZ" dirty="0" smtClean="0"/>
              <a:t>Produktivní              	15 - 64</a:t>
            </a:r>
          </a:p>
          <a:p>
            <a:r>
              <a:rPr lang="cs-CZ" dirty="0" smtClean="0"/>
              <a:t>Poproduktivní    	 	65+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Index stáří 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Index ekonomického zatížení 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2843808" y="3573016"/>
          <a:ext cx="2016224" cy="764664"/>
        </p:xfrm>
        <a:graphic>
          <a:graphicData uri="http://schemas.openxmlformats.org/drawingml/2006/table">
            <a:tbl>
              <a:tblPr/>
              <a:tblGrid>
                <a:gridCol w="539553"/>
                <a:gridCol w="805543"/>
                <a:gridCol w="671128"/>
              </a:tblGrid>
              <a:tr h="2548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3335"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Times New Roman"/>
                          <a:ea typeface="Times New Roman"/>
                        </a:rPr>
                        <a:t>P</a:t>
                      </a:r>
                      <a:r>
                        <a:rPr lang="cs-CZ" sz="1200" baseline="-25000" dirty="0">
                          <a:latin typeface="Times New Roman"/>
                          <a:ea typeface="Times New Roman"/>
                        </a:rPr>
                        <a:t>60+</a:t>
                      </a:r>
                      <a:endParaRPr lang="cs-CZ" sz="10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8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latin typeface="Times New Roman"/>
                          <a:ea typeface="Times New Roman"/>
                        </a:rPr>
                        <a:t>is =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latin typeface="Times New Roman"/>
                          <a:ea typeface="Times New Roman"/>
                        </a:rPr>
                        <a:t>--------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latin typeface="Times New Roman"/>
                          <a:ea typeface="Times New Roman"/>
                        </a:rPr>
                        <a:t>. 100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8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b="1">
                          <a:latin typeface="Times New Roman"/>
                        </a:rPr>
                        <a:t>P</a:t>
                      </a:r>
                      <a:r>
                        <a:rPr lang="cs-CZ" sz="1000" b="1" baseline="-25000">
                          <a:latin typeface="Times New Roman"/>
                        </a:rPr>
                        <a:t>0-14</a:t>
                      </a:r>
                      <a:endParaRPr lang="cs-CZ" sz="1000" b="1">
                        <a:latin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27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4797152"/>
            <a:ext cx="226695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Ossanuv</a:t>
            </a:r>
            <a:r>
              <a:rPr lang="cs-CZ" dirty="0" smtClean="0"/>
              <a:t> trojúhelník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 grafu zaznamenejte údaje týkající se věkové struktury za 3 vybrané SO ORP za sledované roky 1995, 2001 a 2011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429000"/>
            <a:ext cx="38100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Naděje dožití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Nastudovat metodiku výpočtu naděje dožití </a:t>
            </a:r>
          </a:p>
          <a:p>
            <a:endParaRPr lang="cs-CZ" dirty="0" smtClean="0"/>
          </a:p>
          <a:p>
            <a:r>
              <a:rPr lang="cs-CZ" dirty="0" smtClean="0"/>
              <a:t>Zjistit vývoj hodnot naděje dožití ve vašem okrese od roku 1991</a:t>
            </a:r>
          </a:p>
          <a:p>
            <a:endParaRPr lang="cs-CZ" dirty="0" smtClean="0"/>
          </a:p>
          <a:p>
            <a:r>
              <a:rPr lang="cs-CZ" dirty="0" smtClean="0"/>
              <a:t>Vysvětlit rozdíly v naději dožití mezi muži a ženami 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Minulé cvičení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Co vám přišlo z minulého cvičení přínosné, který ukazatel  – index rozvodovosti? </a:t>
            </a:r>
          </a:p>
          <a:p>
            <a:r>
              <a:rPr lang="cs-CZ" dirty="0" smtClean="0"/>
              <a:t>Vliv silných ročníků – zvýšení sňatečnosti v roce 2001</a:t>
            </a:r>
          </a:p>
          <a:p>
            <a:r>
              <a:rPr lang="cs-CZ" dirty="0" smtClean="0"/>
              <a:t>Rozvody v prvním roce manželství</a:t>
            </a:r>
          </a:p>
          <a:p>
            <a:r>
              <a:rPr lang="cs-CZ" dirty="0" err="1" smtClean="0"/>
              <a:t>Nesezdané</a:t>
            </a:r>
            <a:r>
              <a:rPr lang="cs-CZ" dirty="0" smtClean="0"/>
              <a:t> manželství – mělo by se také statisticky sledovat? </a:t>
            </a:r>
          </a:p>
          <a:p>
            <a:endParaRPr lang="cs-CZ" dirty="0" smtClean="0"/>
          </a:p>
          <a:p>
            <a:r>
              <a:rPr lang="cs-CZ" dirty="0" smtClean="0"/>
              <a:t>Projevil se rozdíl město – venkov? </a:t>
            </a:r>
          </a:p>
          <a:p>
            <a:r>
              <a:rPr lang="cs-CZ" dirty="0" smtClean="0"/>
              <a:t>Konzervativnosti lidí na venkově, k ochotě rozvádět se, tlak okolí na nepřijatelnost rozvodu x společenská tolerance k rozvodům</a:t>
            </a:r>
          </a:p>
          <a:p>
            <a:r>
              <a:rPr lang="cs-CZ" dirty="0" smtClean="0"/>
              <a:t>Důvody rozvodu po 2 letech – plné poznání, po 15 letech vyprázdnění domova po odchodu dětí </a:t>
            </a:r>
          </a:p>
          <a:p>
            <a:r>
              <a:rPr lang="cs-CZ" dirty="0" smtClean="0"/>
              <a:t>Úbytek věřících – konsekvenční nárůst rozvodů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Index rozvodovosti – SO ORP Bučovice 89 % - v absolutním vyjádření 45 rozvodů – vliv faktoru práce s malým souborem ? </a:t>
            </a:r>
          </a:p>
          <a:p>
            <a:r>
              <a:rPr lang="cs-CZ" dirty="0" smtClean="0"/>
              <a:t>Procentuální počet narozených dětí mimo manželství </a:t>
            </a:r>
          </a:p>
          <a:p>
            <a:r>
              <a:rPr lang="cs-CZ" dirty="0" smtClean="0"/>
              <a:t>„Něco zkaženého v oblasti Židlochovické“  vysoká HM rozvodovosti </a:t>
            </a:r>
          </a:p>
          <a:p>
            <a:r>
              <a:rPr lang="cs-CZ" dirty="0" smtClean="0"/>
              <a:t>Metodologická konstrukce indexu rozvodovosti a jeho faktická vypovídající hodnota </a:t>
            </a:r>
          </a:p>
          <a:p>
            <a:r>
              <a:rPr lang="cs-CZ" dirty="0" smtClean="0"/>
              <a:t>Absence hodnocení rozvodovosti podle délky trvání manželství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obyvatelstva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Podle pohlaví </a:t>
            </a:r>
          </a:p>
          <a:p>
            <a:r>
              <a:rPr lang="cs-CZ" dirty="0" smtClean="0"/>
              <a:t>Podle věku </a:t>
            </a:r>
          </a:p>
          <a:p>
            <a:r>
              <a:rPr lang="cs-CZ" dirty="0" smtClean="0"/>
              <a:t>…. 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Naděje dožití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Maskulinita, feminita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Index </a:t>
            </a:r>
          </a:p>
          <a:p>
            <a:r>
              <a:rPr lang="cs-CZ" dirty="0" smtClean="0"/>
              <a:t>Koeficient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Vypočítejte specifický index a koeficient maskulinity pro pětileté věkové kategorie. A následně vytvořte graf.   </a:t>
            </a:r>
          </a:p>
          <a:p>
            <a:r>
              <a:rPr lang="cs-CZ" dirty="0" smtClean="0"/>
              <a:t>Za váš okres v letech 1991, 2011</a:t>
            </a:r>
          </a:p>
          <a:p>
            <a:r>
              <a:rPr lang="cs-CZ" dirty="0" smtClean="0"/>
              <a:t>SLBD – Obyvatelstvo podle věku a podle pohlaví, pro rok 1991 použijte publikaci ze SLBD z roku 2001: A4 Obyvatelstvo podle pohlaví a věkových skupin 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Index maskulinity 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Koeficient maskulinity </a:t>
            </a:r>
          </a:p>
          <a:p>
            <a:pPr lvl="1"/>
            <a:r>
              <a:rPr lang="cs-CZ" dirty="0" smtClean="0"/>
              <a:t>Procentuální podíl mužů na celkovém počtu obyvatel 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971600" y="1772816"/>
          <a:ext cx="6055021" cy="720081"/>
        </p:xfrm>
        <a:graphic>
          <a:graphicData uri="http://schemas.openxmlformats.org/drawingml/2006/table">
            <a:tbl>
              <a:tblPr/>
              <a:tblGrid>
                <a:gridCol w="670777"/>
                <a:gridCol w="445610"/>
                <a:gridCol w="474663"/>
                <a:gridCol w="2231198"/>
                <a:gridCol w="562130"/>
                <a:gridCol w="445610"/>
                <a:gridCol w="1225033"/>
              </a:tblGrid>
              <a:tr h="240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latin typeface="Times New Roman"/>
                          <a:ea typeface="Times New Roman"/>
                        </a:rPr>
                        <a:t> M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latin typeface="Times New Roman"/>
                          <a:ea typeface="Times New Roman"/>
                        </a:rPr>
                        <a:t>  Ž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latin typeface="Times New Roman"/>
                          <a:ea typeface="Times New Roman"/>
                        </a:rPr>
                        <a:t>I</a:t>
                      </a:r>
                      <a:r>
                        <a:rPr lang="cs-CZ" sz="1200" baseline="-25000">
                          <a:latin typeface="Times New Roman"/>
                          <a:ea typeface="Times New Roman"/>
                        </a:rPr>
                        <a:t>m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latin typeface="Times New Roman"/>
                          <a:ea typeface="Times New Roman"/>
                        </a:rPr>
                        <a:t>=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Times New Roman"/>
                          <a:ea typeface="Times New Roman"/>
                        </a:rPr>
                        <a:t>---- .c</a:t>
                      </a:r>
                      <a:endParaRPr lang="cs-CZ" sz="10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latin typeface="Times New Roman"/>
                          <a:ea typeface="Times New Roman"/>
                        </a:rPr>
                        <a:t>I</a:t>
                      </a:r>
                      <a:r>
                        <a:rPr lang="cs-CZ" sz="1200" baseline="-25000">
                          <a:latin typeface="Times New Roman"/>
                          <a:ea typeface="Times New Roman"/>
                        </a:rPr>
                        <a:t>f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latin typeface="Times New Roman"/>
                          <a:ea typeface="Times New Roman"/>
                        </a:rPr>
                        <a:t>=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latin typeface="Times New Roman"/>
                          <a:ea typeface="Times New Roman"/>
                        </a:rPr>
                        <a:t>---- .c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latin typeface="Times New Roman"/>
                          <a:ea typeface="Times New Roman"/>
                        </a:rPr>
                        <a:t>  Ž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Times New Roman"/>
                          <a:ea typeface="Times New Roman"/>
                        </a:rPr>
                        <a:t> M</a:t>
                      </a:r>
                      <a:endParaRPr lang="cs-CZ" sz="10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1"/>
          <a:ext cx="8219256" cy="2836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1187624" y="1412776"/>
          <a:ext cx="5445965" cy="4345157"/>
        </p:xfrm>
        <a:graphic>
          <a:graphicData uri="http://schemas.openxmlformats.org/drawingml/2006/table">
            <a:tbl>
              <a:tblPr/>
              <a:tblGrid>
                <a:gridCol w="777995"/>
                <a:gridCol w="777995"/>
                <a:gridCol w="777995"/>
                <a:gridCol w="777995"/>
                <a:gridCol w="777995"/>
                <a:gridCol w="777995"/>
                <a:gridCol w="777995"/>
              </a:tblGrid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latin typeface="Arial"/>
                        </a:rPr>
                        <a:t>muži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latin typeface="Arial"/>
                        </a:rPr>
                        <a:t>ženy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>
                          <a:latin typeface="Arial"/>
                        </a:rPr>
                        <a:t>celkem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latin typeface="Arial"/>
                        </a:rPr>
                        <a:t>k. maskulinity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latin typeface="Arial"/>
                        </a:rPr>
                        <a:t>k. feminity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latin typeface="Arial"/>
                        </a:rPr>
                        <a:t>index maskulinity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4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latin typeface="Arial"/>
                        </a:rPr>
                        <a:t>0-4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 dirty="0">
                          <a:latin typeface="Arial"/>
                        </a:rPr>
                        <a:t>4 444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 dirty="0">
                          <a:latin typeface="Arial"/>
                        </a:rPr>
                        <a:t>4 327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 dirty="0">
                          <a:latin typeface="Arial"/>
                        </a:rPr>
                        <a:t>8 771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 dirty="0">
                          <a:latin typeface="Arial"/>
                        </a:rPr>
                        <a:t>50,67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 dirty="0">
                          <a:latin typeface="Arial"/>
                        </a:rPr>
                        <a:t>49,33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 dirty="0">
                          <a:latin typeface="Arial"/>
                        </a:rPr>
                        <a:t>102,70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4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 smtClean="0">
                          <a:latin typeface="Arial"/>
                        </a:rPr>
                        <a:t>5</a:t>
                      </a:r>
                      <a:r>
                        <a:rPr lang="cs-CZ" sz="1000" b="1" i="0" u="none" strike="noStrike" baseline="0" dirty="0" smtClean="0">
                          <a:latin typeface="Arial"/>
                        </a:rPr>
                        <a:t> - 9</a:t>
                      </a:r>
                      <a:endParaRPr lang="cs-CZ" sz="1000" b="1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3 625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3 379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 dirty="0">
                          <a:latin typeface="Arial"/>
                        </a:rPr>
                        <a:t>7 004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 dirty="0">
                          <a:latin typeface="Arial"/>
                        </a:rPr>
                        <a:t>51,76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48,24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107,28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4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latin typeface="Arial"/>
                        </a:rPr>
                        <a:t>10 - 14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3 481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3 185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6 666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 dirty="0">
                          <a:latin typeface="Arial"/>
                        </a:rPr>
                        <a:t>52,22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47,78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109,29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4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latin typeface="Arial"/>
                        </a:rPr>
                        <a:t>15 - 17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2 494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2 433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4 927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50,62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49,38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102,51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4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latin typeface="Arial"/>
                        </a:rPr>
                        <a:t>18 - 19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2 018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1 857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3 875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52,08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47,92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108,67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4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latin typeface="Arial"/>
                        </a:rPr>
                        <a:t>20 - 24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5 269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5 162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10 431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50,51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49,49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102,07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4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latin typeface="Arial"/>
                        </a:rPr>
                        <a:t>25 - 29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5 668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5 416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11 084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51,14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48,86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104,65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4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latin typeface="Arial"/>
                        </a:rPr>
                        <a:t>30 - 34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6 545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6 359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12 904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50,72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49,28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102,92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4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latin typeface="Arial"/>
                        </a:rPr>
                        <a:t>35 - 39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6 836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6 498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13 334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51,27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48,73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105,20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4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latin typeface="Arial"/>
                        </a:rPr>
                        <a:t>40 - 44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5 379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5 269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10 648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50,52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49,48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102,09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4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latin typeface="Arial"/>
                        </a:rPr>
                        <a:t>45 - 49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5 124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5 062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 dirty="0">
                          <a:latin typeface="Arial"/>
                        </a:rPr>
                        <a:t>10 186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50,30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49,70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101,22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4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latin typeface="Arial"/>
                        </a:rPr>
                        <a:t>50 - 54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5 043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5 148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10 191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49,48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50,52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97,96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4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latin typeface="Arial"/>
                        </a:rPr>
                        <a:t>55 - 59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5 779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6 159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11 938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48,41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51,59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 dirty="0">
                          <a:latin typeface="Arial"/>
                        </a:rPr>
                        <a:t>93,83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4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latin typeface="Arial"/>
                        </a:rPr>
                        <a:t>60 - 64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5 486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6 321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11 807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46,46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53,54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86,79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4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latin typeface="Arial"/>
                        </a:rPr>
                        <a:t>65 - 69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4 187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5 092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9 279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45,12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54,88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82,23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4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latin typeface="Arial"/>
                        </a:rPr>
                        <a:t>70 - 74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2 738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3 674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6 412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42,70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57,30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74,52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4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latin typeface="Arial"/>
                        </a:rPr>
                        <a:t>75 - 79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2 258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3 290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5 548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40,70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59,30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68,63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4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latin typeface="Arial"/>
                        </a:rPr>
                        <a:t>80 - 84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1 556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2 735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4 291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36,26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63,74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56,89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4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latin typeface="Arial"/>
                        </a:rPr>
                        <a:t>85 a více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879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1 943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2 822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31,15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68,85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 dirty="0">
                          <a:latin typeface="Arial"/>
                        </a:rPr>
                        <a:t>45,24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komentáři se zaměřit hlavně na průběh změn v jednotlivých věkových kategoriích </a:t>
            </a:r>
          </a:p>
          <a:p>
            <a:endParaRPr lang="cs-CZ" dirty="0" smtClean="0"/>
          </a:p>
          <a:p>
            <a:r>
              <a:rPr lang="cs-CZ" dirty="0" smtClean="0"/>
              <a:t>Rozdíly mezi sledovanými roky nebude nejspíš příliš podstatný 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911</TotalTime>
  <Words>598</Words>
  <Application>Microsoft Office PowerPoint</Application>
  <PresentationFormat>Předvádění na obrazovce (4:3)</PresentationFormat>
  <Paragraphs>225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Původ</vt:lpstr>
      <vt:lpstr>Cvičení 5</vt:lpstr>
      <vt:lpstr>Minulé cvičení </vt:lpstr>
      <vt:lpstr>Prezentace aplikace PowerPoint</vt:lpstr>
      <vt:lpstr>Struktura obyvatelstva </vt:lpstr>
      <vt:lpstr>Maskulinita, feminita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Ossanuv trojúhelník </vt:lpstr>
      <vt:lpstr>Naděje dožití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Cvičení 5</dc:title>
  <dc:creator>admin</dc:creator>
  <cp:lastModifiedBy>student</cp:lastModifiedBy>
  <cp:revision>5</cp:revision>
  <dcterms:created xsi:type="dcterms:W3CDTF">2013-10-20T09:25:29Z</dcterms:created>
  <dcterms:modified xsi:type="dcterms:W3CDTF">2014-10-23T16:06:30Z</dcterms:modified>
</cp:coreProperties>
</file>