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6" r:id="rId5"/>
    <p:sldId id="267" r:id="rId6"/>
    <p:sldId id="268" r:id="rId7"/>
    <p:sldId id="269" r:id="rId8"/>
    <p:sldId id="270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AppData\Local\Temp\obyv_20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K</a:t>
            </a:r>
            <a:r>
              <a:rPr lang="en-US"/>
              <a:t>oncentrace </a:t>
            </a:r>
            <a:r>
              <a:rPr lang="cs-CZ"/>
              <a:t>O</a:t>
            </a:r>
            <a:r>
              <a:rPr lang="en-US"/>
              <a:t>byvatelstva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246062992125985"/>
          <c:y val="0.16438923395445143"/>
          <c:w val="0.80103237095363067"/>
          <c:h val="0.64705303141455162"/>
        </c:manualLayout>
      </c:layout>
      <c:scatterChart>
        <c:scatterStyle val="smoothMarker"/>
        <c:varyColors val="0"/>
        <c:ser>
          <c:idx val="0"/>
          <c:order val="0"/>
          <c:tx>
            <c:v>koncentrace obyvaltelstva </c:v>
          </c:tx>
          <c:xVal>
            <c:numRef>
              <c:f>List2!$G$4:$G$18</c:f>
              <c:numCache>
                <c:formatCode>#,##0.0</c:formatCode>
                <c:ptCount val="15"/>
                <c:pt idx="0" formatCode="General">
                  <c:v>0</c:v>
                </c:pt>
                <c:pt idx="1">
                  <c:v>66.484325689038528</c:v>
                </c:pt>
                <c:pt idx="2">
                  <c:v>69.787502629917967</c:v>
                </c:pt>
                <c:pt idx="3">
                  <c:v>73.753418893330519</c:v>
                </c:pt>
                <c:pt idx="4">
                  <c:v>75.804754891647377</c:v>
                </c:pt>
                <c:pt idx="5">
                  <c:v>77.84557121817798</c:v>
                </c:pt>
                <c:pt idx="6">
                  <c:v>79.970544918998513</c:v>
                </c:pt>
                <c:pt idx="7">
                  <c:v>83.694508731327602</c:v>
                </c:pt>
                <c:pt idx="8">
                  <c:v>87.49737008205345</c:v>
                </c:pt>
                <c:pt idx="9">
                  <c:v>90.690090469177392</c:v>
                </c:pt>
                <c:pt idx="10">
                  <c:v>91.557963391542216</c:v>
                </c:pt>
                <c:pt idx="11">
                  <c:v>93.362087102882384</c:v>
                </c:pt>
                <c:pt idx="12">
                  <c:v>95.723753418893352</c:v>
                </c:pt>
                <c:pt idx="13">
                  <c:v>99.000631180307195</c:v>
                </c:pt>
                <c:pt idx="14">
                  <c:v>100.00000000000001</c:v>
                </c:pt>
              </c:numCache>
            </c:numRef>
          </c:xVal>
          <c:yVal>
            <c:numRef>
              <c:f>List2!$H$4:$H$18</c:f>
              <c:numCache>
                <c:formatCode>#,##0.0</c:formatCode>
                <c:ptCount val="15"/>
                <c:pt idx="0" formatCode="General">
                  <c:v>0</c:v>
                </c:pt>
                <c:pt idx="1">
                  <c:v>17.740740740740733</c:v>
                </c:pt>
                <c:pt idx="2">
                  <c:v>21.814814814814824</c:v>
                </c:pt>
                <c:pt idx="3">
                  <c:v>27.711111111111116</c:v>
                </c:pt>
                <c:pt idx="4">
                  <c:v>31.607407407407411</c:v>
                </c:pt>
                <c:pt idx="5">
                  <c:v>35.614814814814814</c:v>
                </c:pt>
                <c:pt idx="6">
                  <c:v>40.740740740740748</c:v>
                </c:pt>
                <c:pt idx="7">
                  <c:v>49.859259259259247</c:v>
                </c:pt>
                <c:pt idx="8">
                  <c:v>59.274074074074079</c:v>
                </c:pt>
                <c:pt idx="9">
                  <c:v>67.666666666666671</c:v>
                </c:pt>
                <c:pt idx="10">
                  <c:v>70.088888888888874</c:v>
                </c:pt>
                <c:pt idx="11">
                  <c:v>75.340740740740742</c:v>
                </c:pt>
                <c:pt idx="12">
                  <c:v>82.237037037037041</c:v>
                </c:pt>
                <c:pt idx="13">
                  <c:v>94.651851851851845</c:v>
                </c:pt>
                <c:pt idx="14">
                  <c:v>100.21481481481482</c:v>
                </c:pt>
              </c:numCache>
            </c:numRef>
          </c:yVal>
          <c:smooth val="1"/>
        </c:ser>
        <c:ser>
          <c:idx val="1"/>
          <c:order val="1"/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List2!$D$22:$D$26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25</c:v>
                </c:pt>
                <c:pt idx="3">
                  <c:v>75</c:v>
                </c:pt>
                <c:pt idx="4">
                  <c:v>100</c:v>
                </c:pt>
              </c:numCache>
            </c:numRef>
          </c:xVal>
          <c:yVal>
            <c:numRef>
              <c:f>List2!$E$22:$E$26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25</c:v>
                </c:pt>
                <c:pt idx="3">
                  <c:v>75</c:v>
                </c:pt>
                <c:pt idx="4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310784"/>
        <c:axId val="52313088"/>
      </c:scatterChart>
      <c:valAx>
        <c:axId val="52310784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kumulovaný počet obyvatel 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2313088"/>
        <c:crosses val="autoZero"/>
        <c:crossBetween val="midCat"/>
      </c:valAx>
      <c:valAx>
        <c:axId val="52313088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kumulovaná rozloha 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231078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1B208B-BE94-41A1-9BF2-2B4B2324C177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51B95C-0C9C-48F2-ACB1-BF6A9C5DBC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Odevzdat do 14 dnů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Zjisti rozlohu a počet obyvatel za jednotlivé obce </a:t>
            </a:r>
          </a:p>
          <a:p>
            <a:r>
              <a:rPr lang="cs-CZ" dirty="0" smtClean="0"/>
              <a:t>Vypočítat hustotu zalidnění </a:t>
            </a:r>
          </a:p>
          <a:p>
            <a:r>
              <a:rPr lang="cs-CZ" dirty="0" smtClean="0"/>
              <a:t>Seřadit obce sestupně od obce s nejvyšší hustotou zalidnění </a:t>
            </a:r>
          </a:p>
          <a:p>
            <a:r>
              <a:rPr lang="cs-CZ" dirty="0" smtClean="0"/>
              <a:t>Relativizovat počty obyvatel a rozlohy </a:t>
            </a:r>
          </a:p>
          <a:p>
            <a:r>
              <a:rPr lang="cs-CZ" dirty="0" smtClean="0"/>
              <a:t>Vypočítat kumulativní hodnoty počtu obyvatel a rozlohu, které následně vynesete do grafu.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51520" y="332656"/>
          <a:ext cx="8568951" cy="3240357"/>
        </p:xfrm>
        <a:graphic>
          <a:graphicData uri="http://schemas.openxmlformats.org/drawingml/2006/table">
            <a:tbl>
              <a:tblPr/>
              <a:tblGrid>
                <a:gridCol w="1298569"/>
                <a:gridCol w="997974"/>
                <a:gridCol w="769523"/>
                <a:gridCol w="977934"/>
                <a:gridCol w="977934"/>
                <a:gridCol w="977934"/>
                <a:gridCol w="1378728"/>
                <a:gridCol w="1190355"/>
              </a:tblGrid>
              <a:tr h="48154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počet obyvatel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rozloha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hustota zalidnění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relativní počet obyvatel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relativní rozloha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kumulatní počet obyvatel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kumulativní rozloha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9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>
                          <a:latin typeface="Arial"/>
                        </a:rPr>
                        <a:t>Jaroměř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latin typeface="Arial CE"/>
                        </a:rPr>
                        <a:t>12 640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1" i="0" u="none" strike="noStrike">
                          <a:latin typeface="Arial CE"/>
                        </a:rPr>
                        <a:t>24,0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527,8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66,5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17,7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66,5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17,7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Rasošky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628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114,2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4,1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69,8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21,8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Velichovky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754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8,0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94,7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4,0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73,8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27,7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Vlkov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74,1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2,1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75,8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31,6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Rožnov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71,7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2,0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4,0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77,8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35,6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Heřmanice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latin typeface="Arial CE"/>
                        </a:rPr>
                        <a:t>404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6,9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58,4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2,1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80,0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40,7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Chvalkovice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708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12,3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57,5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9,1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83,7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49,9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Jasenná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723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12,7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56,9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9,4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87,5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59,3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Rychnovek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607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11,3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53,6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8,4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90,7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67,7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Hořenice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0,9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2,4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91,6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70,1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Nový Ples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7,1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48,4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93,4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75,3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Zaloňov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449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9,3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48,2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2,4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6,9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95,7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82,2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Dolany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623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16,8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3,3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12,4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99,0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94,7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513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Šestajovice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7,5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25,3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1,0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 CE"/>
                        </a:rPr>
                        <a:t>5,6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100,0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latin typeface="Arial"/>
                        </a:rPr>
                        <a:t>100,2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54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latin typeface="Arial"/>
                        </a:rPr>
                        <a:t>Celkem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 CE"/>
                        </a:rPr>
                        <a:t>19 012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 CE"/>
                        </a:rPr>
                        <a:t>135,3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2267744" y="3790950"/>
          <a:ext cx="4608512" cy="2878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minulého cvičení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/>
          </a:bodyPr>
          <a:lstStyle/>
          <a:p>
            <a:r>
              <a:rPr lang="cs-CZ" dirty="0" smtClean="0"/>
              <a:t>Poměr pohlaví při narození </a:t>
            </a:r>
          </a:p>
          <a:p>
            <a:r>
              <a:rPr lang="cs-CZ" dirty="0" smtClean="0"/>
              <a:t>Mužská </a:t>
            </a:r>
            <a:r>
              <a:rPr lang="cs-CZ" dirty="0" err="1" smtClean="0"/>
              <a:t>nadúmrtnost</a:t>
            </a:r>
            <a:r>
              <a:rPr lang="cs-CZ" dirty="0" smtClean="0"/>
              <a:t> – důvody ? </a:t>
            </a:r>
          </a:p>
          <a:p>
            <a:r>
              <a:rPr lang="cs-CZ" dirty="0" smtClean="0"/>
              <a:t>Pětileté věkové kategorie – pozor u věku 15 -20</a:t>
            </a:r>
          </a:p>
          <a:p>
            <a:r>
              <a:rPr lang="cs-CZ" dirty="0" smtClean="0"/>
              <a:t>Zajímavý ukazatel – věk, kdy dochází k převládnutí ženské složky nad mužskou </a:t>
            </a:r>
          </a:p>
          <a:p>
            <a:r>
              <a:rPr lang="cs-CZ" dirty="0" smtClean="0"/>
              <a:t>Alternativní typ grafu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861048"/>
            <a:ext cx="46291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Prostorové diference indexu stáří mezi jednotlivými SO ORP </a:t>
            </a:r>
          </a:p>
          <a:p>
            <a:r>
              <a:rPr lang="cs-CZ" dirty="0" smtClean="0"/>
              <a:t>Konsekvence do oblasti důchodové zabezpečení </a:t>
            </a:r>
          </a:p>
          <a:p>
            <a:r>
              <a:rPr lang="cs-CZ" dirty="0" smtClean="0"/>
              <a:t>Stárnutí od zdola nebo od shora </a:t>
            </a:r>
            <a:endParaRPr lang="cs-CZ" dirty="0" smtClean="0"/>
          </a:p>
          <a:p>
            <a:r>
              <a:rPr lang="cs-CZ" dirty="0" smtClean="0"/>
              <a:t>Vývoj indexu ekonomického zatížení</a:t>
            </a:r>
          </a:p>
          <a:p>
            <a:r>
              <a:rPr lang="cs-CZ" dirty="0" smtClean="0"/>
              <a:t>Demografické okno </a:t>
            </a:r>
          </a:p>
          <a:p>
            <a:r>
              <a:rPr lang="cs-CZ" dirty="0" smtClean="0"/>
              <a:t>Chybějící naděje dožití </a:t>
            </a:r>
          </a:p>
          <a:p>
            <a:r>
              <a:rPr lang="cs-CZ" dirty="0" smtClean="0"/>
              <a:t>Uvádění výchozích absolutních dat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196" name="Picture 4" descr="http://www.czso.cz/xl/redakce.nsf/i/68049ddf51c87b11c12576b800535707/$FILE/G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4140" y="2636912"/>
            <a:ext cx="2657856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51911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05064"/>
            <a:ext cx="60388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98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3528392" cy="2334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08920"/>
            <a:ext cx="4391025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57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Naděje dožití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Rozdíly mezi muži a ženami ? </a:t>
            </a:r>
          </a:p>
          <a:p>
            <a:pPr eaLnBrk="1" hangingPunct="1"/>
            <a:r>
              <a:rPr lang="cs-CZ" altLang="cs-CZ" smtClean="0"/>
              <a:t>Neustálý nárůst naděje dožití </a:t>
            </a:r>
          </a:p>
          <a:p>
            <a:pPr lvl="1" eaLnBrk="1" hangingPunct="1"/>
            <a:r>
              <a:rPr lang="cs-CZ" altLang="cs-CZ" smtClean="0"/>
              <a:t>Je to univerzální trend ?</a:t>
            </a:r>
          </a:p>
          <a:p>
            <a:pPr lvl="1" eaLnBrk="1" hangingPunct="1"/>
            <a:r>
              <a:rPr lang="cs-CZ" altLang="cs-CZ" smtClean="0"/>
              <a:t>Existují někde limity ?</a:t>
            </a:r>
          </a:p>
          <a:p>
            <a:pPr eaLnBrk="1" hangingPunct="1"/>
            <a:r>
              <a:rPr lang="cs-CZ" altLang="cs-CZ" smtClean="0"/>
              <a:t>Z čeho se vypočítává ? </a:t>
            </a:r>
          </a:p>
        </p:txBody>
      </p:sp>
    </p:spTree>
    <p:extLst>
      <p:ext uri="{BB962C8B-B14F-4D97-AF65-F5344CB8AC3E}">
        <p14:creationId xmlns:p14="http://schemas.microsoft.com/office/powerpoint/2010/main" val="11717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cs-CZ" altLang="cs-CZ" i="1" smtClean="0"/>
          </a:p>
          <a:p>
            <a:pPr eaLnBrk="1" hangingPunct="1"/>
            <a:endParaRPr lang="cs-CZ" altLang="cs-CZ" i="1" smtClean="0"/>
          </a:p>
          <a:p>
            <a:pPr eaLnBrk="1" hangingPunct="1"/>
            <a:endParaRPr lang="cs-CZ" altLang="cs-CZ" i="1" smtClean="0"/>
          </a:p>
          <a:p>
            <a:pPr eaLnBrk="1" hangingPunct="1"/>
            <a:endParaRPr lang="cs-CZ" altLang="cs-CZ" i="1" smtClean="0"/>
          </a:p>
          <a:p>
            <a:pPr eaLnBrk="1" hangingPunct="1"/>
            <a:endParaRPr lang="cs-CZ" altLang="cs-CZ" sz="1600" i="1" smtClean="0"/>
          </a:p>
          <a:p>
            <a:pPr eaLnBrk="1" hangingPunct="1"/>
            <a:endParaRPr lang="cs-CZ" altLang="cs-CZ" sz="1600" i="1" smtClean="0"/>
          </a:p>
          <a:p>
            <a:pPr eaLnBrk="1" hangingPunct="1"/>
            <a:endParaRPr lang="cs-CZ" altLang="cs-CZ" sz="1600" i="1" smtClean="0"/>
          </a:p>
          <a:p>
            <a:pPr eaLnBrk="1" hangingPunct="1"/>
            <a:endParaRPr lang="cs-CZ" altLang="cs-CZ" sz="1600" i="1" smtClean="0"/>
          </a:p>
          <a:p>
            <a:pPr eaLnBrk="1" hangingPunct="1"/>
            <a:endParaRPr lang="cs-CZ" altLang="cs-CZ" sz="1600" i="1" smtClean="0"/>
          </a:p>
          <a:p>
            <a:pPr eaLnBrk="1" hangingPunct="1"/>
            <a:endParaRPr lang="cs-CZ" altLang="cs-CZ" sz="1600" i="1" smtClean="0"/>
          </a:p>
          <a:p>
            <a:pPr eaLnBrk="1" hangingPunct="1"/>
            <a:r>
              <a:rPr lang="en-US" altLang="cs-CZ" sz="1600" i="1" smtClean="0"/>
              <a:t>Zdroj: The Demographic Yearbook of Russia. Moscow: Federal State Statistics Service. 2006, p. 101, 197.</a:t>
            </a:r>
            <a:endParaRPr lang="cs-CZ" altLang="cs-CZ" sz="1600" smtClean="0"/>
          </a:p>
        </p:txBody>
      </p:sp>
      <p:pic>
        <p:nvPicPr>
          <p:cNvPr id="16388" name="Picture 2" descr="http://www.demografie.info/user/img/article/graf_2_121599528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628775"/>
            <a:ext cx="511175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4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Úmrtnostní tabulky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qx = pravděpodobnost úmrtí v určitém věku </a:t>
            </a:r>
          </a:p>
          <a:p>
            <a:pPr eaLnBrk="1" hangingPunct="1"/>
            <a:r>
              <a:rPr lang="cs-CZ" altLang="cs-CZ" smtClean="0"/>
              <a:t>lx = tabulkový počet dožívajících </a:t>
            </a:r>
          </a:p>
          <a:p>
            <a:pPr eaLnBrk="1" hangingPunct="1"/>
            <a:r>
              <a:rPr lang="cs-CZ" altLang="cs-CZ" smtClean="0"/>
              <a:t>dx = tabulkový počet zemřelých </a:t>
            </a:r>
          </a:p>
          <a:p>
            <a:pPr eaLnBrk="1" hangingPunct="1"/>
            <a:r>
              <a:rPr lang="cs-CZ" altLang="cs-CZ" smtClean="0"/>
              <a:t>Lx = tabulkový počet žijících (průměr dvou po sobě jdoucích lx) </a:t>
            </a:r>
          </a:p>
          <a:p>
            <a:pPr eaLnBrk="1" hangingPunct="1"/>
            <a:r>
              <a:rPr lang="cs-CZ" altLang="cs-CZ" smtClean="0"/>
              <a:t>Tx = počet člověkoroků (kumulativní počet Lx) </a:t>
            </a:r>
          </a:p>
          <a:p>
            <a:pPr eaLnBrk="1" hangingPunct="1"/>
            <a:r>
              <a:rPr lang="cs-CZ" altLang="cs-CZ" smtClean="0"/>
              <a:t>ex = naděje dožití (Tx/lx) </a:t>
            </a:r>
          </a:p>
          <a:p>
            <a:pPr eaLnBrk="1" hangingPunct="1"/>
            <a:endParaRPr lang="cs-CZ" altLang="cs-CZ" smtClean="0"/>
          </a:p>
          <a:p>
            <a:pPr eaLnBrk="1" hangingPunct="1">
              <a:buFont typeface="Wingdings 3" pitchFamily="18" charset="2"/>
              <a:buNone/>
            </a:pPr>
            <a:endParaRPr lang="cs-CZ" altLang="cs-CZ" smtClean="0"/>
          </a:p>
          <a:p>
            <a:pPr eaLnBrk="1" hangingPunct="1">
              <a:buFont typeface="Wingdings 3" pitchFamily="18" charset="2"/>
              <a:buNone/>
            </a:pPr>
            <a:endParaRPr lang="cs-CZ" altLang="cs-CZ" smtClean="0"/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41438"/>
            <a:ext cx="6697662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4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Koncentrace obyvatelstva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Lorenzova křivka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Vytvořte Lorenzovu křivku za 2 vybrané SO ORP vašeho okresu za roky 1991 a 2011</a:t>
            </a:r>
          </a:p>
          <a:p>
            <a:r>
              <a:rPr lang="cs-CZ" dirty="0" smtClean="0"/>
              <a:t>První SO ORP stejný jako pro předcházející cvičení a druhý zvolíte podle kvalifikovaného odhadu, tak aby se svým charakterem co nejvíce lišil od prvního </a:t>
            </a:r>
          </a:p>
          <a:p>
            <a:endParaRPr lang="cs-CZ" dirty="0"/>
          </a:p>
        </p:txBody>
      </p:sp>
      <p:pic>
        <p:nvPicPr>
          <p:cNvPr id="32770" name="Picture 2" descr="https://managementmania.com/uploads/article_image/image/231/lorenzova-kriv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484784"/>
            <a:ext cx="3143250" cy="2428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3016</TotalTime>
  <Words>401</Words>
  <Application>Microsoft Office PowerPoint</Application>
  <PresentationFormat>Předvádění na obrazovce (4:3)</PresentationFormat>
  <Paragraphs>203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Původ</vt:lpstr>
      <vt:lpstr>Cvičení 7</vt:lpstr>
      <vt:lpstr>Shrnutí minulého cvičení </vt:lpstr>
      <vt:lpstr>Prezentace aplikace PowerPoint</vt:lpstr>
      <vt:lpstr>Prezentace aplikace PowerPoint</vt:lpstr>
      <vt:lpstr>Prezentace aplikace PowerPoint</vt:lpstr>
      <vt:lpstr>Naděje dožití </vt:lpstr>
      <vt:lpstr>Prezentace aplikace PowerPoint</vt:lpstr>
      <vt:lpstr>Úmrtnostní tabulky </vt:lpstr>
      <vt:lpstr>Koncentrace obyvatelstva </vt:lpstr>
      <vt:lpstr>Postup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7</dc:title>
  <dc:creator>admin</dc:creator>
  <cp:lastModifiedBy>student</cp:lastModifiedBy>
  <cp:revision>9</cp:revision>
  <dcterms:created xsi:type="dcterms:W3CDTF">2013-11-04T17:10:17Z</dcterms:created>
  <dcterms:modified xsi:type="dcterms:W3CDTF">2014-11-06T17:01:37Z</dcterms:modified>
</cp:coreProperties>
</file>