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A89B45-F893-4975-A71D-AD362772E2F1}" type="datetimeFigureOut">
              <a:rPr lang="cs-CZ" smtClean="0"/>
              <a:pPr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D35BF-42B6-47AD-B347-B5097AE12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Odevzdat do 14 dnů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Administrativní správní struktura SO ORP pro jednotlivé roky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Zhodnocení kontinuálního vývoje obcí </a:t>
            </a:r>
          </a:p>
          <a:p>
            <a:pPr lvl="1"/>
            <a:r>
              <a:rPr lang="cs-CZ" dirty="0" smtClean="0"/>
              <a:t>Počet obcí + jejich části (aktuální stav) </a:t>
            </a:r>
          </a:p>
          <a:p>
            <a:pPr lvl="1"/>
            <a:r>
              <a:rPr lang="cs-CZ" dirty="0" smtClean="0"/>
              <a:t>Integrace a dezintegrace jednotlivých obcích (od počátku publikace – Databáze demografických údajů)</a:t>
            </a:r>
          </a:p>
          <a:p>
            <a:endParaRPr lang="cs-CZ" dirty="0" smtClean="0"/>
          </a:p>
          <a:p>
            <a:r>
              <a:rPr lang="cs-CZ" u="sng" dirty="0" smtClean="0"/>
              <a:t>Stanovení průměrné obce</a:t>
            </a:r>
            <a:endParaRPr lang="cs-CZ" dirty="0" smtClean="0"/>
          </a:p>
          <a:p>
            <a:r>
              <a:rPr lang="cs-CZ" dirty="0" smtClean="0"/>
              <a:t>Za rok 1991, 2001 a 2011</a:t>
            </a:r>
          </a:p>
          <a:p>
            <a:pPr lvl="1"/>
            <a:r>
              <a:rPr lang="cs-CZ" dirty="0" smtClean="0"/>
              <a:t>Počet obyvatel 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Databáze demografických údajů za obce ČR </a:t>
            </a:r>
          </a:p>
          <a:p>
            <a:r>
              <a:rPr lang="cs-CZ" dirty="0" smtClean="0"/>
              <a:t>MOS – městská a obecní statistika </a:t>
            </a:r>
          </a:p>
          <a:p>
            <a:r>
              <a:rPr lang="cs-CZ" u="sng" dirty="0" smtClean="0"/>
              <a:t>Územně identifikační registr ČR</a:t>
            </a:r>
            <a:r>
              <a:rPr lang="cs-CZ" dirty="0" smtClean="0"/>
              <a:t>: http://www.</a:t>
            </a:r>
            <a:r>
              <a:rPr lang="cs-CZ" dirty="0" err="1" smtClean="0"/>
              <a:t>uir.cz</a:t>
            </a:r>
            <a:r>
              <a:rPr lang="cs-CZ" dirty="0" smtClean="0"/>
              <a:t>/</a:t>
            </a:r>
            <a:r>
              <a:rPr lang="cs-CZ" dirty="0" err="1" smtClean="0"/>
              <a:t>casti</a:t>
            </a:r>
            <a:r>
              <a:rPr lang="cs-CZ" dirty="0" smtClean="0"/>
              <a:t>-obce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899590" y="1844820"/>
          <a:ext cx="7488830" cy="3312374"/>
        </p:xfrm>
        <a:graphic>
          <a:graphicData uri="http://schemas.openxmlformats.org/drawingml/2006/table">
            <a:tbl>
              <a:tblPr/>
              <a:tblGrid>
                <a:gridCol w="748883"/>
                <a:gridCol w="748883"/>
                <a:gridCol w="748883"/>
                <a:gridCol w="748883"/>
                <a:gridCol w="748883"/>
                <a:gridCol w="748883"/>
                <a:gridCol w="748883"/>
                <a:gridCol w="748883"/>
                <a:gridCol w="748883"/>
                <a:gridCol w="748883"/>
              </a:tblGrid>
              <a:tr h="226875">
                <a:tc gridSpan="10">
                  <a:txBody>
                    <a:bodyPr/>
                    <a:lstStyle/>
                    <a:p>
                      <a:pPr algn="ctr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Administrativní správní struktura SO ORP Hradec Králové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687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částí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existence 1971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vznik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zánik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období neexistence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odloučení / začlenění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7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Šestajovice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1977 - 1990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Hořenice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Heřmanice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Hustířany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1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03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obcí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7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Průměrná obec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Možnost grafického znázornění integrace a dezintegrace obcí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564904"/>
            <a:ext cx="69056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Sídelní struktura SO ORP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Rank </a:t>
            </a:r>
            <a:r>
              <a:rPr lang="cs-CZ" dirty="0" err="1" smtClean="0"/>
              <a:t>Size</a:t>
            </a:r>
            <a:r>
              <a:rPr lang="cs-CZ" dirty="0" smtClean="0"/>
              <a:t> Rule </a:t>
            </a:r>
          </a:p>
          <a:p>
            <a:pPr lvl="1"/>
            <a:r>
              <a:rPr lang="cs-CZ" dirty="0" smtClean="0"/>
              <a:t>Praha/2 = mělo by se rovnat počet </a:t>
            </a:r>
            <a:r>
              <a:rPr lang="cs-CZ" smtClean="0"/>
              <a:t>obyvatel Brna </a:t>
            </a:r>
            <a:endParaRPr lang="cs-CZ" dirty="0" smtClean="0"/>
          </a:p>
          <a:p>
            <a:r>
              <a:rPr lang="cs-CZ" dirty="0" smtClean="0"/>
              <a:t>Poměr obcí na 1, 2 - 4 a 5 -12 místě</a:t>
            </a:r>
          </a:p>
          <a:p>
            <a:endParaRPr lang="cs-CZ" dirty="0" smtClean="0"/>
          </a:p>
          <a:p>
            <a:r>
              <a:rPr lang="cs-CZ" dirty="0" smtClean="0"/>
              <a:t>Vypracuj: </a:t>
            </a:r>
          </a:p>
          <a:p>
            <a:r>
              <a:rPr lang="cs-CZ" dirty="0" smtClean="0"/>
              <a:t>Tab. podle velikostní skupin obcí</a:t>
            </a:r>
          </a:p>
          <a:p>
            <a:r>
              <a:rPr lang="cs-CZ" dirty="0" smtClean="0"/>
              <a:t>Vývoj pořadí obcí  (jejich postavení v rámci SO ORP) </a:t>
            </a:r>
          </a:p>
          <a:p>
            <a:r>
              <a:rPr lang="cs-CZ" dirty="0" smtClean="0"/>
              <a:t>Podíl na celkovém počtu obyvatelstvu – pomocí poměru obcí </a:t>
            </a:r>
          </a:p>
          <a:p>
            <a:r>
              <a:rPr lang="cs-CZ" dirty="0" smtClean="0"/>
              <a:t>Za roky 1920,1950, 1991, 2011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444208" y="2060848"/>
          <a:ext cx="2392536" cy="1294631"/>
        </p:xfrm>
        <a:graphic>
          <a:graphicData uri="http://schemas.openxmlformats.org/drawingml/2006/table">
            <a:tbl>
              <a:tblPr/>
              <a:tblGrid>
                <a:gridCol w="1027230"/>
                <a:gridCol w="1365306"/>
              </a:tblGrid>
              <a:tr h="236906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Počet obcí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1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6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v tom s počtem obyvatel: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 -      199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   200 -      499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   500 -     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  1 000 -   4 999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  5 000 - 19 999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latin typeface="Arial CE"/>
                        </a:rPr>
                        <a:t>20 000 - 49 999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21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latin typeface="Arial CE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latin typeface="Arial CE"/>
                        </a:rPr>
                        <a:t>50 000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23528" y="1340768"/>
          <a:ext cx="6908801" cy="1333500"/>
        </p:xfrm>
        <a:graphic>
          <a:graphicData uri="http://schemas.openxmlformats.org/drawingml/2006/table">
            <a:tbl>
              <a:tblPr/>
              <a:tblGrid>
                <a:gridCol w="1322015"/>
                <a:gridCol w="610161"/>
                <a:gridCol w="762701"/>
                <a:gridCol w="762701"/>
                <a:gridCol w="610161"/>
                <a:gridCol w="810370"/>
                <a:gridCol w="810370"/>
                <a:gridCol w="610161"/>
                <a:gridCol w="61016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Pořadí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Jasenná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Rychnovek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8" y="3068960"/>
          <a:ext cx="4064000" cy="1714500"/>
        </p:xfrm>
        <a:graphic>
          <a:graphicData uri="http://schemas.openxmlformats.org/drawingml/2006/table">
            <a:tbl>
              <a:tblPr/>
              <a:tblGrid>
                <a:gridCol w="1320800"/>
                <a:gridCol w="609600"/>
                <a:gridCol w="762000"/>
                <a:gridCol w="762000"/>
                <a:gridCol w="609600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Velikostní skupiny obcí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199 obyvatel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200 - 499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500 - 999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1 000 - 4 999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5000 - 19 999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20 000 - 49 999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50 000 a více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8" y="5013176"/>
          <a:ext cx="6095998" cy="840440"/>
        </p:xfrm>
        <a:graphic>
          <a:graphicData uri="http://schemas.openxmlformats.org/drawingml/2006/table">
            <a:tbl>
              <a:tblPr/>
              <a:tblGrid>
                <a:gridCol w="1166484"/>
                <a:gridCol w="538377"/>
                <a:gridCol w="672971"/>
                <a:gridCol w="672971"/>
                <a:gridCol w="538377"/>
                <a:gridCol w="715032"/>
                <a:gridCol w="715032"/>
                <a:gridCol w="538377"/>
                <a:gridCol w="538377"/>
              </a:tblGrid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Absolutní 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Relativní 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Poměr obcí 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- 4.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8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 - 12.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04" marR="8404" marT="8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213</TotalTime>
  <Words>355</Words>
  <Application>Microsoft Office PowerPoint</Application>
  <PresentationFormat>Předvádění na obrazovce (4:3)</PresentationFormat>
  <Paragraphs>255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Původ</vt:lpstr>
      <vt:lpstr>Cvičení 9</vt:lpstr>
      <vt:lpstr>Administrativní správní struktura SO ORP pro jednotlivé roky </vt:lpstr>
      <vt:lpstr>Snímek 3</vt:lpstr>
      <vt:lpstr>Možnost grafického znázornění integrace a dezintegrace obcí </vt:lpstr>
      <vt:lpstr>Sídelní struktura SO ORP 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9</dc:title>
  <dc:creator>admin</dc:creator>
  <cp:lastModifiedBy>admin</cp:lastModifiedBy>
  <cp:revision>3</cp:revision>
  <dcterms:created xsi:type="dcterms:W3CDTF">2013-11-20T19:06:25Z</dcterms:created>
  <dcterms:modified xsi:type="dcterms:W3CDTF">2014-11-20T15:51:56Z</dcterms:modified>
</cp:coreProperties>
</file>