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60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EC8E98-CCF9-4E2A-A9F9-2B59798C1A47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unsd/mbs/app/DataSearchTable.aspx" TargetMode="External"/><Relationship Id="rId2" Type="http://schemas.openxmlformats.org/officeDocument/2006/relationships/hyperlink" Target="http://appsso.eurostat.ec.europa.eu/nui/show.do?dataset=demo_gind&amp;lang=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č. 2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 14.10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Dotazy ohledně minulého 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Problém s hledáním dat ? </a:t>
            </a:r>
          </a:p>
          <a:p>
            <a:r>
              <a:rPr lang="cs-CZ" dirty="0" smtClean="0"/>
              <a:t>Formální upozornění </a:t>
            </a:r>
          </a:p>
          <a:p>
            <a:pPr lvl="1"/>
            <a:r>
              <a:rPr lang="cs-CZ" dirty="0" smtClean="0"/>
              <a:t>Čísla v tabulkách zarovnávat do </a:t>
            </a:r>
            <a:r>
              <a:rPr lang="cs-CZ" dirty="0" err="1" smtClean="0"/>
              <a:t>prava</a:t>
            </a:r>
            <a:endParaRPr lang="cs-CZ" dirty="0" smtClean="0"/>
          </a:p>
          <a:p>
            <a:pPr lvl="1"/>
            <a:r>
              <a:rPr lang="cs-CZ" dirty="0" smtClean="0"/>
              <a:t>Tabulky zarovnat zároveň s okrajem stránky </a:t>
            </a:r>
          </a:p>
          <a:p>
            <a:pPr lvl="1"/>
            <a:r>
              <a:rPr lang="cs-CZ" dirty="0" smtClean="0"/>
              <a:t>Tak aby celá tabulka byla na jedné stránce celá </a:t>
            </a:r>
          </a:p>
          <a:p>
            <a:pPr lvl="1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Čím míň čísel tím líp, shrnout je v rámci tabulky, např. i výčet sousedících okresů  </a:t>
            </a:r>
          </a:p>
          <a:p>
            <a:pPr lvl="1"/>
            <a:r>
              <a:rPr lang="cs-CZ" dirty="0" smtClean="0"/>
              <a:t>Vynechat zmiňování pořadí, použít kategorizace </a:t>
            </a:r>
          </a:p>
          <a:p>
            <a:pPr lvl="1"/>
            <a:r>
              <a:rPr lang="cs-CZ" dirty="0" smtClean="0"/>
              <a:t>Spíš než popis, interpretace </a:t>
            </a:r>
          </a:p>
          <a:p>
            <a:pPr lvl="1"/>
            <a:r>
              <a:rPr lang="cs-CZ" dirty="0" smtClean="0"/>
              <a:t>Striktní rozdělení na </a:t>
            </a:r>
            <a:r>
              <a:rPr lang="cs-CZ" dirty="0" err="1" smtClean="0"/>
              <a:t>fyzickogeografickou</a:t>
            </a:r>
            <a:r>
              <a:rPr lang="cs-CZ" dirty="0" smtClean="0"/>
              <a:t> a socioekonomickou charakteristiku  </a:t>
            </a:r>
          </a:p>
          <a:p>
            <a:pPr lvl="1"/>
            <a:r>
              <a:rPr lang="cs-CZ" dirty="0" smtClean="0"/>
              <a:t>Jak okres funguje, kde je jeho periferie, která odvětví jsou dominantní, určují jeho charakter …. </a:t>
            </a:r>
          </a:p>
          <a:p>
            <a:pPr lvl="1"/>
            <a:r>
              <a:rPr lang="cs-CZ" dirty="0" smtClean="0"/>
              <a:t>Celorepublikové porovnání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Migrační saldo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Podívat se na strukturu migrace podle věku, použít v závěru </a:t>
            </a:r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83568" y="2780928"/>
          <a:ext cx="6095999" cy="908945"/>
        </p:xfrm>
        <a:graphic>
          <a:graphicData uri="http://schemas.openxmlformats.org/drawingml/2006/table">
            <a:tbl>
              <a:tblPr/>
              <a:tblGrid>
                <a:gridCol w="1448825"/>
                <a:gridCol w="774529"/>
                <a:gridCol w="774529"/>
                <a:gridCol w="774529"/>
                <a:gridCol w="774529"/>
                <a:gridCol w="774529"/>
                <a:gridCol w="774529"/>
              </a:tblGrid>
              <a:tr h="1817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1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Centrum</a:t>
                      </a:r>
                      <a:r>
                        <a:rPr lang="cs-CZ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 ORP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83568" y="4149080"/>
          <a:ext cx="6120680" cy="1008113"/>
        </p:xfrm>
        <a:graphic>
          <a:graphicData uri="http://schemas.openxmlformats.org/drawingml/2006/table">
            <a:tbl>
              <a:tblPr/>
              <a:tblGrid>
                <a:gridCol w="1236580"/>
                <a:gridCol w="536629"/>
                <a:gridCol w="544406"/>
                <a:gridCol w="536629"/>
                <a:gridCol w="544406"/>
                <a:gridCol w="544406"/>
                <a:gridCol w="536629"/>
                <a:gridCol w="552183"/>
                <a:gridCol w="544406"/>
                <a:gridCol w="544406"/>
              </a:tblGrid>
              <a:tr h="2472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Migrační saldo 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Hrubá míra migračního salda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Efektivita migrace 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2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Centrum</a:t>
                      </a:r>
                      <a:r>
                        <a:rPr lang="cs-CZ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 ORP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21088"/>
            <a:ext cx="28200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Migrační saldo </a:t>
            </a:r>
          </a:p>
          <a:p>
            <a:pPr lvl="1">
              <a:buNone/>
            </a:pPr>
            <a:r>
              <a:rPr lang="cs-CZ" dirty="0" smtClean="0"/>
              <a:t>= přistěhovalí – vystěhovalí </a:t>
            </a:r>
          </a:p>
          <a:p>
            <a:endParaRPr lang="cs-CZ" sz="1200" dirty="0" smtClean="0"/>
          </a:p>
          <a:p>
            <a:r>
              <a:rPr lang="cs-CZ" dirty="0" smtClean="0"/>
              <a:t>Hrubá míra migračního salda</a:t>
            </a:r>
          </a:p>
          <a:p>
            <a:pPr lvl="1">
              <a:buNone/>
            </a:pPr>
            <a:r>
              <a:rPr lang="cs-CZ" dirty="0" smtClean="0"/>
              <a:t> = migrační saldo / počet obyvatel * 1000</a:t>
            </a:r>
          </a:p>
          <a:p>
            <a:endParaRPr lang="cs-CZ" sz="1200" dirty="0" smtClean="0"/>
          </a:p>
          <a:p>
            <a:r>
              <a:rPr lang="cs-CZ" dirty="0" smtClean="0"/>
              <a:t>Efektivita migrace 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= 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Webbub</a:t>
            </a:r>
            <a:r>
              <a:rPr lang="cs-CZ" dirty="0" smtClean="0"/>
              <a:t> graf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467435" cy="486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Hustota zalidnění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</a:t>
            </a:r>
            <a:r>
              <a:rPr lang="cs-CZ" dirty="0" smtClean="0"/>
              <a:t>všechna SO </a:t>
            </a:r>
            <a:r>
              <a:rPr lang="cs-CZ" dirty="0" smtClean="0"/>
              <a:t>ORP vybraného okresu </a:t>
            </a:r>
            <a:r>
              <a:rPr lang="cs-CZ" dirty="0" smtClean="0"/>
              <a:t>1991 a 2011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Hustota zalidnění 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 /km</a:t>
            </a:r>
            <a:r>
              <a:rPr lang="cs-CZ" baseline="30000" dirty="0" smtClean="0"/>
              <a:t>2</a:t>
            </a:r>
            <a:r>
              <a:rPr lang="cs-CZ" dirty="0" smtClean="0"/>
              <a:t> (ha)</a:t>
            </a:r>
          </a:p>
          <a:p>
            <a:endParaRPr lang="cs-CZ" sz="1400" dirty="0" smtClean="0"/>
          </a:p>
          <a:p>
            <a:r>
              <a:rPr lang="cs-CZ" dirty="0" smtClean="0"/>
              <a:t>Reálná velikost území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 * km</a:t>
            </a:r>
            <a:r>
              <a:rPr lang="cs-CZ" baseline="30000" dirty="0" smtClean="0"/>
              <a:t>2  </a:t>
            </a:r>
          </a:p>
          <a:p>
            <a:endParaRPr lang="cs-CZ" sz="1400" dirty="0" smtClean="0"/>
          </a:p>
          <a:p>
            <a:r>
              <a:rPr lang="cs-CZ" dirty="0" smtClean="0"/>
              <a:t>Fyziologická hustota 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./ orná půda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appsso.eurostat.ec.europa.eu/nui/show.do?dataset=demo_gind&amp;lang=en</a:t>
            </a:r>
            <a:endParaRPr lang="cs-CZ" dirty="0" smtClean="0"/>
          </a:p>
          <a:p>
            <a:r>
              <a:rPr lang="cs-CZ" smtClean="0">
                <a:hlinkClick r:id="rId3"/>
              </a:rPr>
              <a:t>http</a:t>
            </a:r>
            <a:r>
              <a:rPr lang="cs-CZ" smtClean="0">
                <a:hlinkClick r:id="rId3"/>
              </a:rPr>
              <a:t>://</a:t>
            </a:r>
            <a:r>
              <a:rPr lang="cs-CZ" smtClean="0">
                <a:hlinkClick r:id="rId3"/>
              </a:rPr>
              <a:t>unstats.un.org/unsd/mbs/app/DataSearchTable.aspx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5795</TotalTime>
  <Words>209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Původ</vt:lpstr>
      <vt:lpstr>Cvičení č. 2 </vt:lpstr>
      <vt:lpstr>Dotazy ohledně minulého cvičení </vt:lpstr>
      <vt:lpstr>Snímek 3</vt:lpstr>
      <vt:lpstr>Migrační saldo </vt:lpstr>
      <vt:lpstr>Snímek 5</vt:lpstr>
      <vt:lpstr>Webbub graf </vt:lpstr>
      <vt:lpstr>Hustota zalidnění </vt:lpstr>
      <vt:lpstr>Zdroje dat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č. 2</dc:title>
  <dc:creator>admin</dc:creator>
  <cp:lastModifiedBy>admin</cp:lastModifiedBy>
  <cp:revision>5</cp:revision>
  <dcterms:created xsi:type="dcterms:W3CDTF">2013-09-26T11:31:47Z</dcterms:created>
  <dcterms:modified xsi:type="dcterms:W3CDTF">2014-09-28T20:42:00Z</dcterms:modified>
</cp:coreProperties>
</file>