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6" r:id="rId3"/>
    <p:sldId id="260" r:id="rId4"/>
    <p:sldId id="261" r:id="rId5"/>
    <p:sldId id="262" r:id="rId6"/>
    <p:sldId id="276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8" r:id="rId15"/>
    <p:sldId id="274" r:id="rId16"/>
    <p:sldId id="273" r:id="rId17"/>
    <p:sldId id="275" r:id="rId18"/>
    <p:sldId id="277" r:id="rId19"/>
    <p:sldId id="270" r:id="rId20"/>
    <p:sldId id="271" r:id="rId21"/>
    <p:sldId id="272" r:id="rId22"/>
    <p:sldId id="284" r:id="rId23"/>
    <p:sldId id="279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6D1A-B9EA-431B-9F9E-04C83023FCD8}" type="datetimeFigureOut">
              <a:rPr lang="cs-CZ" smtClean="0"/>
              <a:pPr/>
              <a:t>23.9.2014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E6B4-8AE8-4B37-94C7-F049F59342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B1B2-9927-42A6-A9CD-139171C952B2}" type="datetimeFigureOut">
              <a:rPr lang="cs-CZ" smtClean="0"/>
              <a:pPr/>
              <a:t>23.9.2014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6D34-2E91-4704-8FF2-2EA9C6FA1E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15190-567B-4D3A-BAD4-DF27698093D4}" type="slidenum">
              <a:rPr lang="cs-CZ"/>
              <a:pPr/>
              <a:t>23</a:t>
            </a:fld>
            <a:endParaRPr lang="cs-CZ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1AAE-DF7C-4677-809D-FFFE61CF16D1}" type="datetime1">
              <a:rPr lang="cs-CZ" smtClean="0"/>
              <a:pPr/>
              <a:t>23.9.2014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FD4D-62D8-4322-A20E-485693A67418}" type="datetime1">
              <a:rPr lang="cs-CZ" smtClean="0"/>
              <a:pPr/>
              <a:t>23.9.2014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0311-365C-471C-9C9F-D4F9F9BC7C52}" type="datetime1">
              <a:rPr lang="cs-CZ" smtClean="0"/>
              <a:pPr/>
              <a:t>23.9.2014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720FF9-28C7-4714-949A-42BC58517C2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0E2B-E628-4640-BD01-BC0F7D727726}" type="datetime1">
              <a:rPr lang="cs-CZ" smtClean="0"/>
              <a:pPr/>
              <a:t>23.9.2014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B379-1C7B-4C0D-B41A-990F060DABD5}" type="datetime1">
              <a:rPr lang="cs-CZ" smtClean="0"/>
              <a:pPr/>
              <a:t>23.9.2014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9A36-ED06-4015-A444-AFAB0E287E26}" type="datetime1">
              <a:rPr lang="cs-CZ" smtClean="0"/>
              <a:pPr/>
              <a:t>23.9.2014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6AAF-6961-4DAE-8BD9-ACB18C099762}" type="datetime1">
              <a:rPr lang="cs-CZ" smtClean="0"/>
              <a:pPr/>
              <a:t>23.9.2014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5831-47A1-45B9-A17C-BA764235D7E9}" type="datetime1">
              <a:rPr lang="cs-CZ" smtClean="0"/>
              <a:pPr/>
              <a:t>23.9.2014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FBAC-26E8-4AF3-B7EE-DFBFF903CB6F}" type="datetime1">
              <a:rPr lang="cs-CZ" smtClean="0"/>
              <a:pPr/>
              <a:t>23.9.2014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9EB0-9CBA-494E-A749-D36C36238F22}" type="datetime1">
              <a:rPr lang="cs-CZ" smtClean="0"/>
              <a:pPr/>
              <a:t>23.9.2014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C2D1-419A-4802-9623-B4D0B21B23C0}" type="datetime1">
              <a:rPr lang="cs-CZ" smtClean="0"/>
              <a:pPr/>
              <a:t>23.9.2014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80634-7191-461E-858A-91FDF15A4513}" type="datetime1">
              <a:rPr lang="cs-CZ" smtClean="0"/>
              <a:pPr/>
              <a:t>23.9.2014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Úvodní informace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Z0047 Geografie průmyslu a zemědělství</a:t>
            </a:r>
          </a:p>
          <a:p>
            <a:pPr>
              <a:buNone/>
            </a:pPr>
            <a:r>
              <a:rPr lang="cs-CZ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přednášející:	doc. RNDr. Antonín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Věžník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CSc. (zemědělství)	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RNDr. Ondřej Šerý (průmysl)</a:t>
            </a:r>
          </a:p>
          <a:p>
            <a:pPr>
              <a:buNone/>
            </a:pPr>
            <a:r>
              <a:rPr lang="cs-CZ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cvičící:	Mgr. Michael Král (zemědělství)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Mgr. Jan Kučera (průmysl)</a:t>
            </a:r>
          </a:p>
          <a:p>
            <a:pPr>
              <a:buNone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přednášky:	Po, Z5, 10:00 až 11:50 (zemědělství)</a:t>
            </a:r>
          </a:p>
          <a:p>
            <a:pPr lvl="4">
              <a:buNone/>
            </a:pPr>
            <a:r>
              <a:rPr lang="cs-CZ" sz="1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St, Z5, 13:00 až 14:50 (průmysl)</a:t>
            </a:r>
            <a:endParaRPr lang="cs-CZ" sz="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cvičení:	Po, Z3, 18:00 až 19:50</a:t>
            </a:r>
          </a:p>
          <a:p>
            <a:pPr>
              <a:buNone/>
            </a:pPr>
            <a:r>
              <a:rPr 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Út, Z3, 18:00 až 19:50</a:t>
            </a:r>
          </a:p>
          <a:p>
            <a:pPr>
              <a:buNone/>
            </a:pPr>
            <a:r>
              <a:rPr lang="cs-CZ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první polovina semestru zemědělství, pak průmysl</a:t>
            </a:r>
          </a:p>
          <a:p>
            <a:pPr>
              <a:buNone/>
            </a:pPr>
            <a:endParaRPr lang="cs-CZ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zakončení předmětu: zkouška</a:t>
            </a:r>
          </a:p>
          <a:p>
            <a:pPr>
              <a:buNone/>
            </a:pPr>
            <a:r>
              <a:rPr lang="cs-CZ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cvičení, písemný test, ústní zkouška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Behaviorální přístup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D. N.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Smith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(1981)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teorie ziskových rozpětí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hlavní faktory: zisk firmy, dopravní a další výrobní náklady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oblast, kde firma dosahuje zisku, ohraničena hranicemi rentability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firma nevybere optimální umístění (maximalizace zisku, minimalizace nákladů), musí být ale umístěna mezi okraji rentability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Antropogeografická (krajinná) škola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50. léta 20. století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zohlednění neekonomických požadavků, člověk jako bytost s nejen ekonomickým chováním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končí léta obecné akceptace rozvoje průmyslu a masivní industrializace; průmysl má i negativní dopady na krajinu, znečišťuje životní prostředí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průmyslová krajina jako důsledek vzájemného vztahu a působení člověka na přírodu a přírody na člověka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odklon od geografického determinismu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Teorie územně-výrobního komplexu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N. N.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Kolosovsky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(1958)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ekonomický útvar navzájem podmíněných průmyslových závodů v jednom středisku nebo regionu, 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princip technologické návaznosti výrob (např.: černé uhlí – černá metalurgie nebo ropa – petrochemie),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surovinové zdroje a dopravní náklady,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plánování lokalizace na národní a regionální úrovni.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průmyslové komplexy i v západní Evropě a Severní Americe,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prostředek optimálního rozmístění výrobních sil a dalšího ekonomického rozvoje. 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Koncentrace firem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Alfred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Marshall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(přelom 19. a 20. století)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setrvačnost v lokalitě (průmysl na vybraném místě dlouho zůstane), 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koncentrační tendence.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G.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Becattini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(1978, 1986)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koncept průmyslových okrsků,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územní koncentrace firem zejména malé a střední velikosti, vyrábí zboží či poskytují služby funkčně spojené s hlavní výrobní aktivitou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M. A. Porter a Michael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Enright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(90. léta 20. století)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teorie clusteru (klastru),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klastr = sektorová a geografická koncentrace podniků vyrábějících a prodávajících sortiment souvisejících nebo se doplňujících produktů,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stejné problémy, stejné příležitosti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A.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Markusen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(1996)</a:t>
            </a:r>
          </a:p>
          <a:p>
            <a:pPr>
              <a:buNone/>
            </a:pPr>
            <a:r>
              <a:rPr lang="cs-CZ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„teorie lepkavých míst“ (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sticky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place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průmyslové okrsky jako atraktivní místa pro nové i stávající firmy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images.slideplayer.us/1/7861/slides/slide_6.jpg"/>
          <p:cNvPicPr>
            <a:picLocks noChangeAspect="1" noChangeArrowheads="1"/>
          </p:cNvPicPr>
          <p:nvPr/>
        </p:nvPicPr>
        <p:blipFill>
          <a:blip r:embed="rId3" cstate="print"/>
          <a:srcRect t="16424"/>
          <a:stretch>
            <a:fillRect/>
          </a:stretch>
        </p:blipFill>
        <p:spPr bwMode="auto">
          <a:xfrm>
            <a:off x="4800533" y="3744416"/>
            <a:ext cx="4091947" cy="256490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Koncentrace firem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„třetí Itálie“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italští ekonomové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Bagnasco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Becattini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Brusco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způsob organizace (struktury) výroby, fungování trhu práce, aktivity místních institucí v regionech severní Itálie (Toskánsko,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Emilia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Romagna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Veneto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nepatří mezi tradiční průmyslové oblasti, po válce etapa rychlého hospodářského růstu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průmyslová produkce specializovaných malých a středních podniků,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pospolitost místních komunit, pocit sounáležitosti s místní kulturou a tradiční hodnoty místních obyvatel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úspěšné výrobní okrsky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Bádensko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-Württembersko,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okolí francouzského Lyonu,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kalifornský Hollywood,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Silicon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Valley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soustředění inovačních firem podél silnice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číslo 128 kolem Bostonu.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Teorie výrobních</a:t>
            </a:r>
            <a:b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(produkčních) cyklů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Raymond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Vernon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(1966)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jednotlivé regiony různě disponovány pro výrobu určitého produktu v závislosti na jeho životním cyklu (zralosti)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nový výrobek, zralý výrobek, standardní výrobek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 nejvyspělejších zemí na periferii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role vědy, výzkumu, marketingu vs. rutinní pracovní síly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  <p:pic>
        <p:nvPicPr>
          <p:cNvPr id="5" name="Picture 2" descr="http://ars.els-cdn.com/content/image/1-s2.0-S1047831012000247-g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732" y="3219925"/>
            <a:ext cx="4824536" cy="3089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Teorie prostorových děleb práce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Spatial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Divisions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Labour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Doreen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Massey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(1984,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rev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1995)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prostor je třeba chápat v pojmech relací/vztahů spojených s určitou mocí (podřízenost/nadřízenost)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dělba práce mezi regiony v rámci jednoho odvětví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prostorové rozmístění jednotlivých částí výroby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MNCs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</a:t>
            </a: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katedrála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 </a:t>
            </a: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poušti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(cathedrals in the desert)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= izolovanost poboček bez vazeb na místní ekonomiku, technologicky vyspělejší oproti okolí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deskilling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= omezování tvůrčí činnosti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  <p:pic>
        <p:nvPicPr>
          <p:cNvPr id="6146" name="Picture 2" descr="https://d15mj6e6qmt1na.cloudfront.net/i/6292033/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78904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Globální produkční sítě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Global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Production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Networks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(GPN)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</a:rPr>
              <a:t>	- vztahy mezi firmami, dodavatelé x odběratelé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</a:rPr>
              <a:t>	- pozice konkrétní firmy ve struktuře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</a:rPr>
              <a:t>	- silová asymetrie, </a:t>
            </a:r>
            <a:r>
              <a:rPr lang="cs-CZ" sz="1400" dirty="0" err="1" smtClean="0">
                <a:latin typeface="Verdana" pitchFamily="34" charset="0"/>
              </a:rPr>
              <a:t>MNCs</a:t>
            </a:r>
            <a:r>
              <a:rPr lang="cs-CZ" sz="1400" dirty="0" smtClean="0">
                <a:latin typeface="Verdana" pitchFamily="34" charset="0"/>
              </a:rPr>
              <a:t> si určují své dodavatele</a:t>
            </a:r>
            <a:endParaRPr lang="cs-CZ" sz="1100" dirty="0" smtClean="0">
              <a:latin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</a:rPr>
              <a:t>	- globální dodavatelé, </a:t>
            </a:r>
            <a:r>
              <a:rPr lang="cs-CZ" sz="1400" dirty="0" err="1" smtClean="0">
                <a:latin typeface="Verdana" pitchFamily="34" charset="0"/>
              </a:rPr>
              <a:t>dodavatelé</a:t>
            </a:r>
            <a:r>
              <a:rPr lang="cs-CZ" sz="1400" dirty="0" smtClean="0">
                <a:latin typeface="Verdana" pitchFamily="34" charset="0"/>
              </a:rPr>
              <a:t> I. a II. úrovně, lokální dodavatelé III. úrovně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</a:rPr>
              <a:t>	- pozici je možné změnit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</a:rPr>
              <a:t>	- Pavlínek a Ženka (2011), </a:t>
            </a:r>
            <a:r>
              <a:rPr lang="cs-CZ" sz="1400" dirty="0" err="1" smtClean="0">
                <a:latin typeface="Verdana" pitchFamily="34" charset="0"/>
              </a:rPr>
              <a:t>up</a:t>
            </a:r>
            <a:r>
              <a:rPr lang="cs-CZ" sz="1400" dirty="0" smtClean="0">
                <a:latin typeface="Verdana" pitchFamily="34" charset="0"/>
              </a:rPr>
              <a:t>-</a:t>
            </a:r>
            <a:r>
              <a:rPr lang="cs-CZ" sz="1400" dirty="0" err="1" smtClean="0">
                <a:latin typeface="Verdana" pitchFamily="34" charset="0"/>
              </a:rPr>
              <a:t>grading</a:t>
            </a:r>
            <a:r>
              <a:rPr lang="cs-CZ" sz="1400" dirty="0" smtClean="0">
                <a:latin typeface="Verdana" pitchFamily="34" charset="0"/>
              </a:rPr>
              <a:t> v průmyslových firmách</a:t>
            </a:r>
            <a:endParaRPr lang="cs-CZ" sz="1400" dirty="0">
              <a:latin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Koncept zakořenění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zakořenění (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embeddedness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</a:rPr>
              <a:t>	- sociologické práce Marka </a:t>
            </a:r>
            <a:r>
              <a:rPr lang="cs-CZ" sz="1400" dirty="0" err="1" smtClean="0">
                <a:latin typeface="Verdana" pitchFamily="34" charset="0"/>
              </a:rPr>
              <a:t>Granovettera</a:t>
            </a:r>
            <a:r>
              <a:rPr lang="cs-CZ" sz="1400" dirty="0" smtClean="0">
                <a:latin typeface="Verdana" pitchFamily="34" charset="0"/>
              </a:rPr>
              <a:t> a </a:t>
            </a:r>
            <a:r>
              <a:rPr lang="cs-CZ" sz="1400" dirty="0" err="1" smtClean="0">
                <a:latin typeface="Verdana" pitchFamily="34" charset="0"/>
              </a:rPr>
              <a:t>Harissona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Whita</a:t>
            </a:r>
            <a:endParaRPr lang="cs-CZ" sz="1400" dirty="0" smtClean="0">
              <a:latin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</a:rPr>
              <a:t>	- jednotlivec, firma či jiná instance zapojeni do sítí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</a:rPr>
              <a:t>	- kvantitativní (počet kontaktů) a kvalitativní hledisko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</a:rPr>
              <a:t>	- zakořeněné = udržitelné, dlouhodobé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</a:rPr>
              <a:t>	- nezakořeněné = </a:t>
            </a:r>
            <a:r>
              <a:rPr lang="cs-CZ" sz="1400" dirty="0" err="1" smtClean="0">
                <a:latin typeface="Verdana" pitchFamily="34" charset="0"/>
              </a:rPr>
              <a:t>disembeddedness</a:t>
            </a:r>
            <a:endParaRPr lang="cs-CZ" sz="1400" dirty="0" smtClean="0">
              <a:latin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</a:rPr>
              <a:t>	- příklad zahraničních investic</a:t>
            </a:r>
            <a:endParaRPr lang="cs-CZ" sz="1400" dirty="0">
              <a:latin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Česká geografie průmyslu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má kratší tradici než ve světě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ekonomická geografie v minulosti poměrně málo zastoupena na vysokoškolských pracovištích,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dlouho nebyla samostatnou vědní disciplínou,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K.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Ivanička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(1958): „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Predmet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metódy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vývinové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smery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geografie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priemyslu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vliv společenských změn v Československu po druhé světové válce,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vliv sovětských přístupů (rajónování, územně-výrobní komplexy),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vztah československé a polské geografie.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60. léta – vypracování nového národního atlasu ČSSR</a:t>
            </a:r>
          </a:p>
          <a:p>
            <a:pPr>
              <a:buNone/>
            </a:pPr>
            <a:r>
              <a:rPr lang="cs-CZ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- 58 map s průmyslovou tematikou,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periodika a sborníky s tematikou geografie průmyslu,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M. Blažek, M. Střída, J. Mareš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Katedra geografie Pedagogické fakulty v Plzni – středisko geografie průmyslu</a:t>
            </a:r>
          </a:p>
          <a:p>
            <a:pPr>
              <a:buNone/>
            </a:pPr>
            <a:r>
              <a:rPr lang="cs-CZ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L.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Mištera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(1963): Geografie závodů,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- 1967: Ekonomicko-geografické vztahy v Západočeských geografických závodech.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Vznik a vývoj vědní disciplíny</a:t>
            </a:r>
            <a:br>
              <a:rPr lang="cs-CZ" dirty="0" smtClean="0"/>
            </a:br>
            <a:r>
              <a:rPr lang="cs-CZ" dirty="0" smtClean="0"/>
              <a:t>geografie průmyslu</a:t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r>
              <a:rPr lang="cs-CZ" dirty="0" smtClean="0"/>
              <a:t>17. září 2014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Česká geografie průmyslu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geografie průmyslu na dalších VŠ, tvorba učebních textů a skript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Univerzita Karlova v Praze: J.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Brinke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(1967): Úvod do geografie průmyslu,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VŠE v Praze: M. Blažek, L. Skokan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70. léta 20. století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regionalizace průmyslu: průmyslový region = území tvořené jádrem (jedna nebo několik obcí s průmyslem) a širším zázemím jádra, spojeným s ním dojížďkou pracovníků do průmyslu,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dojížďka zaměstnanců do průmyslových závodů,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metodika studia vlivu průmyslu na životní prostředí,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potenciál průmyslové výroby pro regionální rozvoj.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 roce 1989</a:t>
            </a:r>
          </a:p>
          <a:p>
            <a:pPr>
              <a:buNone/>
            </a:pPr>
            <a:r>
              <a:rPr lang="cs-CZ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analýza probíhajícího transformačního procesu ekonomiky,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Univerzita Karlova v Praze: L. Krajíček (surovinová základna), L. Kopačka (strukturální změny), D. Uhlíř (internacionalizace a restrukturalizace)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Česká geografie průmyslu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2565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polovina 90. let – transformace českého průmyslu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Masarykova univerzita: změny v územní a odvětvové struktuře, dopady privatizace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přímé zahraniční investice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změny v průmyslu a jejich vliv na rozvoj měst a regionů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V. Toušek, M.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Viturka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J. Kunc, P.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Tonev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M. Vančura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přímé zahraniční investice, automobilový průmysl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kritický pohled na PZI,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autoprůmysl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jako základní stavební kámen české a středoevropské ekonomiky,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P. Pavlínek, J. Ženka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současní geografové průmyslu (či částečně se zabývající)</a:t>
            </a:r>
          </a:p>
          <a:p>
            <a:pPr>
              <a:buNone/>
            </a:pPr>
            <a:r>
              <a:rPr lang="cs-CZ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Univerzita Karlova v Praze: P. Pavlínek, J. Blažek, L. Kopačka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Masarykova univerzita, Brno: V. Toušek, M.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Viturka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J. Kunc, P.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Tonev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Ostravská univerzita v Ostravě: J. Ženka, P.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Rumpel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Univerzita Palackého v Olomouci: Z.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Szczyrba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Jihočeská univerzita v ČB: M. Vančura, D.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Popjaková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Západočeská univerzita v Plzni: J. Dokoupil, M. Rousová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Univerzita Jana Evangelisty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Purkyně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 Ústí nad Labem: J. Koutský, R.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Wokoun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cs-CZ" dirty="0" smtClean="0"/>
              <a:t>Klasifikace</a:t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r>
              <a:rPr lang="cs-CZ" dirty="0" smtClean="0"/>
              <a:t>17. září 2014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9" name="Rectangle 24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Odvětvová struktura</a:t>
            </a:r>
          </a:p>
        </p:txBody>
      </p:sp>
      <p:pic>
        <p:nvPicPr>
          <p:cNvPr id="8442" name="Picture 250"/>
          <p:cNvPicPr>
            <a:picLocks noChangeAspect="1" noChangeArrowheads="1"/>
          </p:cNvPicPr>
          <p:nvPr/>
        </p:nvPicPr>
        <p:blipFill>
          <a:blip r:embed="rId3" cstate="print"/>
          <a:srcRect l="394" r="868"/>
          <a:stretch>
            <a:fillRect/>
          </a:stretch>
        </p:blipFill>
        <p:spPr bwMode="auto">
          <a:xfrm>
            <a:off x="0" y="2082266"/>
            <a:ext cx="9144000" cy="3291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Klasifikace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2565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JKONH = jednotná klasifikace odvětví národního hospodářství, do 1993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OKEČ = Odvětvová klasifikace ekonomických činností, 1994 až 2007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CZ-NACE = Klasifikace ekonomických činností, od 2008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 l="5807" t="25593" r="51025" b="15345"/>
          <a:stretch>
            <a:fillRect/>
          </a:stretch>
        </p:blipFill>
        <p:spPr bwMode="auto">
          <a:xfrm>
            <a:off x="1763688" y="2348880"/>
            <a:ext cx="561662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 l="2767" t="24579" r="45210" b="10454"/>
          <a:stretch>
            <a:fillRect/>
          </a:stretch>
        </p:blipFill>
        <p:spPr bwMode="auto">
          <a:xfrm>
            <a:off x="0" y="188640"/>
            <a:ext cx="9144000" cy="642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 l="2767" t="40358" r="45210" b="44876"/>
          <a:stretch>
            <a:fillRect/>
          </a:stretch>
        </p:blipFill>
        <p:spPr bwMode="auto">
          <a:xfrm>
            <a:off x="0" y="116632"/>
            <a:ext cx="9144000" cy="145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Vznik geografie průmyslu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geografie průmyslu = geografie výroby</a:t>
            </a:r>
          </a:p>
          <a:p>
            <a:pPr>
              <a:buNone/>
            </a:pPr>
            <a:r>
              <a:rPr lang="cs-CZ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v počátcích nauka o průmyslových krajinách,</a:t>
            </a:r>
          </a:p>
          <a:p>
            <a:pPr>
              <a:buNone/>
            </a:pPr>
            <a:r>
              <a:rPr lang="cs-CZ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vztahy mezi průmyslovou krajinou a ostatními složkami krajiny,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studium zákonitostí a vývoje rozmístění průmyslu.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18. a 19. století – práce popisného charakteru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důraz na historický vývoj charakteristických rysů,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fyzickogeografické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předpoklady (dostupnost nerostných surovin a zdrojů energií),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neexistoval žádný teoretický rámec oboru.</a:t>
            </a:r>
          </a:p>
          <a:p>
            <a:pPr>
              <a:buNone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přelom 19. a 20. století – vznik geografie průmyslu jako vědní disciplíny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středověk: první práce popisující činnost různých řemeslných dílen a manufaktur,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vývoj podmíněn vlastním rozvojem průmyslu,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spíše historické práce: charakteristiky rozmístění a těžby surovin, první průmyslové závody,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už dříve vznikla geografie obyvatelstva a sídel, geografie zemědělství, dopravy atd.</a:t>
            </a:r>
            <a:endParaRPr lang="cs-CZ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Lokalizační teorie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konec 19. století, neoklasické přístupy</a:t>
            </a:r>
          </a:p>
          <a:p>
            <a:pPr>
              <a:buNone/>
            </a:pPr>
            <a:r>
              <a:rPr lang="cs-CZ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hledání obecného modelu optimálního umístění jedné nebo více firem v prostoru</a:t>
            </a:r>
          </a:p>
          <a:p>
            <a:pPr>
              <a:buNone/>
            </a:pPr>
            <a:r>
              <a:rPr lang="cs-CZ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von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Thünenova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lokalizační teorie (1826), řešila zemědělství.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Wilhelm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Launhardt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(1882)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abstraktní model řešení lokalizace průmyslového podniku = lokalizační trojúhelník,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faktor dopravních nákladů,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trojúhelník = dva vrcholy jako místa těžby surovin + třetí vrchol místo spotřeby,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optimální umístění podniku v těžišti trojúhelníku.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  <p:pic>
        <p:nvPicPr>
          <p:cNvPr id="31746" name="Picture 2" descr="http://upload.wikimedia.org/wikipedia/commons/a/a8/Launh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221088"/>
            <a:ext cx="1666875" cy="2219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Lokalizační teorie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Alfred Weber (1909)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minimalizace nákladů, rovněž důraz na přepravní náklady,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doplnil náklady na pracovní sílu a aglomerační výhody,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rozlišení různých druhů přepravovaných materiálů; materiálový index = množství vstupních surovin připadajících na 1 tunu výrobku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lokalizační faktory všeobecné (všechna odvětví) a speciální (jen pro určitá odvětví)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všeobecné faktory: regionální = vztah mezi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ek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subjektem a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geogr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prostředím,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aglomerační = vzájemné působení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ek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subjektů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věcné hledisko: přírodně-technické faktory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  společensko-kulturní faktory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místo s nejmenšími náklady = optimální místo, nebere v úvahu poptávku ani konkurenci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  <p:pic>
        <p:nvPicPr>
          <p:cNvPr id="29699" name="Picture 3" descr="http://www.csiss.org/classics/uploads/df-alfred%20web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581128"/>
            <a:ext cx="1504950" cy="2000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Lokalizační teorie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2050" y="638175"/>
            <a:ext cx="68199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Lokalizační teorie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August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Lösch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(1940)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hlavní faktor firem: maximalizace zisku,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rozpracoval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Christallerovu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teorii centrálních míst, aplikoval ji na rozmístění průmyslu,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vzájemná interakce firmy a okolního prostředí,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podnik působí zpětně na okolní prostředí (okolní podniky),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„ekonomická krajina“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Walter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Isard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(1956)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faktor dopravních nákladů a lokalizační trojúhelník,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dopravní vstup = pohyb jednotky hmotnosti na jednotku vzdálenosti,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využití rozvíjející se počítačové techniky a uplatnění matematicko-ekonomických modelů.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E. M.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Hoover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(40. léta)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dopravní náklady,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náklady terminálu = skladování a manipulace v dopravních terminálech, konstantní,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tranzitní náklady = mění se s ohledem na délku cesty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Teorie růstových pólů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François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Perroux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(1961)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teorie pólů růstu = teorie polarizovaného rozvoje,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hnací odvětví = rychle se rozvíjející odvětví; dominují velké, neustále se rozvíjející inovující firmy, vysílají silné rozvojové impulzy do svého okolí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hnaná odvětví,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póly růstu = jednotky, které rozsahem produkce převyšují výrobu ostatních firem v okolí; předurčené sehrávat vedoucí roli v ekonomice regionu 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J.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Boudeville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(60. léta)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teorie růstových center a růstových os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růstové centrum = pól růstu = soubor dynamických a vzájemně intenzivně propojených odvětví, soustředěno kolem odvětví hnacího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Behaviorální přístup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60. léta 20. století, po vlně kvantitativní revoluce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při lokalizaci hraje významnou roli subjektivní rozhodování řídících pracovníků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H. A. Simon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„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optimizer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 (homo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economicus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= optimálně ekonomicky se chovající člověk,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„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satisficer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 = ekvivalent v reálném světě.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řídící pracovníci mají rozhodovací pravomoci a měli by se chovat optimálně, ale chovají se subjektivně (subjektivně uspokojivě) = omezená racionalita.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A. R.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Pred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informace jako základní lokalizační faktor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358</Words>
  <Application>Microsoft Office PowerPoint</Application>
  <PresentationFormat>Předvádění na obrazovce (4:3)</PresentationFormat>
  <Paragraphs>291</Paragraphs>
  <Slides>26</Slides>
  <Notes>26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sady Office</vt:lpstr>
      <vt:lpstr>Úvodní informace</vt:lpstr>
      <vt:lpstr>Vznik a vývoj vědní disciplíny geografie průmyslu </vt:lpstr>
      <vt:lpstr>Vznik geografie průmyslu</vt:lpstr>
      <vt:lpstr>Lokalizační teorie</vt:lpstr>
      <vt:lpstr>Lokalizační teorie</vt:lpstr>
      <vt:lpstr>Lokalizační teorie</vt:lpstr>
      <vt:lpstr>Lokalizační teorie</vt:lpstr>
      <vt:lpstr>Teorie růstových pólů</vt:lpstr>
      <vt:lpstr>Behaviorální přístup</vt:lpstr>
      <vt:lpstr>Behaviorální přístup</vt:lpstr>
      <vt:lpstr>Antropogeografická (krajinná) škola</vt:lpstr>
      <vt:lpstr>Teorie územně-výrobního komplexu</vt:lpstr>
      <vt:lpstr>Koncentrace firem</vt:lpstr>
      <vt:lpstr>Koncentrace firem</vt:lpstr>
      <vt:lpstr>Teorie výrobních (produkčních) cyklů</vt:lpstr>
      <vt:lpstr>Teorie prostorových děleb práce</vt:lpstr>
      <vt:lpstr>Globální produkční sítě</vt:lpstr>
      <vt:lpstr>Koncept zakořenění</vt:lpstr>
      <vt:lpstr>Česká geografie průmyslu</vt:lpstr>
      <vt:lpstr>Česká geografie průmyslu</vt:lpstr>
      <vt:lpstr>Česká geografie průmyslu</vt:lpstr>
      <vt:lpstr>Klasifikace </vt:lpstr>
      <vt:lpstr>Odvětvová struktura</vt:lpstr>
      <vt:lpstr>Klasifikace</vt:lpstr>
      <vt:lpstr>Snímek 25</vt:lpstr>
      <vt:lpstr>Snímek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Ondra</cp:lastModifiedBy>
  <cp:revision>83</cp:revision>
  <dcterms:created xsi:type="dcterms:W3CDTF">2014-09-08T07:18:26Z</dcterms:created>
  <dcterms:modified xsi:type="dcterms:W3CDTF">2014-09-23T16:11:01Z</dcterms:modified>
</cp:coreProperties>
</file>