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0" r:id="rId3"/>
    <p:sldId id="261" r:id="rId4"/>
    <p:sldId id="262" r:id="rId5"/>
    <p:sldId id="263" r:id="rId6"/>
    <p:sldId id="295" r:id="rId7"/>
    <p:sldId id="296" r:id="rId8"/>
    <p:sldId id="297" r:id="rId9"/>
    <p:sldId id="298" r:id="rId10"/>
    <p:sldId id="287" r:id="rId11"/>
    <p:sldId id="288" r:id="rId12"/>
    <p:sldId id="300" r:id="rId13"/>
    <p:sldId id="289" r:id="rId14"/>
    <p:sldId id="290" r:id="rId15"/>
    <p:sldId id="291" r:id="rId16"/>
    <p:sldId id="292" r:id="rId17"/>
    <p:sldId id="293" r:id="rId18"/>
    <p:sldId id="294" r:id="rId19"/>
    <p:sldId id="299" r:id="rId20"/>
    <p:sldId id="323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CFE7-74BF-447B-8065-B9BEE57FCD39}" type="datetime1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703B-17A6-476E-AEBC-7C19F3B6628B}" type="datetime1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60AA-0BB2-4002-80EB-7AEAD7B50B84}" type="datetime1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AC5DC-5B06-44F7-9E6A-2B2041002739}" type="datetime1">
              <a:rPr lang="cs-CZ" smtClean="0"/>
              <a:pPr>
                <a:defRPr/>
              </a:pPr>
              <a:t>29.9.2014</a:t>
            </a:fld>
            <a:endParaRPr lang="cs-CZ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3A60-D368-4EF7-8EBA-E9528975EB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3A3-9B3C-487D-863B-63AB4B984ECB}" type="datetime1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2F08-FDF3-474B-90D0-B6AADB845A03}" type="datetime1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58B2-505C-42FA-89A5-303660A747ED}" type="datetime1">
              <a:rPr lang="cs-CZ" smtClean="0"/>
              <a:pPr/>
              <a:t>29.9.2014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7C3-0760-4505-A10B-5670205853B9}" type="datetime1">
              <a:rPr lang="cs-CZ" smtClean="0"/>
              <a:pPr/>
              <a:t>29.9.2014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B404-B360-4A50-90F6-E32300E69B02}" type="datetime1">
              <a:rPr lang="cs-CZ" smtClean="0"/>
              <a:pPr/>
              <a:t>29.9.2014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A596-7DDD-4E5E-900D-B2C3523098E2}" type="datetime1">
              <a:rPr lang="cs-CZ" smtClean="0"/>
              <a:pPr/>
              <a:t>29.9.2014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10D8-1023-4448-8670-88F497EF74FD}" type="datetime1">
              <a:rPr lang="cs-CZ" smtClean="0"/>
              <a:pPr/>
              <a:t>29.9.2014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A1B0-DB17-4C14-8AFF-06F1CD7725EA}" type="datetime1">
              <a:rPr lang="cs-CZ" smtClean="0"/>
              <a:pPr/>
              <a:t>29.9.2014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6B88-D4BE-4DB6-9CF9-12539E142005}" type="datetime1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List_aplikace_Microsoft_Office_Excel_97-20036.xls"/><Relationship Id="rId4" Type="http://schemas.openxmlformats.org/officeDocument/2006/relationships/oleObject" Target="../embeddings/List_aplikace_Microsoft_Office_Excel_97-20035.xls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Geografické metody hodnocení průmyslu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24. září 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9150177" cy="16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Specializace a diverzifikace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diverzifikace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= rovnovážná struktura průmyslových odvětví v daném regionu,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= absolutní diverzifikace = minimální specializace = zastoupení všech průmyslových odvětví stejným podílem na struktuře průmyslu regionu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hrubý index diverzifikace (HDI)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kumulativní součet dílčích podílů jednotlivých průmyslových odvětví seřazených sestupně od největšího po nejmenší dané územní jednotky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např. při 16 odvětvích: maximum 1 600 x minimum 850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Specializace a diverzifikace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čistý index diverzifikace (ČID)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poměr absolutní hodnoty rozdílu HID studované územní jednotky (i) a HID územní jednotky hierarchicky vyšší (r) a rozdílu maximální hodnoty HID a HID hierarchicky vyšší územní jednotky, násobený 1 000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hodnoty ČID se pohybují v intervalu od 0 do 1 000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ČID = 0, tak má jednotka nejvyšší stupeň diverzifikace (minimální specializaci)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ČID = 1 000, tak má jednotka nejnižší stupeň diverzifikace (maximální specializaci)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838" y="2530202"/>
            <a:ext cx="48863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 hlediska velikosti závodu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a) střední hodnota, vyjadřující průměrnou velikost průmyslového závodu v určitém území či určitého průmyslového odvětví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b) průmyslové jednotky (závody) se rozčlení podle hlediska vybraného ukazatele (např. počet pracovníků, objem výroby) do řady velikostních skupin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31542" y="3068960"/>
          <a:ext cx="8280916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88"/>
                <a:gridCol w="1182988"/>
                <a:gridCol w="1182988"/>
                <a:gridCol w="1182988"/>
                <a:gridCol w="1182988"/>
                <a:gridCol w="1182988"/>
                <a:gridCol w="1182988"/>
              </a:tblGrid>
              <a:tr h="365760"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Velikostní</a:t>
                      </a:r>
                      <a:r>
                        <a:rPr lang="cs-CZ" sz="1400" baseline="0" dirty="0" smtClean="0"/>
                        <a:t> kategorie podniku 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smtClean="0"/>
                        <a:t>Počet provozoven</a:t>
                      </a:r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Počet zaměstnanců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ČSR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ČR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JČ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ČSR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ČR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JČ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0-49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51,0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51,0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56,5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50-99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16,6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17,6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5,8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5,6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9,5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100-249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16,6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16,7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13,5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12,8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12,8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250-499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7,7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7,7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13,5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20,4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500-2 499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4,5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35,4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34,2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36,3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2 500-4 999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0,6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-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10,0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-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5 000 a více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16,4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18,0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prostorová koncentrace x prostorová disperze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nejjednodušší způsob vyjádření: hustota průmyslu, intenzita průmyslu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hustota průmyslu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přepočet základních ukazatelů (počet zaměstnaných, hodnota výroby) na jednotku plochy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intenzita průmyslu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přepočet základních ukazatelů (počet zaměstnaných, hodnota výroby) na počet obyvatel, případně na počet ekonomicky aktivních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17086"/>
            <a:ext cx="4536504" cy="195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index koncentrace (</a:t>
            </a:r>
            <a:r>
              <a:rPr lang="cs-CZ" sz="16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cs-CZ" sz="1600" b="1" i="1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míra koncentrace průmyslu v porovnání s rozmístěním obyvatelstva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udává, jaký podíl obyvatel územní jednotky žije na území, ve kterém se koncentruje polovina hodnoty velikosti průmyslu této územní jednotky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výpočet ve třech krocích: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1) seřadí se sledované územní jednotky podle počtu zaměstnaných v daném odvětví průmyslu (či v průmyslu celkem) od regionu s nejvyšším počtem až po region s nejnižším počtem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2) vypočítá se kumulativní četnost zaměstnaných v daném odvětví průmyslu a zjistí se polovina zaměstnaných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3) zjistí se počty obyvatel regionů a kumulativní počet obyvatel těch regionů, v nichž se nachází polovina zaměstnaných v daném odvětví průmyslu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- hodnoty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cs-CZ" sz="1400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pohybují do 100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- čím má index vyšší hodnotu, tím 						koncentrace průmyslového odvětví v 						porovnání s rozmístěním obyvatelstva 						větší 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- minimální hodnoty = disperze průmyslu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koeficient koncentrace (lokalizační kvocient) (</a:t>
            </a:r>
            <a:r>
              <a:rPr lang="cs-CZ" sz="16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cs-CZ" sz="1600" b="1" i="1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porovnání úrovně koncentrace průmyslu (resp. odvětví průmyslu) ve zvolené územní jednotce s úrovní koncentrace průmyslu v územní jednotce hierarchicky vyšší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koeficient koncentrace se pohybuje v hodnotách okolo 1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vyšší než 1 = nadprůměrné zastoupení (vyšší koncentrace) v regionu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nižší než 1 = podprůměrné zastoupení (nižší koncentrace) v regionu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138" y="2420888"/>
            <a:ext cx="4657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Lorenzova křivka (Lorenzův koncentrační oblouk)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grafické vyjádření koncentrace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vyjadřuje koncentraci průmyslu (resp. odvětví průmyslu) v dané územní jednotce porovnáním základního ukazatele v průmyslu k obecnému ukazateli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základní ukazatel: počet zaměstnaných v průmyslu, hodnota průmyslové výroby atd.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obecný ukazatel: počet obyvatel, rozloha územní jednotky atd.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osa y = kumulativní hodnoty relativních podílů (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cs-CZ" sz="1400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základního ukazatele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osa x = příslušné kumulativní hodnoty relativních podílů (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cs-CZ" sz="1400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obecného ukazatele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nutno seřadit podle velikosti sestupně hodnoty základního ukazatele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hodnocení podle tvaru výsledné křivky, resp. přimykání ke středové úhlopříčce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čím více se přimyká, tím je průmysl méně koncentrovaný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čím méně se přimyká, tím je průmysl více koncentrovaný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Lorenzova křivka (Lorenzův koncentrační oblouk)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5171" y="2002110"/>
            <a:ext cx="6393658" cy="437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7" y="2483973"/>
            <a:ext cx="5112568" cy="39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managementmania.com/uploads/article_image/image/231/.png"/>
          <p:cNvPicPr>
            <a:picLocks noChangeAspect="1" noChangeArrowheads="1"/>
          </p:cNvPicPr>
          <p:nvPr/>
        </p:nvPicPr>
        <p:blipFill>
          <a:blip r:embed="rId4" cstate="print"/>
          <a:srcRect b="14823"/>
          <a:stretch>
            <a:fillRect/>
          </a:stretch>
        </p:blipFill>
        <p:spPr bwMode="auto">
          <a:xfrm>
            <a:off x="827584" y="4240485"/>
            <a:ext cx="3143250" cy="206883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míra koncentrace – </a:t>
            </a:r>
            <a:r>
              <a:rPr lang="cs-CZ" sz="16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Giniho</a:t>
            </a: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index (</a:t>
            </a:r>
            <a:r>
              <a:rPr lang="cs-CZ" sz="16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</a:t>
            </a: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plocha mezi úhlopříčkou reprezentující minimální koncentraci průmyslu (maximální disperzi) a čárou kvantilů Lorenzovy křivky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(P</a:t>
            </a:r>
            <a:r>
              <a:rPr lang="cs-CZ" sz="1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+ P</a:t>
            </a:r>
            <a:r>
              <a:rPr lang="cs-CZ" sz="1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/ P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Giniho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index se pohybuje od 0 do 1,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 je v přímé závislosti na stupni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koncentrace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areály územní koncentrace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syntetický ukazatel, původ při hodnocení rozmístění obyvatelstva</a:t>
            </a:r>
            <a:endParaRPr lang="cs-CZ" sz="1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jako výchozí jednotka se bere obec či okres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hledání plochy (území, prostoru), na které je soustředěno X % pracovníků v průmyslu a zároveň dosaženo hodnoty Y (např. hledá se území, kde je soustředěno 25 000 pracovníků v průmyslu při hustotě 500 pracovníků v průmyslu na 1 km</a:t>
            </a:r>
            <a:r>
              <a:rPr lang="cs-CZ" sz="1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začátek od jednotek s nejvyšší hustotou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použil prof.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Korčák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jako areály maximálního zalidnění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Nedostatek dat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situace před rokem 1989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centrální plánování, téměř žádný soukromý sektor, menší množství podniků,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např. databáze „Průmysl 1987“.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situace po roce 1989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nedostatek aktuálních a přesných dat zejména na regionální (lokální) úrovni.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Transformace českého hospodářství po roce 1989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24. září 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Visegrádská čtyřka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Verdana" pitchFamily="34" charset="0"/>
              </a:rPr>
              <a:t>vznik 1991</a:t>
            </a:r>
          </a:p>
          <a:p>
            <a:pPr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ČSFR (V. Havel), Polsko (L. </a:t>
            </a:r>
            <a:r>
              <a:rPr lang="cs-CZ" sz="2000" dirty="0" err="1" smtClean="0"/>
              <a:t>Wałęsa</a:t>
            </a:r>
            <a:r>
              <a:rPr lang="cs-CZ" sz="2000" dirty="0" smtClean="0"/>
              <a:t>), Maďarsko (J. </a:t>
            </a:r>
            <a:r>
              <a:rPr lang="cs-CZ" sz="2000" dirty="0" err="1" smtClean="0"/>
              <a:t>Antall</a:t>
            </a:r>
            <a:r>
              <a:rPr lang="cs-CZ" sz="2000" dirty="0" smtClean="0"/>
              <a:t>)</a:t>
            </a:r>
            <a:endParaRPr lang="cs-CZ" sz="20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Verdana" pitchFamily="34" charset="0"/>
              </a:rPr>
              <a:t>evropská integrace</a:t>
            </a:r>
          </a:p>
          <a:p>
            <a:pPr eaLnBrk="1" hangingPunct="1">
              <a:defRPr/>
            </a:pPr>
            <a:endParaRPr lang="cs-CZ" sz="2000" dirty="0" smtClean="0">
              <a:latin typeface="Verdana" pitchFamily="34" charset="0"/>
            </a:endParaRP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33375"/>
            <a:ext cx="2590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3" y="2852738"/>
            <a:ext cx="3219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4" cstate="print"/>
          <a:srcRect r="2751"/>
          <a:stretch>
            <a:fillRect/>
          </a:stretch>
        </p:blipFill>
        <p:spPr bwMode="auto">
          <a:xfrm>
            <a:off x="466725" y="2981325"/>
            <a:ext cx="468153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Výchozí pozice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 smtClean="0">
                <a:latin typeface="Verdana" pitchFamily="34" charset="0"/>
              </a:rPr>
              <a:t>MAĎARSKO - „gulášový socialismus“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první reformy už v 60. a 70. letech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80. léta 	- spolupráce se Světovou bankou a MMF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		- zavedena DPH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existence soukromého sektoru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půjčky od západních bank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 smtClean="0">
                <a:latin typeface="Verdana" pitchFamily="34" charset="0"/>
              </a:rPr>
              <a:t>POLSKO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import strojů a technologií -</a:t>
            </a:r>
            <a:r>
              <a:rPr lang="en-US" sz="2000" dirty="0" smtClean="0">
                <a:latin typeface="Verdana" pitchFamily="34" charset="0"/>
              </a:rPr>
              <a:t>&gt; </a:t>
            </a:r>
            <a:r>
              <a:rPr lang="cs-CZ" sz="2000" dirty="0" smtClean="0">
                <a:latin typeface="Verdana" pitchFamily="34" charset="0"/>
              </a:rPr>
              <a:t>neúspěch, zadlužení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soukromé zemědělství a soukromí řemeslníci (</a:t>
            </a:r>
            <a:r>
              <a:rPr lang="cs-CZ" sz="2000" dirty="0" err="1" smtClean="0">
                <a:latin typeface="Verdana" pitchFamily="34" charset="0"/>
              </a:rPr>
              <a:t>vých</a:t>
            </a:r>
            <a:r>
              <a:rPr lang="cs-CZ" sz="2000" dirty="0" smtClean="0">
                <a:latin typeface="Verdana" pitchFamily="34" charset="0"/>
              </a:rPr>
              <a:t>. Polsko)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8313" y="4508500"/>
            <a:ext cx="82296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endParaRPr lang="cs-CZ" sz="2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cs-CZ" sz="2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cs-CZ" sz="2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§"/>
              <a:defRPr/>
            </a:pPr>
            <a:endParaRPr lang="cs-CZ" sz="2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 cstate="print"/>
          <a:srcRect r="1723"/>
          <a:stretch>
            <a:fillRect/>
          </a:stretch>
        </p:blipFill>
        <p:spPr bwMode="auto">
          <a:xfrm>
            <a:off x="5219700" y="2843213"/>
            <a:ext cx="28082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Výchozí pozice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b="1" dirty="0" smtClean="0">
                <a:latin typeface="Verdana" pitchFamily="34" charset="0"/>
              </a:rPr>
              <a:t>ČESKOSLOVENSKO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extrémní stupeň státní kontroly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neexistence soukromého sektoru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absence malých a středních podniků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velká závislost na RVHP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zátěž - pomoc Slovensku</a:t>
            </a:r>
          </a:p>
          <a:p>
            <a:pPr eaLnBrk="1" hangingPunct="1"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Přesto vstupní pozice ČSR nebyla špatná!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4652963"/>
            <a:ext cx="737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cs-CZ" sz="1100">
                <a:cs typeface="Times New Roman" pitchFamily="18" charset="0"/>
              </a:rPr>
              <a:t>Tab. 1: Zaměstnanost podle sektorů národního hospodářství [%] v Československu, Maďarsku a Polsku v roce 1988 </a:t>
            </a:r>
            <a:endParaRPr lang="cs-CZ" sz="1800"/>
          </a:p>
        </p:txBody>
      </p:sp>
      <p:graphicFrame>
        <p:nvGraphicFramePr>
          <p:cNvPr id="42074" name="Group 90"/>
          <p:cNvGraphicFramePr>
            <a:graphicFrameLocks noGrp="1"/>
          </p:cNvGraphicFramePr>
          <p:nvPr/>
        </p:nvGraphicFramePr>
        <p:xfrm>
          <a:off x="611188" y="4941888"/>
          <a:ext cx="7416800" cy="1644334"/>
        </p:xfrm>
        <a:graphic>
          <a:graphicData uri="http://schemas.openxmlformats.org/drawingml/2006/table">
            <a:tbl>
              <a:tblPr/>
              <a:tblGrid>
                <a:gridCol w="2584450"/>
                <a:gridCol w="1609725"/>
                <a:gridCol w="1612900"/>
                <a:gridCol w="1609725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Primér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Sekundér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Terciér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Československo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11,5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40,6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Maďarsko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20,0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Polsko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26,5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37,2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2" name="Rectangle 81"/>
          <p:cNvSpPr>
            <a:spLocks noChangeArrowheads="1"/>
          </p:cNvSpPr>
          <p:nvPr/>
        </p:nvSpPr>
        <p:spPr bwMode="auto">
          <a:xfrm>
            <a:off x="539750" y="6597650"/>
            <a:ext cx="4481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cs typeface="Times New Roman" pitchFamily="18" charset="0"/>
              </a:rPr>
              <a:t>Pramen: OECD:</a:t>
            </a:r>
            <a:r>
              <a:rPr lang="cs-CZ" sz="1000" i="1">
                <a:cs typeface="Times New Roman" pitchFamily="18" charset="0"/>
              </a:rPr>
              <a:t> Průmysl v České republice a Slovenské republice</a:t>
            </a:r>
            <a:r>
              <a:rPr lang="cs-CZ" sz="1000">
                <a:cs typeface="Times New Roman" pitchFamily="18" charset="0"/>
              </a:rPr>
              <a:t>, 1994, 20 </a:t>
            </a:r>
            <a:endParaRPr lang="cs-CZ" sz="180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Transformace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90. léta - experimentální období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otázka řazení jednotlivých kroků</a:t>
            </a:r>
          </a:p>
          <a:p>
            <a:pPr eaLnBrk="1" hangingPunct="1"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ŠOKOVÁ TERAPIE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rychlejší forma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upřednostňuje soukromé vlastnictví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GRADUALISTICKÁ TEORIE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pomalejší forma, dlouhodobý proces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sledováno v zahraničí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Transformační recese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ve všech zemích V4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pokles HDP 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pokles průmyslové výroby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snížení produktivity práce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růst nezaměstnanosti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PŘÍČINY: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ztráta tradičních trhů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adaptace na nové trhy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přerušení dodavatelských řetězců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deformovaná struktura ekonomiky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284663" y="2178050"/>
          <a:ext cx="4824412" cy="3195638"/>
        </p:xfrm>
        <a:graphic>
          <a:graphicData uri="http://schemas.openxmlformats.org/presentationml/2006/ole">
            <p:oleObj spid="_x0000_s1026" name="Graf" r:id="rId3" imgW="3695700" imgH="2447849" progId="Excel.Sheet.8">
              <p:embed/>
            </p:oleObj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Liberalizace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socialistické země - silná regulace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1989: podíl soukromého podnikání na tvorbě HDP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	- Československo 5 %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	- Maďarsko 20 %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	- Polsko 28 %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2002-2006: - ČR, Slovensko, Maďarsko 80 %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		 - Polsko 75 %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POLSKO - </a:t>
            </a:r>
            <a:r>
              <a:rPr lang="cs-CZ" sz="2000" dirty="0" err="1" smtClean="0">
                <a:latin typeface="Verdana" pitchFamily="34" charset="0"/>
              </a:rPr>
              <a:t>Balzerowiczův</a:t>
            </a:r>
            <a:r>
              <a:rPr lang="cs-CZ" sz="2000" dirty="0" smtClean="0">
                <a:latin typeface="Verdana" pitchFamily="34" charset="0"/>
              </a:rPr>
              <a:t> plán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solidFill>
                  <a:srgbClr val="CCFF33"/>
                </a:solidFill>
                <a:latin typeface="Verdana" pitchFamily="34" charset="0"/>
              </a:rPr>
              <a:t>	</a:t>
            </a:r>
            <a:r>
              <a:rPr lang="cs-CZ" sz="2000" dirty="0" smtClean="0">
                <a:latin typeface="Verdana" pitchFamily="34" charset="0"/>
              </a:rPr>
              <a:t>- liberalizace cen a mezd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omezení dotací firmám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otevření trhu zahraničnímu zboží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odstranění administrativních bariér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 t="6445" r="4222"/>
          <a:stretch>
            <a:fillRect/>
          </a:stretch>
        </p:blipFill>
        <p:spPr bwMode="auto">
          <a:xfrm>
            <a:off x="6446838" y="3822700"/>
            <a:ext cx="1941512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Liberalizace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ČESKOSLOVENSKO - „česká cesta“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solidFill>
                  <a:srgbClr val="CCFF33"/>
                </a:solidFill>
                <a:latin typeface="Verdana" pitchFamily="34" charset="0"/>
              </a:rPr>
              <a:t>	</a:t>
            </a:r>
            <a:r>
              <a:rPr lang="cs-CZ" sz="2000" dirty="0" smtClean="0">
                <a:latin typeface="Verdana" pitchFamily="34" charset="0"/>
              </a:rPr>
              <a:t>- 1. 1. 1991 - cenová deregulace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liberalizace zahraničního obchodu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otevření se světu, orientace na Západ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na Slovensku zpomalení (V. </a:t>
            </a:r>
            <a:r>
              <a:rPr lang="cs-CZ" sz="2000" dirty="0" err="1" smtClean="0">
                <a:latin typeface="Verdana" pitchFamily="34" charset="0"/>
              </a:rPr>
              <a:t>Mečiar</a:t>
            </a:r>
            <a:r>
              <a:rPr lang="cs-CZ" sz="2000" dirty="0" smtClean="0">
                <a:latin typeface="Verdana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Maďarsko - </a:t>
            </a:r>
            <a:r>
              <a:rPr lang="cs-CZ" sz="2000" dirty="0" err="1" smtClean="0">
                <a:latin typeface="Verdana" pitchFamily="34" charset="0"/>
              </a:rPr>
              <a:t>Bokrosův</a:t>
            </a:r>
            <a:r>
              <a:rPr lang="cs-CZ" sz="2000" dirty="0" smtClean="0">
                <a:latin typeface="Verdana" pitchFamily="34" charset="0"/>
              </a:rPr>
              <a:t> balík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solidFill>
                  <a:srgbClr val="CCFF33"/>
                </a:solidFill>
                <a:latin typeface="Verdana" pitchFamily="34" charset="0"/>
              </a:rPr>
              <a:t>	</a:t>
            </a:r>
            <a:r>
              <a:rPr lang="cs-CZ" sz="2000" dirty="0" smtClean="0">
                <a:latin typeface="Verdana" pitchFamily="34" charset="0"/>
              </a:rPr>
              <a:t>- již v roce 1989 bylo 63 % cen tvořeno trhem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ekonomické rozhodování přeneseno na podniky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až 1995 stabilizační opatření </a:t>
            </a:r>
            <a:endParaRPr lang="cs-CZ" sz="2000" dirty="0" smtClean="0">
              <a:solidFill>
                <a:srgbClr val="CCFF33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 r="4036"/>
          <a:stretch>
            <a:fillRect/>
          </a:stretch>
        </p:blipFill>
        <p:spPr bwMode="auto">
          <a:xfrm>
            <a:off x="7265988" y="3929063"/>
            <a:ext cx="169862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 l="41333" t="41057" r="43556" b="36807"/>
          <a:stretch>
            <a:fillRect/>
          </a:stretch>
        </p:blipFill>
        <p:spPr bwMode="auto">
          <a:xfrm>
            <a:off x="7451725" y="1268413"/>
            <a:ext cx="10795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Dopady liberalizace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inflace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Polsko 1990: 586 %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ČR a Slovensko 1991: 57 %, resp. 51 %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Maďarsko: max. do 35 %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umělá preference těžkého průmyslu</a:t>
            </a:r>
          </a:p>
          <a:p>
            <a:pPr eaLnBrk="1" hangingPunct="1"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podniky mohly samy určovat ceny výrobků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výrazně vzrostl podíl soukromého sektoru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snížení času na založení společnosti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flexibilní pracovní trh</a:t>
            </a:r>
          </a:p>
          <a:p>
            <a:pPr eaLnBrk="1" hangingPunct="1">
              <a:defRPr/>
            </a:pPr>
            <a:endParaRPr lang="cs-CZ" sz="200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Privatizace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5068888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ČSFR mělo horší počáteční pozice než Polsko nebo Maďarsko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cíl: vytvoření struktury soukromých vlastníků</a:t>
            </a:r>
          </a:p>
          <a:p>
            <a:pPr eaLnBrk="1" hangingPunct="1"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otázka: rychlost X kvalita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bankrotová legislativa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Polsko a Maďarsko přísnější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  než ČR a Slovensko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„V Polsku a Maďarsku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se taky kradlo, ale ne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tak snadno.“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r="2206"/>
          <a:stretch>
            <a:fillRect/>
          </a:stretch>
        </p:blipFill>
        <p:spPr bwMode="auto">
          <a:xfrm>
            <a:off x="3635375" y="4437063"/>
            <a:ext cx="23050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 r="2303"/>
          <a:stretch>
            <a:fillRect/>
          </a:stretch>
        </p:blipFill>
        <p:spPr bwMode="auto">
          <a:xfrm>
            <a:off x="6588125" y="3068638"/>
            <a:ext cx="216217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Velikost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velikost zaměstnanosti v průmyslu nebo hodnota výroby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nejjednodušší ukazatel,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například:	počet pracovníků,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objem výroby zboží,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obrat výroby,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zisk,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hodnota základních prostředků.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počet pracovníků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obvykle nejsnadněji dostupné údaje,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nebere v úvahu různou technickou úroveň průmyslu ani různorodost odvětvové struktury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orientační ukazatel, třeba kombinovat s dalšími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objem výroby zboží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těžko srovnatelné ve fyzických jednotkách (výroba el. energie vs. výroba cementu),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nutno použít finančního ocenění.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kombinace ukazatelů!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Privatizace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MAĎARSKO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improvizace, právní nejistoty = „spontánní“ privatizace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poučení z chyb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odmítnutí kupónové privatizace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hledání strategického investora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potřeba příjmů do rozpočtu</a:t>
            </a:r>
          </a:p>
          <a:p>
            <a:pPr eaLnBrk="1" hangingPunct="1"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POLSKO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značný vliv odborů - negativní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nejasnost o roli zahraničního kapitálu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zvýšení počtu privatizačních metod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Privatizace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restituce - 75 až 125 miliard korun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malá privatizace - 30 miliard korun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veřejné aukce, 1991 - 1993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velká privatizace - kupony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a, I. vlna (1991-1993) - 680 miliard korun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průmysl: strojírenský, kovodělný, textilní, stavebních hmot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b, II. vlna (do 1994) - 550 miliard korun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průmysl: hutnický, energetický, chemický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investiční fondy - svěřeno až 72 % kuponů = „III. vlna“</a:t>
            </a:r>
          </a:p>
          <a:p>
            <a:pPr eaLnBrk="1" hangingPunct="1"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převod státního majetku městům a obcím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 r="1750"/>
          <a:stretch>
            <a:fillRect/>
          </a:stretch>
        </p:blipFill>
        <p:spPr bwMode="auto">
          <a:xfrm>
            <a:off x="5940425" y="1557338"/>
            <a:ext cx="28082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Restrukturalizace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4968875" cy="5257800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první privatizace nebo restrukturalizace 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8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problémové průmyslové regiony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dominance jednoho odvětví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malý podíl terciéru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špatné ŽP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sociálně-demografické vlastnosti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8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Polsko - dobře pojatá, důraz na region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Maďarsko - zahraniční investoři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ČR - rušení výrob, propouštění, snižování energetické náročnosti,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podpora malých a středních firem</a:t>
            </a:r>
          </a:p>
          <a:p>
            <a:pPr eaLnBrk="1" hangingPunct="1">
              <a:defRPr/>
            </a:pPr>
            <a:endParaRPr lang="cs-CZ" sz="2000" smtClean="0">
              <a:latin typeface="Verdana" pitchFamily="34" charset="0"/>
            </a:endParaRPr>
          </a:p>
        </p:txBody>
      </p:sp>
      <p:pic>
        <p:nvPicPr>
          <p:cNvPr id="18436" name="Picture 4" descr="Staré regiony - 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613" y="1414463"/>
            <a:ext cx="37623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Zahraniční obchod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socialismus - obchod prostřednictvím RVHP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1988 - v ČSSR a Polsku zrušen státní monopol, v Maďarsku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až 1991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přeorientování z Východu na Západ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(pro ČSFR 1989 - 55 %, 1991 - 35 %, 1993 - 16 %)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výhoda - levná pracovní síla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výrazně narostla otevřenost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352925"/>
            <a:ext cx="33115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933825"/>
            <a:ext cx="4048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Zahraniční obchod - export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-233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0484" name="Picture 6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628775"/>
            <a:ext cx="88947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Zahraniční obchod - import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1668463"/>
            <a:ext cx="88900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Přímé zahraniční investice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PZI přispěly k rychlejší restrukturalizaci a vyšší produktivitě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zvýhodněny regiony u hranic a metropole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více než </a:t>
            </a:r>
            <a:r>
              <a:rPr lang="cs-CZ" sz="2000" baseline="30000" smtClean="0">
                <a:latin typeface="Verdana" pitchFamily="34" charset="0"/>
              </a:rPr>
              <a:t>2</a:t>
            </a:r>
            <a:r>
              <a:rPr lang="cs-CZ" sz="2000" smtClean="0">
                <a:latin typeface="Verdana" pitchFamily="34" charset="0"/>
              </a:rPr>
              <a:t>/</a:t>
            </a:r>
            <a:r>
              <a:rPr lang="cs-CZ" sz="2000" baseline="-25000" smtClean="0">
                <a:latin typeface="Verdana" pitchFamily="34" charset="0"/>
              </a:rPr>
              <a:t>3</a:t>
            </a:r>
            <a:r>
              <a:rPr lang="cs-CZ" sz="2000" smtClean="0">
                <a:latin typeface="Verdana" pitchFamily="34" charset="0"/>
              </a:rPr>
              <a:t> do Budapešti a Bratislavy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více než polovina do Prahy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systém investičních pobídek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Maďarsko: od počátku -</a:t>
            </a:r>
            <a:r>
              <a:rPr lang="en-US" sz="2000" smtClean="0">
                <a:latin typeface="Verdana" pitchFamily="34" charset="0"/>
              </a:rPr>
              <a:t>&gt;</a:t>
            </a:r>
            <a:r>
              <a:rPr lang="cs-CZ" sz="2000" smtClean="0">
                <a:latin typeface="Verdana" pitchFamily="34" charset="0"/>
              </a:rPr>
              <a:t> pozdější úspěch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Polsko: ekonomické zóny (v nich jsou společnosti bez daní)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ČR: až od 1998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sleva na dani, podpora při výstavbě průmyslových zón, tvorbě pracovních míst a rekvalifikaci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Slovensko: podobný systém (zaveden v letech 1999 - 2001)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Přímé zahraniční investice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v 90. letech příliv PZI narůstal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1990-1997 úspěch Maďarska, později Polsko a ČR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Maďarsko a ČR dostaly nadprůměrné množství PZI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odchod investorů ?</a:t>
            </a:r>
          </a:p>
          <a:p>
            <a:pPr eaLnBrk="1" hangingPunct="1"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telekomunikace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automobily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chemie (PL)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farmaceutický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průmysl  (HU)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436938"/>
            <a:ext cx="5976937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Hrubý domácí produkt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ph idx="1"/>
          </p:nvPr>
        </p:nvGraphicFramePr>
        <p:xfrm>
          <a:off x="179388" y="1403350"/>
          <a:ext cx="8820150" cy="4505325"/>
        </p:xfrm>
        <a:graphic>
          <a:graphicData uri="http://schemas.openxmlformats.org/presentationml/2006/ole">
            <p:oleObj spid="_x0000_s2050" name="Graf" r:id="rId3" imgW="8001000" imgH="4086149" progId="Excel.Sheet.8">
              <p:embed/>
            </p:oleObj>
          </a:graphicData>
        </a:graphic>
      </p:graphicFrame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144463" y="6021388"/>
            <a:ext cx="8964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latin typeface="Verdana" pitchFamily="34" charset="0"/>
              </a:rPr>
              <a:t>Pramen: OECD Factbook 2008: Economic, Environmental and Social Statistics, Real GDP growth, 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Nezaměstnanost</a:t>
            </a:r>
          </a:p>
        </p:txBody>
      </p:sp>
      <p:graphicFrame>
        <p:nvGraphicFramePr>
          <p:cNvPr id="3074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42875" y="1557338"/>
          <a:ext cx="8893175" cy="4551362"/>
        </p:xfrm>
        <a:graphic>
          <a:graphicData uri="http://schemas.openxmlformats.org/presentationml/2006/ole">
            <p:oleObj spid="_x0000_s3074" name="Graf" r:id="rId3" imgW="8001000" imgH="4095902" progId="Excel.Sheet.8">
              <p:embed/>
            </p:oleObj>
          </a:graphicData>
        </a:graphic>
      </p:graphicFrame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79388" y="6092825"/>
            <a:ext cx="8785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latin typeface="Verdana" pitchFamily="34" charset="0"/>
              </a:rPr>
              <a:t>Pramen: OECD Factbook 2008: Economic, Environmental and Social Statistics, Unemployment rates: total, 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Struktura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obvykle podíl jednotlivých průmyslových odvětví na celkové hodnotě průmyslu 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hodnotí význam jednotlivých odvětví v dané prostorové jednotce,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lze vyjadřovat i vnitřní strukturu jednotlivých průmyslových odvětví,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například:	podíl žen na zaměstnanosti v textilním průmyslu vs. hutnictví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  	podíl VŠ vzdělaných v jednotlivých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oborech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4175" y="277813"/>
            <a:ext cx="8435975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Zaměstnanost podle odvětví NH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>
            <p:ph sz="quarter" idx="1"/>
          </p:nvPr>
        </p:nvGraphicFramePr>
        <p:xfrm>
          <a:off x="179388" y="1557338"/>
          <a:ext cx="8820150" cy="4525962"/>
        </p:xfrm>
        <a:graphic>
          <a:graphicData uri="http://schemas.openxmlformats.org/presentationml/2006/ole">
            <p:oleObj spid="_x0000_s4098" name="Graf" r:id="rId3" imgW="8001000" imgH="4105351" progId="Excel.Sheet.8">
              <p:embed/>
            </p:oleObj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>
            <p:ph sz="quarter" idx="4"/>
          </p:nvPr>
        </p:nvGraphicFramePr>
        <p:xfrm>
          <a:off x="179388" y="1557338"/>
          <a:ext cx="8820150" cy="4535487"/>
        </p:xfrm>
        <a:graphic>
          <a:graphicData uri="http://schemas.openxmlformats.org/presentationml/2006/ole">
            <p:oleObj spid="_x0000_s4099" name="Graf" r:id="rId4" imgW="8001000" imgH="4086149" progId="Excel.Sheet.8">
              <p:embed/>
            </p:oleObj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179388" y="1557338"/>
          <a:ext cx="8820150" cy="4535487"/>
        </p:xfrm>
        <a:graphic>
          <a:graphicData uri="http://schemas.openxmlformats.org/presentationml/2006/ole">
            <p:oleObj spid="_x0000_s4100" name="Graf" r:id="rId5" imgW="8001000" imgH="4095902" progId="Excel.Sheet.8">
              <p:embed/>
            </p:oleObj>
          </a:graphicData>
        </a:graphic>
      </p:graphicFrame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616585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latin typeface="Verdana" pitchFamily="34" charset="0"/>
              </a:rPr>
              <a:t>Pramen: ILO: Yearly statistics, Total employment by economic activity, 2008 + UNITED NATIONS: Statistical Yearbook - 37. - 42. issue, 1992-1997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4822" grpId="0"/>
      <p:bldOleChart spid="34830" grpId="0"/>
      <p:bldOleChart spid="348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Pracovní migrace před 2008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pozitivní - zaplňují mezery na trhu práce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negativní - může nastat výrazný odliv pracovních sil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struktura zahraničních pracovníků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ČR: Slováci (40 %), Ukrajinci (25 %), Vietnamci, Poláci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Slovensko: Češi (50 %), Poláci (13 %), Ukrajinci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Polsko: Ukrajinci, Bělorusové a Rusové (25 %), Vietnamci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Maďarsko: Rumuni (50 %), Slováci (18 %), Ukrajinci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pracovní emigrace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nejvíce v Polsku (9 % pracovní síly) a na Slovensku (7 %)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cíl: VB, Irsko, Německo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05064"/>
            <a:ext cx="5760640" cy="12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Specializace a diverzifikace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vyjadřují míry struktury průmyslu v dané územní jednotce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specializace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vysoký podíl jednoho nebo několika průmyslových odvětví v dané územní jednotce,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index specializace průmyslové výroby (</a:t>
            </a:r>
            <a:r>
              <a:rPr lang="cs-CZ" sz="1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cs-CZ" sz="1400" b="1" i="1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informuje o specializaci území z hlediska odvětvové struktury průmyslu, stupeň významnosti průmyslového odvětví v dané územní jednotce v porovnání s postavením stejného průmyslového odvětví v hierarchicky vyšší prostorové jednotce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výsledná hodnota indexu je bezrozměrná a pohybuje se kolem 1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pokud je hodnota větší než 1, jedná se o specializace průmyslu v dané jednotce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pokud je hodnota nižší než 1, nejedná se o specializaci průmyslu v dané jednotce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Specializace a diverzifikace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index specializace průmyslové výroby pro ČR v letech 1989, 1999 a 2011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původně 77 okresů ČR, ALE sníženo na 70, a to: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a) Hlavní město Praha a okresy Praha-východ a Praha-západ sloučeny v Prahu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b) okresy Brno-město a Brno-venkov sloučeny v Brno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c) okresy Plzeň-město, Plzeň-jih a Plzeň-sever sloučeny v Plzeň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d) okresy Ostrava-město a Karviná sloučeny v Ostravu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e) okresy Šumperk a Jeseník sloučeny v Šumperk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kritická hodnota indexu specializace zvolena – 2,0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= odvětví s vyšší hodnotou → prohlášena specializace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1) pokud byla hodnota indexu nižší než 2,0, ale zároveň podíl zaměstnaných v tomto odvětví na celkové zaměstnanosti překročil 10 %, byl tento stav označen za specializaci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2) pokud byla hodnota indexu vyšší než 2,0, ale zároveň podíl zaměstnaných v tomto odvětví na celkové zaměstnanosti nepřekročil 5 %, nebyl tento stav označen za specializaci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„diverzifikovaný okres“</a:t>
            </a:r>
            <a:endParaRPr lang="cs-CZ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5" name="Obrázek 4" descr="kamca_89_rozbitaGraf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8859"/>
            <a:ext cx="9144000" cy="6380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6" name="Obrázek 5" descr="mapa_1999.tif"/>
          <p:cNvPicPr>
            <a:picLocks noChangeAspect="1"/>
          </p:cNvPicPr>
          <p:nvPr/>
        </p:nvPicPr>
        <p:blipFill>
          <a:blip r:embed="rId3" cstate="print"/>
          <a:srcRect l="787" t="2225" r="1564" b="972"/>
          <a:stretch>
            <a:fillRect/>
          </a:stretch>
        </p:blipFill>
        <p:spPr>
          <a:xfrm>
            <a:off x="0" y="221226"/>
            <a:ext cx="9144000" cy="6415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6" name="Obrázek 5" descr="kamca_11_rozbitaGraf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4968"/>
            <a:ext cx="9144000" cy="6408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898</Words>
  <Application>Microsoft Office PowerPoint</Application>
  <PresentationFormat>Předvádění na obrazovce (4:3)</PresentationFormat>
  <Paragraphs>537</Paragraphs>
  <Slides>41</Slides>
  <Notes>20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3" baseType="lpstr">
      <vt:lpstr>Motiv sady Office</vt:lpstr>
      <vt:lpstr>Graf</vt:lpstr>
      <vt:lpstr>Geografické metody hodnocení průmyslu </vt:lpstr>
      <vt:lpstr>Nedostatek dat</vt:lpstr>
      <vt:lpstr>Velikost průmyslu</vt:lpstr>
      <vt:lpstr>Struktura průmyslu</vt:lpstr>
      <vt:lpstr>Specializace a diverzifikace průmyslu</vt:lpstr>
      <vt:lpstr>Specializace a diverzifikace průmyslu</vt:lpstr>
      <vt:lpstr>Snímek 7</vt:lpstr>
      <vt:lpstr>Snímek 8</vt:lpstr>
      <vt:lpstr>Snímek 9</vt:lpstr>
      <vt:lpstr>Specializace a diverzifikace průmyslu</vt:lpstr>
      <vt:lpstr>Specializace a diverzifikace průmyslu</vt:lpstr>
      <vt:lpstr>Koncentrace průmyslu</vt:lpstr>
      <vt:lpstr>Koncentrace průmyslu</vt:lpstr>
      <vt:lpstr>Koncentrace průmyslu</vt:lpstr>
      <vt:lpstr>Koncentrace průmyslu</vt:lpstr>
      <vt:lpstr>Koncentrace průmyslu</vt:lpstr>
      <vt:lpstr>Koncentrace průmyslu</vt:lpstr>
      <vt:lpstr>Koncentrace průmyslu</vt:lpstr>
      <vt:lpstr>Koncentrace průmyslu</vt:lpstr>
      <vt:lpstr>Transformace českého hospodářství po roce 1989 </vt:lpstr>
      <vt:lpstr>Visegrádská čtyřka</vt:lpstr>
      <vt:lpstr>Výchozí pozice </vt:lpstr>
      <vt:lpstr>Výchozí pozice</vt:lpstr>
      <vt:lpstr>Transformace</vt:lpstr>
      <vt:lpstr>Transformační recese</vt:lpstr>
      <vt:lpstr>Liberalizace</vt:lpstr>
      <vt:lpstr>Liberalizace</vt:lpstr>
      <vt:lpstr>Dopady liberalizace</vt:lpstr>
      <vt:lpstr>Privatizace</vt:lpstr>
      <vt:lpstr>Privatizace</vt:lpstr>
      <vt:lpstr>Privatizace</vt:lpstr>
      <vt:lpstr>Restrukturalizace</vt:lpstr>
      <vt:lpstr>Zahraniční obchod</vt:lpstr>
      <vt:lpstr>Zahraniční obchod - export</vt:lpstr>
      <vt:lpstr>Zahraniční obchod - import</vt:lpstr>
      <vt:lpstr>Přímé zahraniční investice</vt:lpstr>
      <vt:lpstr>Přímé zahraniční investice</vt:lpstr>
      <vt:lpstr>Hrubý domácí produkt</vt:lpstr>
      <vt:lpstr>Nezaměstnanost</vt:lpstr>
      <vt:lpstr>Zaměstnanost podle odvětví NH</vt:lpstr>
      <vt:lpstr>Pracovní migrace před 2008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118</cp:revision>
  <dcterms:created xsi:type="dcterms:W3CDTF">2014-09-08T07:18:26Z</dcterms:created>
  <dcterms:modified xsi:type="dcterms:W3CDTF">2014-09-29T12:20:41Z</dcterms:modified>
</cp:coreProperties>
</file>