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409" r:id="rId3"/>
    <p:sldId id="410" r:id="rId4"/>
    <p:sldId id="411" r:id="rId5"/>
    <p:sldId id="412" r:id="rId6"/>
    <p:sldId id="413" r:id="rId7"/>
    <p:sldId id="414" r:id="rId8"/>
    <p:sldId id="415" r:id="rId9"/>
    <p:sldId id="416" r:id="rId10"/>
    <p:sldId id="417" r:id="rId11"/>
    <p:sldId id="418" r:id="rId12"/>
    <p:sldId id="419" r:id="rId13"/>
    <p:sldId id="420" r:id="rId14"/>
    <p:sldId id="421" r:id="rId15"/>
    <p:sldId id="422" r:id="rId16"/>
    <p:sldId id="423" r:id="rId17"/>
    <p:sldId id="424" r:id="rId18"/>
    <p:sldId id="425" r:id="rId19"/>
    <p:sldId id="426" r:id="rId20"/>
    <p:sldId id="427" r:id="rId21"/>
    <p:sldId id="428" r:id="rId22"/>
    <p:sldId id="429" r:id="rId23"/>
    <p:sldId id="430" r:id="rId24"/>
    <p:sldId id="431" r:id="rId25"/>
    <p:sldId id="432" r:id="rId26"/>
    <p:sldId id="433" r:id="rId27"/>
    <p:sldId id="434" r:id="rId28"/>
    <p:sldId id="435" r:id="rId29"/>
    <p:sldId id="436" r:id="rId30"/>
    <p:sldId id="437" r:id="rId31"/>
    <p:sldId id="438" r:id="rId32"/>
    <p:sldId id="439" r:id="rId33"/>
    <p:sldId id="440" r:id="rId34"/>
    <p:sldId id="441" r:id="rId35"/>
    <p:sldId id="442" r:id="rId36"/>
    <p:sldId id="443" r:id="rId37"/>
    <p:sldId id="444" r:id="rId38"/>
    <p:sldId id="445" r:id="rId39"/>
    <p:sldId id="446" r:id="rId40"/>
    <p:sldId id="447" r:id="rId41"/>
    <p:sldId id="448" r:id="rId42"/>
    <p:sldId id="449" r:id="rId43"/>
    <p:sldId id="450" r:id="rId44"/>
    <p:sldId id="451" r:id="rId45"/>
    <p:sldId id="452" r:id="rId46"/>
    <p:sldId id="453" r:id="rId47"/>
    <p:sldId id="454" r:id="rId48"/>
    <p:sldId id="455" r:id="rId49"/>
    <p:sldId id="456" r:id="rId50"/>
    <p:sldId id="457" r:id="rId51"/>
    <p:sldId id="458" r:id="rId52"/>
    <p:sldId id="459" r:id="rId53"/>
    <p:sldId id="460" r:id="rId5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178" y="-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F6D1A-B9EA-431B-9F9E-04C83023FCD8}" type="datetimeFigureOut">
              <a:rPr lang="cs-CZ" smtClean="0"/>
              <a:pPr/>
              <a:t>12.11.2014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0E6B4-8AE8-4B37-94C7-F049F593426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EB1B2-9927-42A6-A9CD-139171C952B2}" type="datetimeFigureOut">
              <a:rPr lang="cs-CZ" smtClean="0"/>
              <a:pPr/>
              <a:t>12.11.2014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C6D34-2E91-4704-8FF2-2EA9C6FA1EE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515190-567B-4D3A-BAD4-DF27698093D4}" type="slidenum">
              <a:rPr lang="cs-CZ"/>
              <a:pPr/>
              <a:t>7</a:t>
            </a:fld>
            <a:endParaRPr lang="cs-CZ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55A1-79B8-4674-919C-43836F92FF66}" type="datetime1">
              <a:rPr lang="cs-CZ" smtClean="0"/>
              <a:pPr/>
              <a:t>12.11.2014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B5FE-2BDD-497B-ADF1-616498B8FC27}" type="datetime1">
              <a:rPr lang="cs-CZ" smtClean="0"/>
              <a:pPr/>
              <a:t>12.11.2014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8462-3900-48D9-8C0C-8D034B60194E}" type="datetime1">
              <a:rPr lang="cs-CZ" smtClean="0"/>
              <a:pPr/>
              <a:t>12.11.2014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66A07C-1574-4CA3-B2F3-B75DC6DAAC5A}" type="datetime1">
              <a:rPr lang="cs-CZ" smtClean="0"/>
              <a:pPr/>
              <a:t>12.11.2014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2720FF9-28C7-4714-949A-42BC58517C2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3292B-540F-4902-8AF2-D67C39A5411D}" type="datetime1">
              <a:rPr lang="cs-CZ" smtClean="0"/>
              <a:pPr/>
              <a:t>12.11.2014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3FB2-F3AF-4134-AB2D-8C2F054AFB79}" type="datetime1">
              <a:rPr lang="cs-CZ" smtClean="0"/>
              <a:pPr/>
              <a:t>12.11.2014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CEF0-021E-44E0-9FE8-9887BD8D4282}" type="datetime1">
              <a:rPr lang="cs-CZ" smtClean="0"/>
              <a:pPr/>
              <a:t>12.11.2014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9AA4-3B4D-4F48-9545-F1E8ECC4189E}" type="datetime1">
              <a:rPr lang="cs-CZ" smtClean="0"/>
              <a:pPr/>
              <a:t>12.11.2014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463B3-F797-45AF-B1AC-3F27A720A06A}" type="datetime1">
              <a:rPr lang="cs-CZ" smtClean="0"/>
              <a:pPr/>
              <a:t>12.11.2014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716E-5C97-4AC5-AEF5-4B4875DD7B85}" type="datetime1">
              <a:rPr lang="cs-CZ" smtClean="0"/>
              <a:pPr/>
              <a:t>12.11.2014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4529B-3DF1-4E6A-BC44-DBEB319A6765}" type="datetime1">
              <a:rPr lang="cs-CZ" smtClean="0"/>
              <a:pPr/>
              <a:t>12.11.2014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C15A2-D25C-4939-BB07-0FB6C7FB4334}" type="datetime1">
              <a:rPr lang="cs-CZ" smtClean="0"/>
              <a:pPr/>
              <a:t>12.11.2014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97050-C143-4F46-A603-0DA17D22018D}" type="datetime1">
              <a:rPr lang="cs-CZ" smtClean="0"/>
              <a:pPr/>
              <a:t>12.11.2014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cs-CZ" dirty="0" smtClean="0"/>
              <a:t>Průmysl České republiky</a:t>
            </a:r>
            <a:br>
              <a:rPr lang="cs-CZ" dirty="0" smtClean="0"/>
            </a:br>
            <a:endParaRPr lang="cs-CZ" sz="13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5013176"/>
            <a:ext cx="6400800" cy="625624"/>
          </a:xfrm>
        </p:spPr>
        <p:txBody>
          <a:bodyPr/>
          <a:lstStyle/>
          <a:p>
            <a:r>
              <a:rPr lang="cs-CZ" dirty="0" smtClean="0"/>
              <a:t>10</a:t>
            </a:r>
            <a:r>
              <a:rPr lang="cs-CZ" dirty="0" smtClean="0"/>
              <a:t>. a 12. </a:t>
            </a:r>
            <a:r>
              <a:rPr lang="cs-CZ" dirty="0" smtClean="0"/>
              <a:t>listopadu 2014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Změny 1989-2011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80864"/>
            <a:ext cx="7272808" cy="541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Kraje 1999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136904" cy="53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a 6"/>
          <p:cNvSpPr/>
          <p:nvPr/>
        </p:nvSpPr>
        <p:spPr>
          <a:xfrm>
            <a:off x="2339752" y="2060848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4139952" y="2060848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6948264" y="4365104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6948264" y="4653136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6948264" y="5517232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2267744" y="4653136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4139952" y="3789040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6948264" y="2060848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6948264" y="4941168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4139952" y="4653136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4139952" y="5517232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458" y="1340768"/>
            <a:ext cx="8255998" cy="53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Kraje 2011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7" name="Elipsa 6"/>
          <p:cNvSpPr/>
          <p:nvPr/>
        </p:nvSpPr>
        <p:spPr>
          <a:xfrm>
            <a:off x="2339752" y="1988840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4283968" y="1988840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7092280" y="4365104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7092280" y="4653136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7092280" y="5517232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2339752" y="4653136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4283968" y="3789040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7092280" y="1988840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7092280" y="4941168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4283968" y="4653136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4283968" y="5517232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7092280" y="3212976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/>
          <p:nvPr/>
        </p:nvSpPr>
        <p:spPr>
          <a:xfrm>
            <a:off x="7092280" y="2276872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743188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Zpracovatelský průmysl 1989-1999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7" name="Elipsa 6"/>
          <p:cNvSpPr/>
          <p:nvPr/>
        </p:nvSpPr>
        <p:spPr>
          <a:xfrm>
            <a:off x="7812360" y="2420888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7812360" y="4365104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7812360" y="4941168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7812360" y="2996952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7812360" y="2132856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7812360" y="3284984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7812360" y="3789040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740000" cy="55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Zpracovatelský průmysl 1999-2011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7" name="Elipsa 6"/>
          <p:cNvSpPr/>
          <p:nvPr/>
        </p:nvSpPr>
        <p:spPr>
          <a:xfrm>
            <a:off x="7884368" y="2348880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7884368" y="3212976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7884368" y="2636912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7884368" y="2924944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7884368" y="4005064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7884368" y="4869160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7884368" y="5085184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Strojírenský průmysl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5220072" y="1600200"/>
            <a:ext cx="3923928" cy="5257800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366,4 tis. osob; 7,3 %</a:t>
            </a:r>
          </a:p>
          <a:p>
            <a:endParaRPr lang="cs-CZ" sz="1000" dirty="0" smtClean="0">
              <a:latin typeface="Verdana" pitchFamily="34" charset="0"/>
            </a:endParaRPr>
          </a:p>
          <a:p>
            <a:pPr algn="just"/>
            <a:r>
              <a:rPr lang="cs-CZ" sz="2000" dirty="0" smtClean="0">
                <a:latin typeface="Verdana" pitchFamily="34" charset="0"/>
              </a:rPr>
              <a:t>Liberecký kraj</a:t>
            </a:r>
          </a:p>
          <a:p>
            <a:pPr algn="just"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</a:t>
            </a:r>
            <a:r>
              <a:rPr lang="cs-CZ" sz="1600" dirty="0" err="1" smtClean="0">
                <a:latin typeface="Verdana" pitchFamily="34" charset="0"/>
              </a:rPr>
              <a:t>Johnson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Controls</a:t>
            </a:r>
            <a:r>
              <a:rPr lang="cs-CZ" sz="1600" dirty="0" smtClean="0">
                <a:latin typeface="Verdana" pitchFamily="34" charset="0"/>
              </a:rPr>
              <a:t> Česká Lípa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Magna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Exteriors</a:t>
            </a:r>
            <a:r>
              <a:rPr lang="cs-CZ" sz="1600" dirty="0" smtClean="0">
                <a:latin typeface="Verdana" pitchFamily="34" charset="0"/>
              </a:rPr>
              <a:t> &amp; </a:t>
            </a:r>
            <a:r>
              <a:rPr lang="cs-CZ" sz="1600" dirty="0" err="1" smtClean="0">
                <a:latin typeface="Verdana" pitchFamily="34" charset="0"/>
              </a:rPr>
              <a:t>Interiors</a:t>
            </a:r>
            <a:r>
              <a:rPr lang="cs-CZ" sz="1600" dirty="0" smtClean="0">
                <a:latin typeface="Verdana" pitchFamily="34" charset="0"/>
              </a:rPr>
              <a:t> LI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Denso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Manufacturing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LI</a:t>
            </a:r>
          </a:p>
          <a:p>
            <a:pPr algn="just"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Vysočina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Bosch Diesel a Motorpal Jihlava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Futaba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Havlíčkův Brod</a:t>
            </a:r>
          </a:p>
          <a:p>
            <a:pPr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Královéhradecký kraj</a:t>
            </a:r>
          </a:p>
          <a:p>
            <a:pPr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Škoda Auto </a:t>
            </a:r>
            <a:r>
              <a:rPr lang="cs-CZ" sz="1600" dirty="0" err="1" smtClean="0">
                <a:latin typeface="Verdana" pitchFamily="34" charset="0"/>
              </a:rPr>
              <a:t>Kvasiny</a:t>
            </a:r>
            <a:r>
              <a:rPr lang="cs-CZ" sz="1600" dirty="0" smtClean="0">
                <a:latin typeface="Verdana" pitchFamily="34" charset="0"/>
              </a:rPr>
              <a:t> a Vrchlabí</a:t>
            </a:r>
          </a:p>
          <a:p>
            <a:pPr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Středočeský kraj</a:t>
            </a:r>
          </a:p>
          <a:p>
            <a:pPr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Škoda Auto Mladá Boleslav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TPCA Kolín; AERO </a:t>
            </a:r>
            <a:r>
              <a:rPr lang="cs-CZ" sz="1600" dirty="0" err="1" smtClean="0">
                <a:latin typeface="Verdana" pitchFamily="34" charset="0"/>
              </a:rPr>
              <a:t>Vodochody</a:t>
            </a:r>
            <a:endParaRPr lang="cs-CZ" sz="1600" dirty="0" smtClean="0">
              <a:latin typeface="Verdana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20750" t="24080" r="36950" b="8241"/>
          <a:stretch>
            <a:fillRect/>
          </a:stretch>
        </p:blipFill>
        <p:spPr bwMode="auto">
          <a:xfrm>
            <a:off x="107504" y="1556792"/>
            <a:ext cx="504056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ipsa 10"/>
          <p:cNvSpPr/>
          <p:nvPr/>
        </p:nvSpPr>
        <p:spPr>
          <a:xfrm>
            <a:off x="2195736" y="234888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2195736" y="6237312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2195736" y="522920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4572000" y="3933056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4572000" y="4941168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4572000" y="4293096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4572000" y="2348880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20922" t="24206" r="36779" b="8115"/>
          <a:stretch>
            <a:fillRect/>
          </a:stretch>
        </p:blipFill>
        <p:spPr bwMode="auto">
          <a:xfrm>
            <a:off x="179512" y="1629360"/>
            <a:ext cx="5040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Hutnický a kovozpracující průmysl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5220072" y="1600200"/>
            <a:ext cx="3923928" cy="5257800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224,6 tis. osob; 4,5 %</a:t>
            </a:r>
          </a:p>
          <a:p>
            <a:endParaRPr lang="cs-CZ" sz="1000" dirty="0" smtClean="0">
              <a:latin typeface="Verdana" pitchFamily="34" charset="0"/>
            </a:endParaRPr>
          </a:p>
          <a:p>
            <a:pPr algn="just"/>
            <a:r>
              <a:rPr lang="cs-CZ" sz="2000" dirty="0" smtClean="0">
                <a:latin typeface="Verdana" pitchFamily="34" charset="0"/>
              </a:rPr>
              <a:t>Moravskoslezský kraj</a:t>
            </a:r>
          </a:p>
          <a:p>
            <a:pPr algn="just"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Třinecké železárny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ArcelorMittal</a:t>
            </a:r>
            <a:r>
              <a:rPr lang="cs-CZ" sz="1600" dirty="0" smtClean="0">
                <a:latin typeface="Verdana" pitchFamily="34" charset="0"/>
              </a:rPr>
              <a:t> Ostrava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ŽDB </a:t>
            </a:r>
            <a:r>
              <a:rPr lang="cs-CZ" sz="1600" dirty="0" err="1" smtClean="0">
                <a:latin typeface="Verdana" pitchFamily="34" charset="0"/>
              </a:rPr>
              <a:t>Group</a:t>
            </a:r>
            <a:r>
              <a:rPr lang="cs-CZ" sz="1600" dirty="0" smtClean="0">
                <a:latin typeface="Verdana" pitchFamily="34" charset="0"/>
              </a:rPr>
              <a:t> Bohumín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Vítkovice </a:t>
            </a:r>
            <a:r>
              <a:rPr lang="cs-CZ" sz="1600" dirty="0" err="1" smtClean="0">
                <a:latin typeface="Verdana" pitchFamily="34" charset="0"/>
              </a:rPr>
              <a:t>Power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Engineering</a:t>
            </a:r>
            <a:endParaRPr lang="cs-CZ" sz="1600" dirty="0" smtClean="0">
              <a:latin typeface="Verdana" pitchFamily="34" charset="0"/>
            </a:endParaRP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Evraz</a:t>
            </a:r>
            <a:r>
              <a:rPr lang="cs-CZ" sz="1600" dirty="0" smtClean="0">
                <a:latin typeface="Verdana" pitchFamily="34" charset="0"/>
              </a:rPr>
              <a:t> Vítkovice </a:t>
            </a:r>
            <a:r>
              <a:rPr lang="cs-CZ" sz="1600" dirty="0" err="1" smtClean="0">
                <a:latin typeface="Verdana" pitchFamily="34" charset="0"/>
              </a:rPr>
              <a:t>Steel</a:t>
            </a:r>
            <a:endParaRPr lang="cs-CZ" sz="1600" dirty="0" smtClean="0">
              <a:latin typeface="Verdana" pitchFamily="34" charset="0"/>
            </a:endParaRP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Al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Invest</a:t>
            </a:r>
            <a:r>
              <a:rPr lang="cs-CZ" sz="1600" dirty="0" smtClean="0">
                <a:latin typeface="Verdana" pitchFamily="34" charset="0"/>
              </a:rPr>
              <a:t> Břidličná</a:t>
            </a:r>
          </a:p>
          <a:p>
            <a:pPr algn="just"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Vysočina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Žďas</a:t>
            </a:r>
            <a:r>
              <a:rPr lang="cs-CZ" sz="1600" dirty="0" smtClean="0">
                <a:latin typeface="Verdana" pitchFamily="34" charset="0"/>
              </a:rPr>
              <a:t> Žďár nad Sázavou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Moravské kovárny Jihlava</a:t>
            </a:r>
          </a:p>
        </p:txBody>
      </p:sp>
      <p:sp>
        <p:nvSpPr>
          <p:cNvPr id="11" name="Elipsa 10"/>
          <p:cNvSpPr/>
          <p:nvPr/>
        </p:nvSpPr>
        <p:spPr>
          <a:xfrm>
            <a:off x="2195736" y="234888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2195736" y="630932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2195736" y="5301208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4572000" y="5013176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4572000" y="6309320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4572000" y="5949280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20922" t="24206" r="36779" b="8115"/>
          <a:stretch>
            <a:fillRect/>
          </a:stretch>
        </p:blipFill>
        <p:spPr bwMode="auto">
          <a:xfrm>
            <a:off x="179512" y="1557352"/>
            <a:ext cx="5040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Elektrotechnický průmysl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5220072" y="1600200"/>
            <a:ext cx="3923928" cy="5257800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172,7 tis. osob; 3,4 %</a:t>
            </a:r>
          </a:p>
          <a:p>
            <a:endParaRPr lang="cs-CZ" sz="1000" dirty="0" smtClean="0">
              <a:latin typeface="Verdana" pitchFamily="34" charset="0"/>
            </a:endParaRPr>
          </a:p>
          <a:p>
            <a:pPr algn="just"/>
            <a:r>
              <a:rPr lang="cs-CZ" sz="2000" dirty="0" smtClean="0">
                <a:latin typeface="Verdana" pitchFamily="34" charset="0"/>
              </a:rPr>
              <a:t>Pardubický kraj</a:t>
            </a:r>
          </a:p>
          <a:p>
            <a:pPr algn="just"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AVX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Republic</a:t>
            </a:r>
            <a:r>
              <a:rPr lang="cs-CZ" sz="1600" dirty="0" smtClean="0">
                <a:latin typeface="Verdana" pitchFamily="34" charset="0"/>
              </a:rPr>
              <a:t> Lanškroun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Foxconn</a:t>
            </a:r>
            <a:r>
              <a:rPr lang="cs-CZ" sz="1600" dirty="0" smtClean="0">
                <a:latin typeface="Verdana" pitchFamily="34" charset="0"/>
              </a:rPr>
              <a:t> CZ Pardubice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OEZ Letohrad</a:t>
            </a:r>
          </a:p>
          <a:p>
            <a:pPr algn="just"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Plzeňský kraj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Panasonic AVC Network </a:t>
            </a:r>
            <a:r>
              <a:rPr lang="cs-CZ" sz="1100" dirty="0" smtClean="0">
                <a:latin typeface="Verdana" pitchFamily="34" charset="0"/>
              </a:rPr>
              <a:t>(PLZ)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MD </a:t>
            </a:r>
            <a:r>
              <a:rPr lang="cs-CZ" sz="1600" dirty="0" err="1" smtClean="0">
                <a:latin typeface="Verdana" pitchFamily="34" charset="0"/>
              </a:rPr>
              <a:t>Elmont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Chotěšov</a:t>
            </a:r>
            <a:endParaRPr lang="cs-CZ" sz="1600" dirty="0" smtClean="0">
              <a:latin typeface="Verdana" pitchFamily="34" charset="0"/>
            </a:endParaRP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Yazaki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Wiring</a:t>
            </a:r>
            <a:r>
              <a:rPr lang="cs-CZ" sz="1600" dirty="0" smtClean="0">
                <a:latin typeface="Verdana" pitchFamily="34" charset="0"/>
              </a:rPr>
              <a:t> Technologies </a:t>
            </a:r>
            <a:r>
              <a:rPr lang="cs-CZ" sz="1100" dirty="0" smtClean="0">
                <a:latin typeface="Verdana" pitchFamily="34" charset="0"/>
              </a:rPr>
              <a:t>(PLZ)</a:t>
            </a:r>
          </a:p>
          <a:p>
            <a:pPr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Olomoucký kraj</a:t>
            </a:r>
          </a:p>
          <a:p>
            <a:pPr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</a:t>
            </a:r>
            <a:r>
              <a:rPr lang="cs-CZ" sz="1600" dirty="0" err="1" smtClean="0">
                <a:latin typeface="Verdana" pitchFamily="34" charset="0"/>
              </a:rPr>
              <a:t>Meopta</a:t>
            </a:r>
            <a:r>
              <a:rPr lang="cs-CZ" sz="1600" dirty="0" smtClean="0">
                <a:latin typeface="Verdana" pitchFamily="34" charset="0"/>
              </a:rPr>
              <a:t> – optika Přerov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Siemens Mohelnice</a:t>
            </a:r>
          </a:p>
        </p:txBody>
      </p:sp>
      <p:sp>
        <p:nvSpPr>
          <p:cNvPr id="11" name="Elipsa 10"/>
          <p:cNvSpPr/>
          <p:nvPr/>
        </p:nvSpPr>
        <p:spPr>
          <a:xfrm>
            <a:off x="2195736" y="234888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2195736" y="6237312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2195736" y="522920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4572000" y="4581128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4572000" y="5589240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4572000" y="2996952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20922" t="24206" r="36779" b="8115"/>
          <a:stretch>
            <a:fillRect/>
          </a:stretch>
        </p:blipFill>
        <p:spPr bwMode="auto">
          <a:xfrm>
            <a:off x="180072" y="1556792"/>
            <a:ext cx="5040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Dřevozpracující průmysl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5220072" y="1600200"/>
            <a:ext cx="3923928" cy="5257800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154,3 tis. osob; 3,1 %</a:t>
            </a:r>
          </a:p>
          <a:p>
            <a:endParaRPr lang="cs-CZ" sz="1000" dirty="0" smtClean="0">
              <a:latin typeface="Verdana" pitchFamily="34" charset="0"/>
            </a:endParaRPr>
          </a:p>
          <a:p>
            <a:pPr algn="just"/>
            <a:r>
              <a:rPr lang="cs-CZ" sz="2000" dirty="0" smtClean="0">
                <a:latin typeface="Verdana" pitchFamily="34" charset="0"/>
              </a:rPr>
              <a:t>Vysočina</a:t>
            </a:r>
          </a:p>
          <a:p>
            <a:pPr algn="just"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Dřevozpracující družstvo </a:t>
            </a:r>
            <a:r>
              <a:rPr lang="cs-CZ" sz="1200" dirty="0" err="1" smtClean="0">
                <a:latin typeface="Verdana" pitchFamily="34" charset="0"/>
              </a:rPr>
              <a:t>Lukavec</a:t>
            </a:r>
            <a:endParaRPr lang="cs-CZ" sz="1200" dirty="0" smtClean="0">
              <a:latin typeface="Verdana" pitchFamily="34" charset="0"/>
            </a:endParaRP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Sapeli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Polná</a:t>
            </a:r>
            <a:endParaRPr lang="cs-CZ" sz="1600" dirty="0" smtClean="0">
              <a:latin typeface="Verdana" pitchFamily="34" charset="0"/>
            </a:endParaRP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Spojené kartáčovny Pelhřimov</a:t>
            </a:r>
          </a:p>
          <a:p>
            <a:pPr algn="just"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Jihočeský kraj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JIP – Papírny </a:t>
            </a:r>
            <a:r>
              <a:rPr lang="cs-CZ" sz="1600" dirty="0" err="1" smtClean="0">
                <a:latin typeface="Verdana" pitchFamily="34" charset="0"/>
              </a:rPr>
              <a:t>Větřní</a:t>
            </a:r>
            <a:endParaRPr lang="cs-CZ" sz="1600" dirty="0" smtClean="0">
              <a:latin typeface="Verdana" pitchFamily="34" charset="0"/>
            </a:endParaRP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Vltava</a:t>
            </a:r>
            <a:r>
              <a:rPr lang="cs-CZ" sz="1600" dirty="0" smtClean="0">
                <a:latin typeface="Verdana" pitchFamily="34" charset="0"/>
              </a:rPr>
              <a:t>-</a:t>
            </a:r>
            <a:r>
              <a:rPr lang="cs-CZ" sz="1600" dirty="0" err="1" smtClean="0">
                <a:latin typeface="Verdana" pitchFamily="34" charset="0"/>
              </a:rPr>
              <a:t>Labe</a:t>
            </a:r>
            <a:r>
              <a:rPr lang="cs-CZ" sz="1600" dirty="0" smtClean="0">
                <a:latin typeface="Verdana" pitchFamily="34" charset="0"/>
              </a:rPr>
              <a:t>-</a:t>
            </a:r>
            <a:r>
              <a:rPr lang="cs-CZ" sz="1600" dirty="0" err="1" smtClean="0">
                <a:latin typeface="Verdana" pitchFamily="34" charset="0"/>
              </a:rPr>
              <a:t>Press</a:t>
            </a:r>
            <a:endParaRPr lang="cs-CZ" sz="1600" dirty="0" smtClean="0">
              <a:latin typeface="Verdana" pitchFamily="34" charset="0"/>
            </a:endParaRP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Koh</a:t>
            </a:r>
            <a:r>
              <a:rPr lang="cs-CZ" sz="1600" dirty="0" smtClean="0">
                <a:latin typeface="Verdana" pitchFamily="34" charset="0"/>
              </a:rPr>
              <a:t>-i-</a:t>
            </a:r>
            <a:r>
              <a:rPr lang="cs-CZ" sz="1600" dirty="0" err="1" smtClean="0">
                <a:latin typeface="Verdana" pitchFamily="34" charset="0"/>
              </a:rPr>
              <a:t>noor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Hardtmuth</a:t>
            </a:r>
            <a:r>
              <a:rPr lang="cs-CZ" sz="1600" dirty="0" smtClean="0">
                <a:latin typeface="Verdana" pitchFamily="34" charset="0"/>
              </a:rPr>
              <a:t> ČB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Centropen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Dačice</a:t>
            </a:r>
            <a:endParaRPr lang="cs-CZ" sz="1600" dirty="0" smtClean="0">
              <a:latin typeface="Verdana" pitchFamily="34" charset="0"/>
            </a:endParaRPr>
          </a:p>
          <a:p>
            <a:pPr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Zlínský kraj</a:t>
            </a:r>
          </a:p>
          <a:p>
            <a:pPr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TON Bystřice pod Hostýnem</a:t>
            </a:r>
          </a:p>
        </p:txBody>
      </p:sp>
      <p:sp>
        <p:nvSpPr>
          <p:cNvPr id="11" name="Elipsa 10"/>
          <p:cNvSpPr/>
          <p:nvPr/>
        </p:nvSpPr>
        <p:spPr>
          <a:xfrm>
            <a:off x="2195736" y="234888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2195736" y="522920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4572000" y="4941168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4572000" y="5877272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4572000" y="2636912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20922" t="24206" r="36779" b="8115"/>
          <a:stretch>
            <a:fillRect/>
          </a:stretch>
        </p:blipFill>
        <p:spPr bwMode="auto">
          <a:xfrm>
            <a:off x="180072" y="1629360"/>
            <a:ext cx="5040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Potravinářský průmysl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5220072" y="1600200"/>
            <a:ext cx="3923928" cy="5257800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131,1 tis. osob; 2,6 %</a:t>
            </a:r>
          </a:p>
          <a:p>
            <a:endParaRPr lang="cs-CZ" sz="1000" dirty="0" smtClean="0">
              <a:latin typeface="Verdana" pitchFamily="34" charset="0"/>
            </a:endParaRPr>
          </a:p>
          <a:p>
            <a:pPr algn="just"/>
            <a:r>
              <a:rPr lang="cs-CZ" sz="2000" dirty="0" smtClean="0">
                <a:latin typeface="Verdana" pitchFamily="34" charset="0"/>
              </a:rPr>
              <a:t>Jihočeský kraj</a:t>
            </a:r>
          </a:p>
          <a:p>
            <a:pPr algn="just"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</a:t>
            </a:r>
            <a:r>
              <a:rPr lang="cs-CZ" sz="1600" dirty="0" err="1" smtClean="0">
                <a:latin typeface="Verdana" pitchFamily="34" charset="0"/>
              </a:rPr>
              <a:t>Madeta</a:t>
            </a:r>
            <a:r>
              <a:rPr lang="cs-CZ" sz="1600" dirty="0" smtClean="0">
                <a:latin typeface="Verdana" pitchFamily="34" charset="0"/>
              </a:rPr>
              <a:t> České Budějovice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Vodňanská</a:t>
            </a:r>
            <a:r>
              <a:rPr lang="cs-CZ" sz="1600" dirty="0" smtClean="0">
                <a:latin typeface="Verdana" pitchFamily="34" charset="0"/>
              </a:rPr>
              <a:t> drůbež</a:t>
            </a:r>
          </a:p>
          <a:p>
            <a:pPr algn="just"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Vysočina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Kostelecké uzeniny</a:t>
            </a:r>
          </a:p>
          <a:p>
            <a:pPr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Zlínský kraj</a:t>
            </a:r>
          </a:p>
          <a:p>
            <a:pPr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</a:t>
            </a:r>
            <a:r>
              <a:rPr lang="cs-CZ" sz="1600" dirty="0" err="1" smtClean="0">
                <a:latin typeface="Verdana" pitchFamily="34" charset="0"/>
              </a:rPr>
              <a:t>Hamé</a:t>
            </a:r>
            <a:r>
              <a:rPr lang="cs-CZ" sz="1600" dirty="0" smtClean="0">
                <a:latin typeface="Verdana" pitchFamily="34" charset="0"/>
              </a:rPr>
              <a:t> Kunovice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MP Krásno Valašské Meziříčí</a:t>
            </a:r>
          </a:p>
        </p:txBody>
      </p:sp>
      <p:sp>
        <p:nvSpPr>
          <p:cNvPr id="11" name="Elipsa 10"/>
          <p:cNvSpPr/>
          <p:nvPr/>
        </p:nvSpPr>
        <p:spPr>
          <a:xfrm>
            <a:off x="2195736" y="234888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2195736" y="6237312"/>
            <a:ext cx="936104" cy="432048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2195736" y="5301208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4572000" y="4941168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4572000" y="5949280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4572000" y="2708920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Pojetí transformace (změn)</a:t>
            </a:r>
            <a: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přechod (</a:t>
            </a:r>
            <a:r>
              <a:rPr lang="cs-CZ" sz="1600" dirty="0" err="1" smtClean="0">
                <a:latin typeface="Verdana" pitchFamily="34" charset="0"/>
              </a:rPr>
              <a:t>transition</a:t>
            </a:r>
            <a:r>
              <a:rPr lang="cs-CZ" sz="1600" dirty="0" smtClean="0">
                <a:latin typeface="Verdana" pitchFamily="34" charset="0"/>
              </a:rPr>
              <a:t>) x transformace (</a:t>
            </a:r>
            <a:r>
              <a:rPr lang="cs-CZ" sz="1600" dirty="0" err="1" smtClean="0">
                <a:latin typeface="Verdana" pitchFamily="34" charset="0"/>
              </a:rPr>
              <a:t>transformation</a:t>
            </a:r>
            <a:r>
              <a:rPr lang="cs-CZ" sz="1600" dirty="0" smtClean="0">
                <a:latin typeface="Verdana" pitchFamily="34" charset="0"/>
              </a:rPr>
              <a:t>)</a:t>
            </a: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path</a:t>
            </a:r>
            <a:r>
              <a:rPr lang="cs-CZ" sz="1600" dirty="0" smtClean="0">
                <a:latin typeface="Verdana" pitchFamily="34" charset="0"/>
              </a:rPr>
              <a:t>-dependence</a:t>
            </a:r>
            <a:endParaRPr lang="cs-CZ" sz="1600" dirty="0">
              <a:latin typeface="Verdana" pitchFamily="34" charset="0"/>
            </a:endParaRPr>
          </a:p>
          <a:p>
            <a:pPr>
              <a:buNone/>
            </a:pPr>
            <a:r>
              <a:rPr lang="cs-CZ" sz="1400" dirty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vliv minulosti</a:t>
            </a:r>
            <a:endParaRPr lang="cs-CZ" sz="1400" dirty="0">
              <a:latin typeface="Verdana" pitchFamily="34" charset="0"/>
            </a:endParaRPr>
          </a:p>
          <a:p>
            <a:pPr>
              <a:buNone/>
            </a:pPr>
            <a:r>
              <a:rPr lang="cs-CZ" sz="1400" dirty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patrné i dvacet let po pádu socialismu</a:t>
            </a:r>
            <a:endParaRPr lang="cs-CZ" sz="1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path</a:t>
            </a:r>
            <a:r>
              <a:rPr lang="cs-CZ" sz="1600" dirty="0" smtClean="0">
                <a:latin typeface="Verdana" pitchFamily="34" charset="0"/>
              </a:rPr>
              <a:t>-</a:t>
            </a:r>
            <a:r>
              <a:rPr lang="cs-CZ" sz="1600" dirty="0" err="1" smtClean="0">
                <a:latin typeface="Verdana" pitchFamily="34" charset="0"/>
              </a:rPr>
              <a:t>shaping</a:t>
            </a:r>
            <a:endParaRPr lang="cs-CZ" sz="1600" dirty="0">
              <a:latin typeface="Verdana" pitchFamily="34" charset="0"/>
            </a:endParaRPr>
          </a:p>
          <a:p>
            <a:pPr>
              <a:buNone/>
            </a:pPr>
            <a:r>
              <a:rPr lang="cs-CZ" sz="1600" dirty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zásadní vliv minulosti, ale tento „odkaz“ je možné měnit</a:t>
            </a:r>
            <a:endParaRPr lang="cs-CZ" sz="14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20922" t="24206" r="36779" b="8115"/>
          <a:stretch>
            <a:fillRect/>
          </a:stretch>
        </p:blipFill>
        <p:spPr bwMode="auto">
          <a:xfrm>
            <a:off x="180072" y="1628800"/>
            <a:ext cx="5040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Chemický průmysl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5220072" y="1600200"/>
            <a:ext cx="3923928" cy="5257800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124,2 tis. osob; 2,5 %</a:t>
            </a:r>
          </a:p>
          <a:p>
            <a:endParaRPr lang="cs-CZ" sz="1000" dirty="0" smtClean="0">
              <a:latin typeface="Verdana" pitchFamily="34" charset="0"/>
            </a:endParaRPr>
          </a:p>
          <a:p>
            <a:pPr algn="just"/>
            <a:r>
              <a:rPr lang="cs-CZ" sz="2000" dirty="0" smtClean="0">
                <a:latin typeface="Verdana" pitchFamily="34" charset="0"/>
              </a:rPr>
              <a:t>Zlínský kraj</a:t>
            </a:r>
          </a:p>
          <a:p>
            <a:pPr algn="just"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Barum </a:t>
            </a:r>
            <a:r>
              <a:rPr lang="cs-CZ" sz="1600" dirty="0" err="1" smtClean="0">
                <a:latin typeface="Verdana" pitchFamily="34" charset="0"/>
              </a:rPr>
              <a:t>Continental</a:t>
            </a:r>
            <a:r>
              <a:rPr lang="cs-CZ" sz="1600" dirty="0" smtClean="0">
                <a:latin typeface="Verdana" pitchFamily="34" charset="0"/>
              </a:rPr>
              <a:t> Otrokovice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Mitas</a:t>
            </a:r>
            <a:r>
              <a:rPr lang="cs-CZ" sz="1600" dirty="0" smtClean="0">
                <a:latin typeface="Verdana" pitchFamily="34" charset="0"/>
              </a:rPr>
              <a:t> Otrokovice a Zlín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Gumárny Zubří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Fatra Napajedla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Deza</a:t>
            </a:r>
            <a:r>
              <a:rPr lang="cs-CZ" sz="1600" dirty="0" smtClean="0">
                <a:latin typeface="Verdana" pitchFamily="34" charset="0"/>
              </a:rPr>
              <a:t> Valašské Meziříčí</a:t>
            </a:r>
          </a:p>
          <a:p>
            <a:pPr algn="just"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Pardubický kraj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Synthesia</a:t>
            </a:r>
            <a:r>
              <a:rPr lang="cs-CZ" sz="1600" dirty="0" smtClean="0">
                <a:latin typeface="Verdana" pitchFamily="34" charset="0"/>
              </a:rPr>
              <a:t> Pardubice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Paramo</a:t>
            </a:r>
            <a:r>
              <a:rPr lang="cs-CZ" sz="1600" dirty="0" smtClean="0">
                <a:latin typeface="Verdana" pitchFamily="34" charset="0"/>
              </a:rPr>
              <a:t> Pardubice</a:t>
            </a:r>
          </a:p>
          <a:p>
            <a:pPr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Ústecký kraj</a:t>
            </a:r>
          </a:p>
          <a:p>
            <a:pPr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</a:t>
            </a:r>
            <a:r>
              <a:rPr lang="cs-CZ" sz="1600" dirty="0" err="1" smtClean="0">
                <a:latin typeface="Verdana" pitchFamily="34" charset="0"/>
              </a:rPr>
              <a:t>Unipetrol</a:t>
            </a:r>
            <a:r>
              <a:rPr lang="cs-CZ" sz="1600" dirty="0" smtClean="0">
                <a:latin typeface="Verdana" pitchFamily="34" charset="0"/>
              </a:rPr>
              <a:t> RPA Litvínov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Spolchemie</a:t>
            </a:r>
            <a:r>
              <a:rPr lang="cs-CZ" sz="1600" dirty="0" smtClean="0">
                <a:latin typeface="Verdana" pitchFamily="34" charset="0"/>
              </a:rPr>
              <a:t> Ústí nad Labem</a:t>
            </a:r>
          </a:p>
        </p:txBody>
      </p:sp>
      <p:sp>
        <p:nvSpPr>
          <p:cNvPr id="11" name="Elipsa 10"/>
          <p:cNvSpPr/>
          <p:nvPr/>
        </p:nvSpPr>
        <p:spPr>
          <a:xfrm>
            <a:off x="2195736" y="234888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2195736" y="630932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2195736" y="594928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4572000" y="5949280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4572000" y="4653136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4572000" y="3717032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2195736" y="3645024"/>
            <a:ext cx="936104" cy="432048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20922" t="24926" r="36779" b="8115"/>
          <a:stretch>
            <a:fillRect/>
          </a:stretch>
        </p:blipFill>
        <p:spPr bwMode="auto">
          <a:xfrm>
            <a:off x="107504" y="1629360"/>
            <a:ext cx="5094194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Textilní, oděvní a kožedělný průmysl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5220072" y="1600200"/>
            <a:ext cx="3923928" cy="5257800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65,2 tis. osob; 1,3 %</a:t>
            </a:r>
          </a:p>
          <a:p>
            <a:endParaRPr lang="cs-CZ" sz="1000" dirty="0" smtClean="0">
              <a:latin typeface="Verdana" pitchFamily="34" charset="0"/>
            </a:endParaRPr>
          </a:p>
          <a:p>
            <a:pPr algn="just"/>
            <a:r>
              <a:rPr lang="cs-CZ" sz="2000" dirty="0" smtClean="0">
                <a:latin typeface="Verdana" pitchFamily="34" charset="0"/>
              </a:rPr>
              <a:t>textilní - Královéhradecký</a:t>
            </a:r>
          </a:p>
          <a:p>
            <a:pPr algn="just"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Juta Dvůr Králové nad Labem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Veba</a:t>
            </a:r>
            <a:r>
              <a:rPr lang="cs-CZ" sz="1600" dirty="0" smtClean="0">
                <a:latin typeface="Verdana" pitchFamily="34" charset="0"/>
              </a:rPr>
              <a:t> Broumov</a:t>
            </a:r>
          </a:p>
          <a:p>
            <a:pPr algn="just"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oděvní – Olomoucký kraj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OP Prostějov</a:t>
            </a:r>
          </a:p>
          <a:p>
            <a:pPr>
              <a:buNone/>
            </a:pPr>
            <a:r>
              <a:rPr lang="cs-CZ" sz="2000" dirty="0" smtClean="0">
                <a:latin typeface="Verdana" pitchFamily="34" charset="0"/>
              </a:rPr>
              <a:t>		    – Vysočina</a:t>
            </a:r>
          </a:p>
          <a:p>
            <a:pPr>
              <a:buFont typeface="Wingdings" pitchFamily="2" charset="2"/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</a:t>
            </a:r>
            <a:r>
              <a:rPr lang="cs-CZ" sz="1600" dirty="0" err="1" smtClean="0">
                <a:latin typeface="Verdana" pitchFamily="34" charset="0"/>
              </a:rPr>
              <a:t>Pleas</a:t>
            </a:r>
            <a:r>
              <a:rPr lang="cs-CZ" sz="1600" dirty="0" smtClean="0">
                <a:latin typeface="Verdana" pitchFamily="34" charset="0"/>
              </a:rPr>
              <a:t> Havlíčkův Brod</a:t>
            </a:r>
          </a:p>
          <a:p>
            <a:pPr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kožedělný – Zlínský kraj</a:t>
            </a:r>
          </a:p>
          <a:p>
            <a:pPr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</a:t>
            </a:r>
            <a:r>
              <a:rPr lang="cs-CZ" sz="1600" dirty="0" err="1" smtClean="0">
                <a:latin typeface="Verdana" pitchFamily="34" charset="0"/>
              </a:rPr>
              <a:t>Prabos</a:t>
            </a:r>
            <a:r>
              <a:rPr lang="cs-CZ" sz="1600" dirty="0" smtClean="0">
                <a:latin typeface="Verdana" pitchFamily="34" charset="0"/>
              </a:rPr>
              <a:t> plus </a:t>
            </a:r>
            <a:r>
              <a:rPr lang="cs-CZ" sz="1600" dirty="0" err="1" smtClean="0">
                <a:latin typeface="Verdana" pitchFamily="34" charset="0"/>
              </a:rPr>
              <a:t>Slavičín</a:t>
            </a:r>
            <a:endParaRPr lang="cs-CZ" sz="1600" dirty="0" smtClean="0">
              <a:latin typeface="Verdana" pitchFamily="34" charset="0"/>
            </a:endParaRP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Schätzle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shoes</a:t>
            </a:r>
            <a:r>
              <a:rPr lang="cs-CZ" sz="1600" dirty="0" smtClean="0">
                <a:latin typeface="Verdana" pitchFamily="34" charset="0"/>
              </a:rPr>
              <a:t> CZ Otrokovice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Gasi</a:t>
            </a:r>
            <a:r>
              <a:rPr lang="cs-CZ" sz="1600" dirty="0" smtClean="0">
                <a:latin typeface="Verdana" pitchFamily="34" charset="0"/>
              </a:rPr>
              <a:t> Zlín</a:t>
            </a:r>
          </a:p>
        </p:txBody>
      </p:sp>
      <p:sp>
        <p:nvSpPr>
          <p:cNvPr id="11" name="Elipsa 10"/>
          <p:cNvSpPr/>
          <p:nvPr/>
        </p:nvSpPr>
        <p:spPr>
          <a:xfrm>
            <a:off x="2195736" y="4293096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2195736" y="5301208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4572000" y="4293096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4572000" y="4941168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20922" t="24206" r="36779" b="8115"/>
          <a:stretch>
            <a:fillRect/>
          </a:stretch>
        </p:blipFill>
        <p:spPr bwMode="auto">
          <a:xfrm>
            <a:off x="180072" y="1556792"/>
            <a:ext cx="5040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Sklářství a průmysl</a:t>
            </a:r>
            <a:b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stavebních hmot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5220072" y="1600200"/>
            <a:ext cx="3923928" cy="5257800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53,9 tis. osob; 1,1 %</a:t>
            </a:r>
          </a:p>
          <a:p>
            <a:endParaRPr lang="cs-CZ" sz="1000" dirty="0" smtClean="0">
              <a:latin typeface="Verdana" pitchFamily="34" charset="0"/>
            </a:endParaRPr>
          </a:p>
          <a:p>
            <a:pPr algn="just"/>
            <a:r>
              <a:rPr lang="cs-CZ" sz="2000" dirty="0" smtClean="0">
                <a:latin typeface="Verdana" pitchFamily="34" charset="0"/>
              </a:rPr>
              <a:t>Liberecký kraj</a:t>
            </a:r>
          </a:p>
          <a:p>
            <a:pPr algn="just"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Preciosa Jablonec nad Nisou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Preciosa </a:t>
            </a:r>
            <a:r>
              <a:rPr lang="cs-CZ" sz="1600" dirty="0" err="1" smtClean="0">
                <a:latin typeface="Verdana" pitchFamily="34" charset="0"/>
              </a:rPr>
              <a:t>Ornela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</a:rPr>
              <a:t>(</a:t>
            </a:r>
            <a:r>
              <a:rPr lang="cs-CZ" sz="1400" dirty="0" err="1" smtClean="0">
                <a:latin typeface="Verdana" pitchFamily="34" charset="0"/>
              </a:rPr>
              <a:t>Desná</a:t>
            </a:r>
            <a:r>
              <a:rPr lang="cs-CZ" sz="1400" dirty="0" smtClean="0">
                <a:latin typeface="Verdana" pitchFamily="34" charset="0"/>
              </a:rPr>
              <a:t>, Zásada)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Crystalex</a:t>
            </a:r>
            <a:r>
              <a:rPr lang="cs-CZ" sz="1600" dirty="0" smtClean="0">
                <a:latin typeface="Verdana" pitchFamily="34" charset="0"/>
              </a:rPr>
              <a:t> CZ Nový Bor</a:t>
            </a:r>
          </a:p>
          <a:p>
            <a:pPr algn="just"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Karlovarský kraj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Thun</a:t>
            </a:r>
            <a:r>
              <a:rPr lang="cs-CZ" sz="1600" dirty="0" smtClean="0">
                <a:latin typeface="Verdana" pitchFamily="34" charset="0"/>
              </a:rPr>
              <a:t> 1794 Nová Role</a:t>
            </a:r>
          </a:p>
          <a:p>
            <a:pPr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Ústecký kraj</a:t>
            </a:r>
          </a:p>
          <a:p>
            <a:pPr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AGC </a:t>
            </a:r>
            <a:r>
              <a:rPr lang="cs-CZ" sz="1600" dirty="0" err="1" smtClean="0">
                <a:latin typeface="Verdana" pitchFamily="34" charset="0"/>
              </a:rPr>
              <a:t>Flat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Glass</a:t>
            </a:r>
            <a:r>
              <a:rPr lang="cs-CZ" sz="1600" dirty="0" smtClean="0">
                <a:latin typeface="Verdana" pitchFamily="34" charset="0"/>
              </a:rPr>
              <a:t> Teplice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AGC </a:t>
            </a:r>
            <a:r>
              <a:rPr lang="cs-CZ" sz="1600" dirty="0" err="1" smtClean="0">
                <a:latin typeface="Verdana" pitchFamily="34" charset="0"/>
              </a:rPr>
              <a:t>Automotive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Bílina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Ideal</a:t>
            </a:r>
            <a:r>
              <a:rPr lang="cs-CZ" sz="1600" dirty="0" smtClean="0">
                <a:latin typeface="Verdana" pitchFamily="34" charset="0"/>
              </a:rPr>
              <a:t> Standard Teplice</a:t>
            </a:r>
          </a:p>
        </p:txBody>
      </p:sp>
      <p:sp>
        <p:nvSpPr>
          <p:cNvPr id="11" name="Elipsa 10"/>
          <p:cNvSpPr/>
          <p:nvPr/>
        </p:nvSpPr>
        <p:spPr>
          <a:xfrm>
            <a:off x="2267744" y="234888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2195736" y="3573016"/>
            <a:ext cx="936104" cy="432048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2195736" y="522920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4572000" y="3933056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4572000" y="3573016"/>
            <a:ext cx="648072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4572000" y="3284984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2195736" y="3933056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kamca_89_rozbitaGrafi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8858"/>
            <a:ext cx="9144000" cy="6380283"/>
          </a:xfrm>
          <a:prstGeom prst="rect">
            <a:avLst/>
          </a:prstGeo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88640"/>
            <a:ext cx="9084230" cy="642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kamca_11_rozbitaGrafi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4968"/>
            <a:ext cx="9144000" cy="6408064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4"/>
          <p:cNvSpPr>
            <a:spLocks noGrp="1"/>
          </p:cNvSpPr>
          <p:nvPr>
            <p:ph type="body" idx="4294967295"/>
          </p:nvPr>
        </p:nvSpPr>
        <p:spPr>
          <a:xfrm>
            <a:off x="0" y="1125538"/>
            <a:ext cx="9144000" cy="3816350"/>
          </a:xfrm>
        </p:spPr>
        <p:txBody>
          <a:bodyPr/>
          <a:lstStyle/>
          <a:p>
            <a:pPr algn="just" eaLnBrk="1" hangingPunct="1">
              <a:defRPr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Typologie „okresů ČR“ podle odvětvové specializace zpracovatelského průmyslu v letech 1989, 1999 a 2011  </a:t>
            </a:r>
          </a:p>
          <a:p>
            <a:pPr marL="109537" indent="0" algn="just" eaLnBrk="1" hangingPunct="1">
              <a:buFont typeface="Wingdings 3" pitchFamily="18" charset="2"/>
              <a:buNone/>
              <a:defRPr/>
            </a:pPr>
            <a:endParaRPr lang="cs-CZ" sz="800" dirty="0" smtClean="0"/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0" y="1703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1456"/>
          <p:cNvSpPr>
            <a:spLocks/>
          </p:cNvSpPr>
          <p:nvPr/>
        </p:nvSpPr>
        <p:spPr bwMode="auto">
          <a:xfrm>
            <a:off x="0" y="4445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hangingPunct="0"/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Typologie 1</a:t>
            </a:r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2" cstate="print"/>
          <a:srcRect l="11041" t="26952" r="27292" b="28256"/>
          <a:stretch>
            <a:fillRect/>
          </a:stretch>
        </p:blipFill>
        <p:spPr bwMode="auto">
          <a:xfrm>
            <a:off x="1692275" y="1928813"/>
            <a:ext cx="5183188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4"/>
          <p:cNvSpPr>
            <a:spLocks noGrp="1"/>
          </p:cNvSpPr>
          <p:nvPr>
            <p:ph type="body" idx="4294967295"/>
          </p:nvPr>
        </p:nvSpPr>
        <p:spPr>
          <a:xfrm>
            <a:off x="0" y="1125538"/>
            <a:ext cx="9144000" cy="3816350"/>
          </a:xfrm>
        </p:spPr>
        <p:txBody>
          <a:bodyPr/>
          <a:lstStyle/>
          <a:p>
            <a:pPr algn="just" eaLnBrk="1" hangingPunct="1"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Stejný typ v letech 1989, 1999 a 2011</a:t>
            </a:r>
          </a:p>
          <a:p>
            <a:pPr marL="109537" indent="0" algn="just" eaLnBrk="1" hangingPunct="1">
              <a:buFont typeface="Wingdings 3" pitchFamily="18" charset="2"/>
              <a:buNone/>
              <a:defRPr/>
            </a:pPr>
            <a:r>
              <a:rPr lang="cs-CZ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TOK – Prostějov</a:t>
            </a:r>
          </a:p>
          <a:p>
            <a:pPr marL="109537" indent="0" algn="just" eaLnBrk="1" hangingPunct="1">
              <a:buFont typeface="Wingdings 3" pitchFamily="18" charset="2"/>
              <a:buNone/>
              <a:defRPr/>
            </a:pPr>
            <a:r>
              <a:rPr lang="cs-CZ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CH – Mělník, Most</a:t>
            </a:r>
          </a:p>
          <a:p>
            <a:pPr marL="109537" indent="0" algn="just" eaLnBrk="1" hangingPunct="1">
              <a:buFont typeface="Wingdings 3" pitchFamily="18" charset="2"/>
              <a:buNone/>
              <a:defRPr/>
            </a:pPr>
            <a:r>
              <a:rPr lang="cs-CZ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SK – Teplice</a:t>
            </a:r>
          </a:p>
          <a:p>
            <a:pPr marL="109537" indent="0" algn="just" eaLnBrk="1" hangingPunct="1">
              <a:buFont typeface="Wingdings 3" pitchFamily="18" charset="2"/>
              <a:buNone/>
              <a:defRPr/>
            </a:pPr>
            <a:r>
              <a:rPr lang="cs-CZ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H – 	Frýdek-Místek</a:t>
            </a:r>
          </a:p>
          <a:p>
            <a:pPr marL="109537" indent="0" algn="just" eaLnBrk="1" hangingPunct="1">
              <a:buFont typeface="Wingdings 3" pitchFamily="18" charset="2"/>
              <a:buNone/>
              <a:defRPr/>
            </a:pPr>
            <a:r>
              <a:rPr lang="cs-CZ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ST – Mladá Boleslav, Strakonice, Žďár nad Sázavou, Nový Jičín</a:t>
            </a:r>
          </a:p>
          <a:p>
            <a:pPr marL="109537" indent="0" algn="just" eaLnBrk="1" hangingPunct="1">
              <a:buFont typeface="Wingdings 3" pitchFamily="18" charset="2"/>
              <a:buNone/>
              <a:defRPr/>
            </a:pPr>
            <a:r>
              <a:rPr lang="cs-CZ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DI – Praha, Nymburk, Příbram, České Budějovice, Cheb</a:t>
            </a:r>
          </a:p>
          <a:p>
            <a:pPr marL="109537" indent="0" algn="just" eaLnBrk="1" hangingPunct="1">
              <a:buFont typeface="Wingdings 3" pitchFamily="18" charset="2"/>
              <a:buNone/>
              <a:defRPr/>
            </a:pPr>
            <a:r>
              <a:rPr lang="cs-CZ" sz="1800" dirty="0"/>
              <a:t> </a:t>
            </a:r>
            <a:r>
              <a:rPr lang="cs-CZ" sz="1800" dirty="0" smtClean="0"/>
              <a:t>   </a:t>
            </a:r>
          </a:p>
          <a:p>
            <a:pPr marL="109537" indent="0" algn="just" eaLnBrk="1" hangingPunct="1">
              <a:buFont typeface="Wingdings 3" pitchFamily="18" charset="2"/>
              <a:buNone/>
              <a:defRPr/>
            </a:pPr>
            <a:endParaRPr lang="cs-CZ" sz="800" dirty="0" smtClean="0"/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0" y="1703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7652" name="Rectangle 1456"/>
          <p:cNvSpPr>
            <a:spLocks/>
          </p:cNvSpPr>
          <p:nvPr/>
        </p:nvSpPr>
        <p:spPr bwMode="auto">
          <a:xfrm>
            <a:off x="0" y="4445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Typologie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622" t="7646" r="14729" b="5235"/>
          <a:stretch>
            <a:fillRect/>
          </a:stretch>
        </p:blipFill>
        <p:spPr bwMode="auto">
          <a:xfrm>
            <a:off x="151157" y="21854"/>
            <a:ext cx="8841686" cy="681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Středočeský kraj</a:t>
            </a:r>
            <a: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výroba motorových vozidel, dodavatelé a subdodavatelé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Škoda Auto Mladá Boleslav, TPCA Kolín</a:t>
            </a:r>
            <a:endParaRPr lang="cs-CZ" sz="1400" dirty="0">
              <a:latin typeface="Verdana" pitchFamily="34" charset="0"/>
            </a:endParaRP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</a:t>
            </a:r>
            <a:r>
              <a:rPr lang="en-GB" sz="1400" dirty="0" smtClean="0">
                <a:latin typeface="Verdana" pitchFamily="34" charset="0"/>
              </a:rPr>
              <a:t>TRW Carr </a:t>
            </a:r>
            <a:r>
              <a:rPr lang="en-GB" sz="1400" dirty="0" err="1" smtClean="0">
                <a:latin typeface="Verdana" pitchFamily="34" charset="0"/>
              </a:rPr>
              <a:t>s.r.o</a:t>
            </a:r>
            <a:r>
              <a:rPr lang="en-GB" sz="1400" dirty="0" smtClean="0">
                <a:latin typeface="Verdana" pitchFamily="34" charset="0"/>
              </a:rPr>
              <a:t>.</a:t>
            </a:r>
            <a:r>
              <a:rPr lang="cs-CZ" sz="1400" dirty="0" smtClean="0">
                <a:latin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</a:rPr>
              <a:t>Řepov</a:t>
            </a:r>
            <a:r>
              <a:rPr lang="cs-CZ" sz="1400" dirty="0" smtClean="0">
                <a:latin typeface="Verdana" pitchFamily="34" charset="0"/>
              </a:rPr>
              <a:t> (Ml. Boleslav), MAHLE </a:t>
            </a:r>
            <a:r>
              <a:rPr lang="cs-CZ" sz="1400" dirty="0" err="1" smtClean="0">
                <a:latin typeface="Verdana" pitchFamily="34" charset="0"/>
              </a:rPr>
              <a:t>Behr</a:t>
            </a:r>
            <a:r>
              <a:rPr lang="cs-CZ" sz="1400" dirty="0" smtClean="0">
                <a:latin typeface="Verdana" pitchFamily="34" charset="0"/>
              </a:rPr>
              <a:t> Mnichovo Hradiště</a:t>
            </a:r>
          </a:p>
          <a:p>
            <a:pPr>
              <a:buNone/>
            </a:pP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střeliva </a:t>
            </a:r>
            <a:r>
              <a:rPr lang="cs-CZ" sz="1600" dirty="0" err="1" smtClean="0">
                <a:latin typeface="Verdana" pitchFamily="34" charset="0"/>
              </a:rPr>
              <a:t>Sellier</a:t>
            </a:r>
            <a:r>
              <a:rPr lang="cs-CZ" sz="1600" dirty="0" smtClean="0">
                <a:latin typeface="Verdana" pitchFamily="34" charset="0"/>
              </a:rPr>
              <a:t> &amp; </a:t>
            </a:r>
            <a:r>
              <a:rPr lang="cs-CZ" sz="1600" dirty="0" err="1" smtClean="0">
                <a:latin typeface="Verdana" pitchFamily="34" charset="0"/>
              </a:rPr>
              <a:t>Bellot</a:t>
            </a:r>
            <a:r>
              <a:rPr lang="cs-CZ" sz="1600" dirty="0" smtClean="0">
                <a:latin typeface="Verdana" pitchFamily="34" charset="0"/>
              </a:rPr>
              <a:t> Vlašim</a:t>
            </a: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největší výrobce letecké techniky AERO </a:t>
            </a:r>
            <a:r>
              <a:rPr lang="cs-CZ" sz="1600" dirty="0" err="1" smtClean="0">
                <a:latin typeface="Verdana" pitchFamily="34" charset="0"/>
              </a:rPr>
              <a:t>Vodochody</a:t>
            </a:r>
            <a:r>
              <a:rPr lang="cs-CZ" sz="1600" dirty="0" smtClean="0">
                <a:latin typeface="Verdana" pitchFamily="34" charset="0"/>
              </a:rPr>
              <a:t> AEROSPACE</a:t>
            </a:r>
            <a:r>
              <a:rPr lang="cs-CZ" sz="1600" dirty="0">
                <a:latin typeface="Verdana" pitchFamily="34" charset="0"/>
              </a:rPr>
              <a:t> </a:t>
            </a:r>
            <a:r>
              <a:rPr lang="cs-CZ" sz="1600" dirty="0" smtClean="0">
                <a:latin typeface="Verdana" pitchFamily="34" charset="0"/>
              </a:rPr>
              <a:t>(</a:t>
            </a:r>
            <a:r>
              <a:rPr lang="cs-CZ" sz="1600" dirty="0" err="1" smtClean="0">
                <a:latin typeface="Verdana" pitchFamily="34" charset="0"/>
              </a:rPr>
              <a:t>Odolena</a:t>
            </a:r>
            <a:r>
              <a:rPr lang="cs-CZ" sz="1600" dirty="0" smtClean="0">
                <a:latin typeface="Verdana" pitchFamily="34" charset="0"/>
              </a:rPr>
              <a:t> Voda)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hraček a stavebnic LEGO </a:t>
            </a:r>
            <a:r>
              <a:rPr lang="cs-CZ" sz="1600" dirty="0" err="1" smtClean="0">
                <a:latin typeface="Verdana" pitchFamily="34" charset="0"/>
              </a:rPr>
              <a:t>Production</a:t>
            </a:r>
            <a:r>
              <a:rPr lang="cs-CZ" sz="1600" dirty="0" smtClean="0">
                <a:latin typeface="Verdana" pitchFamily="34" charset="0"/>
              </a:rPr>
              <a:t> (Kladno)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jediná tabáková továrna na českém území </a:t>
            </a:r>
            <a:r>
              <a:rPr lang="cs-CZ" sz="1600" dirty="0" err="1" smtClean="0">
                <a:latin typeface="Verdana" pitchFamily="34" charset="0"/>
              </a:rPr>
              <a:t>Philip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Morris</a:t>
            </a:r>
            <a:r>
              <a:rPr lang="cs-CZ" sz="1600" dirty="0" smtClean="0">
                <a:latin typeface="Verdana" pitchFamily="34" charset="0"/>
              </a:rPr>
              <a:t> ČR (Kutná Hora)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chemická továrna Spolana Neratovice</a:t>
            </a: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Teorie regionálního rozvoje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teorie prostorové dělby práce (</a:t>
            </a:r>
            <a:r>
              <a:rPr lang="cs-CZ" sz="1600" dirty="0" err="1" smtClean="0">
                <a:latin typeface="Verdana" pitchFamily="34" charset="0"/>
              </a:rPr>
              <a:t>spatial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divisions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of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labour</a:t>
            </a:r>
            <a:r>
              <a:rPr lang="cs-CZ" sz="1600" dirty="0" smtClean="0">
                <a:latin typeface="Verdana" pitchFamily="34" charset="0"/>
              </a:rPr>
              <a:t>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</a:t>
            </a:r>
            <a:r>
              <a:rPr lang="cs-CZ" sz="1400" dirty="0" err="1" smtClean="0">
                <a:latin typeface="Verdana" pitchFamily="34" charset="0"/>
              </a:rPr>
              <a:t>Doreen</a:t>
            </a:r>
            <a:r>
              <a:rPr lang="cs-CZ" sz="1400" dirty="0" smtClean="0">
                <a:latin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</a:rPr>
              <a:t>Massey</a:t>
            </a:r>
            <a:r>
              <a:rPr lang="cs-CZ" sz="1400" dirty="0" smtClean="0">
                <a:latin typeface="Verdana" pitchFamily="34" charset="0"/>
              </a:rPr>
              <a:t> (1984, </a:t>
            </a:r>
            <a:r>
              <a:rPr lang="cs-CZ" sz="1400" dirty="0" err="1" smtClean="0">
                <a:latin typeface="Verdana" pitchFamily="34" charset="0"/>
              </a:rPr>
              <a:t>rev</a:t>
            </a:r>
            <a:r>
              <a:rPr lang="cs-CZ" sz="1400" dirty="0" smtClean="0">
                <a:latin typeface="Verdana" pitchFamily="34" charset="0"/>
              </a:rPr>
              <a:t>. 1995)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dělba práce mezi regiony v rámci jednoho odvětví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prostor = relace (vztahy), aspekt moci (nadřazenost/podřízenost)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prostorové rozmístění jednotlivých částí výroby </a:t>
            </a:r>
            <a:r>
              <a:rPr lang="cs-CZ" sz="1400" dirty="0" err="1" smtClean="0">
                <a:latin typeface="Verdana" pitchFamily="34" charset="0"/>
              </a:rPr>
              <a:t>MNCs</a:t>
            </a:r>
            <a:endParaRPr lang="cs-CZ" sz="1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teorie výrobních (produkčních) cyklů</a:t>
            </a:r>
            <a:endParaRPr lang="cs-CZ" sz="1600" dirty="0">
              <a:latin typeface="Verdana" pitchFamily="34" charset="0"/>
            </a:endParaRPr>
          </a:p>
          <a:p>
            <a:pPr>
              <a:buNone/>
            </a:pPr>
            <a:r>
              <a:rPr lang="cs-CZ" sz="1400" dirty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</a:t>
            </a:r>
            <a:r>
              <a:rPr lang="cs-CZ" sz="1400" dirty="0" err="1" smtClean="0">
                <a:latin typeface="Verdana" pitchFamily="34" charset="0"/>
              </a:rPr>
              <a:t>Raymond</a:t>
            </a:r>
            <a:r>
              <a:rPr lang="cs-CZ" sz="1400" dirty="0" smtClean="0">
                <a:latin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</a:rPr>
              <a:t>Vernon</a:t>
            </a:r>
            <a:r>
              <a:rPr lang="cs-CZ" sz="1400" dirty="0" smtClean="0">
                <a:latin typeface="Verdana" pitchFamily="34" charset="0"/>
              </a:rPr>
              <a:t> (1966)</a:t>
            </a:r>
            <a:endParaRPr lang="cs-CZ" sz="1400" dirty="0">
              <a:latin typeface="Verdana" pitchFamily="34" charset="0"/>
            </a:endParaRPr>
          </a:p>
          <a:p>
            <a:pPr>
              <a:buNone/>
            </a:pPr>
            <a:r>
              <a:rPr lang="cs-CZ" sz="1400" dirty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určité regiony vhodné pro výrobu určitého produktu v závislosti na jeho životním cyklu</a:t>
            </a:r>
            <a:endParaRPr lang="cs-CZ" sz="1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globální posuny (</a:t>
            </a:r>
            <a:r>
              <a:rPr lang="cs-CZ" sz="1600" dirty="0" err="1" smtClean="0">
                <a:latin typeface="Verdana" pitchFamily="34" charset="0"/>
              </a:rPr>
              <a:t>global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shifts</a:t>
            </a:r>
            <a:r>
              <a:rPr lang="cs-CZ" sz="1600" dirty="0" smtClean="0">
                <a:latin typeface="Verdana" pitchFamily="34" charset="0"/>
              </a:rPr>
              <a:t>)</a:t>
            </a:r>
            <a:endParaRPr lang="cs-CZ" sz="1600" dirty="0">
              <a:latin typeface="Verdana" pitchFamily="34" charset="0"/>
            </a:endParaRPr>
          </a:p>
          <a:p>
            <a:pPr>
              <a:buNone/>
            </a:pPr>
            <a:r>
              <a:rPr lang="cs-CZ" sz="1400" dirty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Peter </a:t>
            </a:r>
            <a:r>
              <a:rPr lang="cs-CZ" sz="1400" dirty="0" err="1" smtClean="0">
                <a:latin typeface="Verdana" pitchFamily="34" charset="0"/>
              </a:rPr>
              <a:t>Dicken</a:t>
            </a:r>
            <a:endParaRPr lang="cs-CZ" sz="1400" dirty="0">
              <a:latin typeface="Verdana" pitchFamily="34" charset="0"/>
            </a:endParaRPr>
          </a:p>
        </p:txBody>
      </p:sp>
      <p:pic>
        <p:nvPicPr>
          <p:cNvPr id="1026" name="Picture 2" descr="http://ars.els-cdn.com/content/image/1-s2.0-S1047831012000247-g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5184" y="4365104"/>
            <a:ext cx="3479304" cy="2227975"/>
          </a:xfrm>
          <a:prstGeom prst="rect">
            <a:avLst/>
          </a:prstGeom>
          <a:noFill/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4622" t="7646" r="14729" b="5235"/>
          <a:stretch>
            <a:fillRect/>
          </a:stretch>
        </p:blipFill>
        <p:spPr bwMode="auto">
          <a:xfrm>
            <a:off x="161764" y="30029"/>
            <a:ext cx="8820472" cy="679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Jihočeský kraj</a:t>
            </a:r>
            <a: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výroba a vývoj </a:t>
            </a:r>
            <a:r>
              <a:rPr lang="cs-CZ" sz="1600" dirty="0" err="1" smtClean="0">
                <a:latin typeface="Verdana" pitchFamily="34" charset="0"/>
              </a:rPr>
              <a:t>autokomponentů</a:t>
            </a:r>
            <a:r>
              <a:rPr lang="cs-CZ" sz="1600" dirty="0" smtClean="0">
                <a:latin typeface="Verdana" pitchFamily="34" charset="0"/>
              </a:rPr>
              <a:t> - Robert Bosch České Budějovice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karoserie automobilů DURA </a:t>
            </a:r>
            <a:r>
              <a:rPr lang="cs-CZ" sz="1600" dirty="0" err="1" smtClean="0">
                <a:latin typeface="Verdana" pitchFamily="34" charset="0"/>
              </a:rPr>
              <a:t>Automotive</a:t>
            </a:r>
            <a:r>
              <a:rPr lang="cs-CZ" sz="1600" dirty="0" smtClean="0">
                <a:latin typeface="Verdana" pitchFamily="34" charset="0"/>
              </a:rPr>
              <a:t> CZ Blatná (Strakonice)  </a:t>
            </a:r>
          </a:p>
          <a:p>
            <a:pPr>
              <a:buNone/>
            </a:pP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vydavatelství a tiskárna VLTAVA-LABE-PRESS, 71 regionálních deníků a 23 týdeníků, České Budějovice</a:t>
            </a:r>
          </a:p>
          <a:p>
            <a:pPr>
              <a:buNone/>
            </a:pPr>
            <a:endParaRPr lang="en-US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mléčných výrobků </a:t>
            </a:r>
            <a:r>
              <a:rPr lang="cs-CZ" sz="1600" dirty="0" err="1" smtClean="0">
                <a:latin typeface="Verdana" pitchFamily="34" charset="0"/>
              </a:rPr>
              <a:t>Madeta</a:t>
            </a:r>
            <a:r>
              <a:rPr lang="cs-CZ" sz="1600" dirty="0" smtClean="0">
                <a:latin typeface="Verdana" pitchFamily="34" charset="0"/>
              </a:rPr>
              <a:t> České Budějovice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Vodňanská</a:t>
            </a:r>
            <a:r>
              <a:rPr lang="cs-CZ" sz="1600" dirty="0" smtClean="0">
                <a:latin typeface="Verdana" pitchFamily="34" charset="0"/>
              </a:rPr>
              <a:t> drůbež, </a:t>
            </a:r>
            <a:r>
              <a:rPr lang="cs-CZ" sz="1600" dirty="0" err="1" smtClean="0">
                <a:latin typeface="Verdana" pitchFamily="34" charset="0"/>
              </a:rPr>
              <a:t>Vodňany</a:t>
            </a:r>
            <a:r>
              <a:rPr lang="cs-CZ" sz="1600" dirty="0" smtClean="0">
                <a:latin typeface="Verdana" pitchFamily="34" charset="0"/>
              </a:rPr>
              <a:t> (Strakonice)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producent uměleckých, školních a kancelářských potřeb KOH-I-NOOR HARDTMUTH a.s. České Budějovice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6422" t="7646" r="14729" b="5235"/>
          <a:stretch>
            <a:fillRect/>
          </a:stretch>
        </p:blipFill>
        <p:spPr bwMode="auto">
          <a:xfrm>
            <a:off x="269776" y="26588"/>
            <a:ext cx="8604448" cy="68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Plzeňský kraj</a:t>
            </a:r>
            <a: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televizorů Panasonic AVC </a:t>
            </a:r>
            <a:r>
              <a:rPr lang="cs-CZ" sz="1600" dirty="0" err="1" smtClean="0">
                <a:latin typeface="Verdana" pitchFamily="34" charset="0"/>
              </a:rPr>
              <a:t>Networks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Plzeň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kabelové propojky pro strojírenství MD ELEKTRONIK </a:t>
            </a:r>
            <a:r>
              <a:rPr lang="cs-CZ" sz="1600" dirty="0" err="1" smtClean="0">
                <a:latin typeface="Verdana" pitchFamily="34" charset="0"/>
              </a:rPr>
              <a:t>Chotěšov</a:t>
            </a:r>
            <a:r>
              <a:rPr lang="cs-CZ" sz="1600" dirty="0" smtClean="0">
                <a:latin typeface="Verdana" pitchFamily="34" charset="0"/>
              </a:rPr>
              <a:t> (Plzeň-jih)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kabelové svazky pro osobní automobily </a:t>
            </a:r>
            <a:r>
              <a:rPr lang="cs-CZ" sz="1600" dirty="0" err="1" smtClean="0">
                <a:latin typeface="Verdana" pitchFamily="34" charset="0"/>
              </a:rPr>
              <a:t>Yazaki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Wiring</a:t>
            </a:r>
            <a:r>
              <a:rPr lang="cs-CZ" sz="1600" dirty="0" smtClean="0">
                <a:latin typeface="Verdana" pitchFamily="34" charset="0"/>
              </a:rPr>
              <a:t> Technologies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(Plzeň)</a:t>
            </a:r>
          </a:p>
          <a:p>
            <a:pPr>
              <a:buNone/>
            </a:pP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textilních komponent a izolací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 BORGERS CS Rokycany</a:t>
            </a:r>
          </a:p>
          <a:p>
            <a:pPr>
              <a:buNone/>
            </a:pPr>
            <a:endParaRPr lang="en-US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vozidel pro městskou a železniční dopravu Škoda </a:t>
            </a:r>
            <a:r>
              <a:rPr lang="cs-CZ" sz="1600" dirty="0" err="1" smtClean="0">
                <a:latin typeface="Verdana" pitchFamily="34" charset="0"/>
              </a:rPr>
              <a:t>Transportation</a:t>
            </a:r>
            <a:r>
              <a:rPr lang="cs-CZ" sz="1600" dirty="0" smtClean="0">
                <a:latin typeface="Verdana" pitchFamily="34" charset="0"/>
              </a:rPr>
              <a:t> Plzeň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technologické služby a zařízení pro energetiku (parní turbíny) </a:t>
            </a:r>
            <a:r>
              <a:rPr lang="cs-CZ" sz="1600" dirty="0" err="1" smtClean="0">
                <a:latin typeface="Verdana" pitchFamily="34" charset="0"/>
              </a:rPr>
              <a:t>Doosan</a:t>
            </a:r>
            <a:r>
              <a:rPr lang="cs-CZ" sz="1600" dirty="0" smtClean="0">
                <a:latin typeface="Verdana" pitchFamily="34" charset="0"/>
              </a:rPr>
              <a:t> Škoda </a:t>
            </a:r>
            <a:r>
              <a:rPr lang="cs-CZ" sz="1600" dirty="0" err="1" smtClean="0">
                <a:latin typeface="Verdana" pitchFamily="34" charset="0"/>
              </a:rPr>
              <a:t>Power</a:t>
            </a:r>
            <a:r>
              <a:rPr lang="cs-CZ" sz="1600" dirty="0" smtClean="0">
                <a:latin typeface="Verdana" pitchFamily="34" charset="0"/>
              </a:rPr>
              <a:t> Plzeň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Škoda JS Plzeň (jaderná energetika)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Plzeňský Prazdroj, Bohemia Sekt Starý </a:t>
            </a:r>
            <a:r>
              <a:rPr lang="cs-CZ" sz="1600" dirty="0" err="1" smtClean="0">
                <a:latin typeface="Verdana" pitchFamily="34" charset="0"/>
              </a:rPr>
              <a:t>Plzenec</a:t>
            </a:r>
            <a:r>
              <a:rPr lang="cs-CZ" sz="1600" dirty="0" smtClean="0">
                <a:latin typeface="Verdana" pitchFamily="34" charset="0"/>
              </a:rPr>
              <a:t>, </a:t>
            </a:r>
            <a:r>
              <a:rPr lang="cs-CZ" sz="1600" dirty="0" err="1" smtClean="0">
                <a:latin typeface="Verdana" pitchFamily="34" charset="0"/>
              </a:rPr>
              <a:t>Stock</a:t>
            </a:r>
            <a:r>
              <a:rPr lang="cs-CZ" sz="1600" dirty="0" smtClean="0">
                <a:latin typeface="Verdana" pitchFamily="34" charset="0"/>
              </a:rPr>
              <a:t> Plzeň-</a:t>
            </a:r>
            <a:r>
              <a:rPr lang="cs-CZ" sz="1600" dirty="0" err="1" smtClean="0">
                <a:latin typeface="Verdana" pitchFamily="34" charset="0"/>
              </a:rPr>
              <a:t>Božkov</a:t>
            </a: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keramické obklady a dlažby LASSELSBERGER Plzeň, značka </a:t>
            </a:r>
            <a:r>
              <a:rPr lang="cs-CZ" sz="1600" dirty="0" err="1" smtClean="0">
                <a:latin typeface="Verdana" pitchFamily="34" charset="0"/>
              </a:rPr>
              <a:t>Rako</a:t>
            </a:r>
            <a:r>
              <a:rPr lang="cs-CZ" sz="1600" dirty="0" smtClean="0">
                <a:latin typeface="Verdana" pitchFamily="34" charset="0"/>
              </a:rPr>
              <a:t> (5 závodů)</a:t>
            </a: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9122" t="7646" r="34577" b="22515"/>
          <a:stretch>
            <a:fillRect/>
          </a:stretch>
        </p:blipFill>
        <p:spPr bwMode="auto">
          <a:xfrm>
            <a:off x="953852" y="0"/>
            <a:ext cx="7236296" cy="682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Karlovarský kraj</a:t>
            </a:r>
            <a: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Sokolovská uhelná (hnědé uhlí)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klíčové koncepty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 (zamykání) WITTE </a:t>
            </a:r>
            <a:r>
              <a:rPr lang="cs-CZ" sz="1600" dirty="0" err="1" smtClean="0">
                <a:latin typeface="Verdana" pitchFamily="34" charset="0"/>
              </a:rPr>
              <a:t>Automotive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Nejdek</a:t>
            </a: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náhradní díly pro automobily ELEKTROMETALL Mariánské Lázně</a:t>
            </a:r>
          </a:p>
          <a:p>
            <a:pPr>
              <a:buNone/>
            </a:pP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porcelánka </a:t>
            </a:r>
            <a:r>
              <a:rPr lang="cs-CZ" sz="1600" dirty="0" err="1" smtClean="0">
                <a:latin typeface="Verdana" pitchFamily="34" charset="0"/>
              </a:rPr>
              <a:t>Thun</a:t>
            </a:r>
            <a:r>
              <a:rPr lang="cs-CZ" sz="1600" dirty="0" smtClean="0">
                <a:latin typeface="Verdana" pitchFamily="34" charset="0"/>
              </a:rPr>
              <a:t> 1794 Nová Role (Karlovy Vary)</a:t>
            </a:r>
          </a:p>
          <a:p>
            <a:pPr>
              <a:buFont typeface="Wingdings" pitchFamily="2" charset="2"/>
              <a:buChar char="§"/>
            </a:pPr>
            <a:endParaRPr lang="en-US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Karlovarské minerální vody, Karlovarská Korunní (Stráž nad Ohří)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4622" t="7646" r="14729" b="5235"/>
          <a:stretch>
            <a:fillRect/>
          </a:stretch>
        </p:blipFill>
        <p:spPr bwMode="auto">
          <a:xfrm>
            <a:off x="161764" y="30028"/>
            <a:ext cx="8820472" cy="679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Ústecký kraj</a:t>
            </a:r>
            <a: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hnědé uhlí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Severočeské doly Chomutov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Severní energetická Most (Litvínovská uhelná)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</a:t>
            </a:r>
            <a:r>
              <a:rPr lang="cs-CZ" sz="1400" dirty="0" err="1" smtClean="0">
                <a:latin typeface="Verdana" pitchFamily="34" charset="0"/>
              </a:rPr>
              <a:t>Vršanská</a:t>
            </a:r>
            <a:r>
              <a:rPr lang="cs-CZ" sz="1400" dirty="0" smtClean="0">
                <a:latin typeface="Verdana" pitchFamily="34" charset="0"/>
              </a:rPr>
              <a:t> uhelná Most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producent v oblasti rafinérských, petrochemických a agrochemických surovin </a:t>
            </a:r>
            <a:r>
              <a:rPr lang="cs-CZ" sz="1600" dirty="0" err="1" smtClean="0">
                <a:latin typeface="Verdana" pitchFamily="34" charset="0"/>
              </a:rPr>
              <a:t>Unipetrol</a:t>
            </a:r>
            <a:r>
              <a:rPr lang="cs-CZ" sz="1600" dirty="0" smtClean="0">
                <a:latin typeface="Verdana" pitchFamily="34" charset="0"/>
              </a:rPr>
              <a:t> RPA Litvínov – Záluží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syntetických pryskyřic </a:t>
            </a:r>
            <a:r>
              <a:rPr lang="cs-CZ" sz="1600" dirty="0" err="1" smtClean="0">
                <a:latin typeface="Verdana" pitchFamily="34" charset="0"/>
              </a:rPr>
              <a:t>Spolchemie</a:t>
            </a:r>
            <a:r>
              <a:rPr lang="cs-CZ" sz="1600" dirty="0" smtClean="0">
                <a:latin typeface="Verdana" pitchFamily="34" charset="0"/>
              </a:rPr>
              <a:t> Ústí nad Labem</a:t>
            </a:r>
          </a:p>
          <a:p>
            <a:pPr>
              <a:buNone/>
            </a:pP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producent </a:t>
            </a:r>
            <a:r>
              <a:rPr lang="cs-CZ" sz="1600" dirty="0" smtClean="0">
                <a:latin typeface="Verdana" pitchFamily="34" charset="0"/>
              </a:rPr>
              <a:t>bezpečnostních skel do automobilů AGC </a:t>
            </a:r>
            <a:r>
              <a:rPr lang="cs-CZ" sz="1600" dirty="0" err="1" smtClean="0">
                <a:latin typeface="Verdana" pitchFamily="34" charset="0"/>
              </a:rPr>
              <a:t>Automotive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Bílina</a:t>
            </a:r>
            <a:endParaRPr lang="en-US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ploché sklo pro stavebnictví a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 AGC </a:t>
            </a:r>
            <a:r>
              <a:rPr lang="cs-CZ" sz="1600" dirty="0" err="1" smtClean="0">
                <a:latin typeface="Verdana" pitchFamily="34" charset="0"/>
              </a:rPr>
              <a:t>Flat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Glass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Teplice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5064" t="7646" r="26429" b="34035"/>
          <a:stretch>
            <a:fillRect/>
          </a:stretch>
        </p:blipFill>
        <p:spPr bwMode="auto">
          <a:xfrm>
            <a:off x="89756" y="60956"/>
            <a:ext cx="8964489" cy="673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Liberecký kraj</a:t>
            </a:r>
            <a: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výroba polotovarů pro bižuterii Preciosa Jablonec nad Nisou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široký sortiment sklářských výrobků Preciosa </a:t>
            </a:r>
            <a:r>
              <a:rPr lang="cs-CZ" sz="1600" dirty="0" err="1" smtClean="0">
                <a:latin typeface="Verdana" pitchFamily="34" charset="0"/>
              </a:rPr>
              <a:t>Ornela</a:t>
            </a:r>
            <a:r>
              <a:rPr lang="cs-CZ" sz="1600" dirty="0" smtClean="0">
                <a:latin typeface="Verdana" pitchFamily="34" charset="0"/>
              </a:rPr>
              <a:t> Zásada (Jablonec nad Nisou)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Johnson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Controls</a:t>
            </a:r>
            <a:r>
              <a:rPr lang="cs-CZ" sz="1600" dirty="0" smtClean="0">
                <a:latin typeface="Verdana" pitchFamily="34" charset="0"/>
              </a:rPr>
              <a:t> Autobaterie Česká Lípa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komponentů a systémů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Magna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Exteriors</a:t>
            </a:r>
            <a:r>
              <a:rPr lang="cs-CZ" sz="1600" dirty="0" smtClean="0">
                <a:latin typeface="Verdana" pitchFamily="34" charset="0"/>
              </a:rPr>
              <a:t> &amp; </a:t>
            </a:r>
            <a:r>
              <a:rPr lang="cs-CZ" sz="1600" dirty="0" err="1" smtClean="0">
                <a:latin typeface="Verdana" pitchFamily="34" charset="0"/>
              </a:rPr>
              <a:t>Interiors</a:t>
            </a:r>
            <a:r>
              <a:rPr lang="cs-CZ" sz="1600" dirty="0" smtClean="0">
                <a:latin typeface="Verdana" pitchFamily="34" charset="0"/>
              </a:rPr>
              <a:t> (Bohemia) Liberec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klimatizace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 DENSO </a:t>
            </a:r>
            <a:r>
              <a:rPr lang="cs-CZ" sz="1600" dirty="0" err="1" smtClean="0">
                <a:latin typeface="Verdana" pitchFamily="34" charset="0"/>
              </a:rPr>
              <a:t>Manufacturing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Liberec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DIAMO, státní podnik Stráž pod </a:t>
            </a:r>
            <a:r>
              <a:rPr lang="cs-CZ" sz="1600" dirty="0" err="1" smtClean="0">
                <a:latin typeface="Verdana" pitchFamily="34" charset="0"/>
              </a:rPr>
              <a:t>Ralskem</a:t>
            </a:r>
            <a:r>
              <a:rPr lang="cs-CZ" sz="1600" dirty="0" smtClean="0">
                <a:latin typeface="Verdana" pitchFamily="34" charset="0"/>
              </a:rPr>
              <a:t> (produkce uranového koncentrátu)</a:t>
            </a:r>
          </a:p>
          <a:p>
            <a:pPr>
              <a:buNone/>
            </a:pPr>
            <a:endParaRPr lang="cs-CZ" sz="1600" dirty="0">
              <a:latin typeface="Verdana" pitchFamily="34" charset="0"/>
            </a:endParaRP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Teorie regionálního rozvoje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79296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teorie globálních produkčních sítí (</a:t>
            </a:r>
            <a:r>
              <a:rPr lang="cs-CZ" sz="1600" dirty="0" err="1" smtClean="0">
                <a:latin typeface="Verdana" pitchFamily="34" charset="0"/>
              </a:rPr>
              <a:t>global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production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networks</a:t>
            </a:r>
            <a:r>
              <a:rPr lang="cs-CZ" sz="1600" dirty="0" smtClean="0">
                <a:latin typeface="Verdana" pitchFamily="34" charset="0"/>
              </a:rPr>
              <a:t>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vztahy mezi firmami, dodavatelé x odběratelé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pozice konkrétní firmy ve struktuře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silová asymetrie, </a:t>
            </a:r>
            <a:r>
              <a:rPr lang="cs-CZ" sz="1400" dirty="0" err="1" smtClean="0">
                <a:latin typeface="Verdana" pitchFamily="34" charset="0"/>
              </a:rPr>
              <a:t>MNCs</a:t>
            </a:r>
            <a:r>
              <a:rPr lang="cs-CZ" sz="1400" dirty="0" smtClean="0">
                <a:latin typeface="Verdana" pitchFamily="34" charset="0"/>
              </a:rPr>
              <a:t> si určují své dodavatele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globální dodavatelé, </a:t>
            </a:r>
            <a:r>
              <a:rPr lang="cs-CZ" sz="1400" dirty="0" err="1" smtClean="0">
                <a:latin typeface="Verdana" pitchFamily="34" charset="0"/>
              </a:rPr>
              <a:t>dodavatelé</a:t>
            </a:r>
            <a:r>
              <a:rPr lang="cs-CZ" sz="1400" dirty="0" smtClean="0">
                <a:latin typeface="Verdana" pitchFamily="34" charset="0"/>
              </a:rPr>
              <a:t> I. a II. úrovně, lokální dodavatelé III. úrovně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pozici je možné změnit</a:t>
            </a:r>
            <a:endParaRPr lang="cs-CZ" sz="1400" dirty="0">
              <a:latin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Pavlínek a Ženka (2011), </a:t>
            </a:r>
            <a:r>
              <a:rPr lang="cs-CZ" sz="1400" dirty="0" err="1" smtClean="0">
                <a:latin typeface="Verdana" pitchFamily="34" charset="0"/>
              </a:rPr>
              <a:t>up</a:t>
            </a:r>
            <a:r>
              <a:rPr lang="cs-CZ" sz="1400" dirty="0" smtClean="0">
                <a:latin typeface="Verdana" pitchFamily="34" charset="0"/>
              </a:rPr>
              <a:t>-</a:t>
            </a:r>
            <a:r>
              <a:rPr lang="cs-CZ" sz="1400" dirty="0" err="1" smtClean="0">
                <a:latin typeface="Verdana" pitchFamily="34" charset="0"/>
              </a:rPr>
              <a:t>grading</a:t>
            </a:r>
            <a:r>
              <a:rPr lang="cs-CZ" sz="1400" dirty="0" smtClean="0">
                <a:latin typeface="Verdana" pitchFamily="34" charset="0"/>
              </a:rPr>
              <a:t> v průmyslových firmách</a:t>
            </a:r>
            <a:endParaRPr lang="cs-CZ" sz="14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4622" t="7646" r="15179" b="5955"/>
          <a:stretch>
            <a:fillRect/>
          </a:stretch>
        </p:blipFill>
        <p:spPr bwMode="auto">
          <a:xfrm>
            <a:off x="125760" y="8816"/>
            <a:ext cx="8892480" cy="684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Královéhradecký kraj</a:t>
            </a:r>
            <a: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Škoda Auto – pobočné závody </a:t>
            </a:r>
            <a:r>
              <a:rPr lang="cs-CZ" sz="1600" dirty="0" err="1" smtClean="0">
                <a:latin typeface="Verdana" pitchFamily="34" charset="0"/>
              </a:rPr>
              <a:t>Kvasiny</a:t>
            </a:r>
            <a:r>
              <a:rPr lang="cs-CZ" sz="1600" dirty="0" smtClean="0">
                <a:latin typeface="Verdana" pitchFamily="34" charset="0"/>
              </a:rPr>
              <a:t> (Rychnov nad Kněžnou) a Vrchlabí (okres Trutnov)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textilka Juta Dvůr Králové nad Labem (stavební a izolační fólie, příze, </a:t>
            </a:r>
            <a:r>
              <a:rPr lang="cs-CZ" sz="1600" dirty="0" err="1" smtClean="0">
                <a:latin typeface="Verdana" pitchFamily="34" charset="0"/>
              </a:rPr>
              <a:t>agrotextilie</a:t>
            </a:r>
            <a:r>
              <a:rPr lang="cs-CZ" sz="1600" dirty="0" smtClean="0">
                <a:latin typeface="Verdana" pitchFamily="34" charset="0"/>
              </a:rPr>
              <a:t> a obaly)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Veba</a:t>
            </a:r>
            <a:r>
              <a:rPr lang="cs-CZ" sz="1600" dirty="0" smtClean="0">
                <a:latin typeface="Verdana" pitchFamily="34" charset="0"/>
              </a:rPr>
              <a:t> Broumov („tradiční český výrobce afrických tkanin“)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Rubena Hradec Králové a Náchod – výrobky z technické pryže (manžety, pryžové těsnění, produkty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, stavebnictví a elektroprůmysl)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výroba elektrosoučástek </a:t>
            </a:r>
            <a:r>
              <a:rPr lang="cs-CZ" sz="1600" dirty="0" err="1" smtClean="0">
                <a:latin typeface="Verdana" pitchFamily="34" charset="0"/>
              </a:rPr>
              <a:t>Tyco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Electronics</a:t>
            </a:r>
            <a:r>
              <a:rPr lang="cs-CZ" sz="1600" dirty="0" smtClean="0">
                <a:latin typeface="Verdana" pitchFamily="34" charset="0"/>
              </a:rPr>
              <a:t> EC Trutnov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elektrické a elektronické výrobky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Continental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Automotive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Republic</a:t>
            </a:r>
            <a:r>
              <a:rPr lang="cs-CZ" sz="1600" dirty="0" smtClean="0">
                <a:latin typeface="Verdana" pitchFamily="34" charset="0"/>
              </a:rPr>
              <a:t> Jičín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výroba displejů a modelů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 a telekomunikace </a:t>
            </a:r>
            <a:r>
              <a:rPr lang="cs-CZ" sz="1600" dirty="0" err="1" smtClean="0">
                <a:latin typeface="Verdana" pitchFamily="34" charset="0"/>
              </a:rPr>
              <a:t>Optrex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Vrchlabí</a:t>
            </a: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5421" t="25646" r="16079" b="12435"/>
          <a:stretch>
            <a:fillRect/>
          </a:stretch>
        </p:blipFill>
        <p:spPr bwMode="auto">
          <a:xfrm>
            <a:off x="0" y="404446"/>
            <a:ext cx="9144000" cy="604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Pardubický kraj</a:t>
            </a:r>
            <a: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výroba výpočetní techniky a síťových zařízení </a:t>
            </a:r>
            <a:r>
              <a:rPr lang="cs-CZ" sz="1600" dirty="0" err="1" smtClean="0">
                <a:latin typeface="Verdana" pitchFamily="34" charset="0"/>
              </a:rPr>
              <a:t>Foxconn</a:t>
            </a:r>
            <a:r>
              <a:rPr lang="cs-CZ" sz="1600" dirty="0" smtClean="0">
                <a:latin typeface="Verdana" pitchFamily="34" charset="0"/>
              </a:rPr>
              <a:t> Pardubice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tantalových a niobových kondenzátorů AVX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Republic</a:t>
            </a:r>
            <a:r>
              <a:rPr lang="cs-CZ" sz="1600" dirty="0" smtClean="0">
                <a:latin typeface="Verdana" pitchFamily="34" charset="0"/>
              </a:rPr>
              <a:t> Lanškroun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elektrotechnika OEZ Letohrad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producenti autobusů </a:t>
            </a:r>
            <a:r>
              <a:rPr lang="cs-CZ" sz="1600" dirty="0" err="1" smtClean="0">
                <a:latin typeface="Verdana" pitchFamily="34" charset="0"/>
              </a:rPr>
              <a:t>Iveco</a:t>
            </a:r>
            <a:r>
              <a:rPr lang="cs-CZ" sz="1600" dirty="0" smtClean="0">
                <a:latin typeface="Verdana" pitchFamily="34" charset="0"/>
              </a:rPr>
              <a:t> Vysoké Mýto (dříve Karosa) a SOR </a:t>
            </a:r>
            <a:r>
              <a:rPr lang="cs-CZ" sz="1600" dirty="0" err="1" smtClean="0">
                <a:latin typeface="Verdana" pitchFamily="34" charset="0"/>
              </a:rPr>
              <a:t>Libchavy</a:t>
            </a:r>
            <a:r>
              <a:rPr lang="cs-CZ" sz="1600" dirty="0" smtClean="0">
                <a:latin typeface="Verdana" pitchFamily="34" charset="0"/>
              </a:rPr>
              <a:t> (Ústí nad Orlicí)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bezpečnostní zámky pro automobily </a:t>
            </a:r>
            <a:r>
              <a:rPr lang="cs-CZ" sz="1600" dirty="0" err="1" smtClean="0">
                <a:latin typeface="Verdana" pitchFamily="34" charset="0"/>
              </a:rPr>
              <a:t>Kiekert</a:t>
            </a:r>
            <a:r>
              <a:rPr lang="cs-CZ" sz="1600" dirty="0" smtClean="0">
                <a:latin typeface="Verdana" pitchFamily="34" charset="0"/>
              </a:rPr>
              <a:t> Pardubice, Přelouč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Panasonic </a:t>
            </a:r>
            <a:r>
              <a:rPr lang="cs-CZ" sz="1600" dirty="0" err="1" smtClean="0">
                <a:latin typeface="Verdana" pitchFamily="34" charset="0"/>
              </a:rPr>
              <a:t>Automotive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Systems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, Pardubice, automobilová a audiovizuální technika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Synthesia</a:t>
            </a:r>
            <a:r>
              <a:rPr lang="cs-CZ" sz="1600" dirty="0" smtClean="0">
                <a:latin typeface="Verdana" pitchFamily="34" charset="0"/>
              </a:rPr>
              <a:t> Pardubice (pigmenty a barviva, nitrocelulóza, organická chemie)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dopřádací stroje a strojírenské komponenty </a:t>
            </a:r>
            <a:r>
              <a:rPr lang="cs-CZ" sz="1600" dirty="0" err="1" smtClean="0">
                <a:latin typeface="Verdana" pitchFamily="34" charset="0"/>
              </a:rPr>
              <a:t>Rieter</a:t>
            </a:r>
            <a:r>
              <a:rPr lang="cs-CZ" sz="1600" dirty="0" smtClean="0">
                <a:latin typeface="Verdana" pitchFamily="34" charset="0"/>
              </a:rPr>
              <a:t> CZ, Ústí nad Orlicí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sklovláknité</a:t>
            </a:r>
            <a:r>
              <a:rPr lang="cs-CZ" sz="1600" dirty="0" smtClean="0">
                <a:latin typeface="Verdana" pitchFamily="34" charset="0"/>
              </a:rPr>
              <a:t> textilie </a:t>
            </a:r>
            <a:r>
              <a:rPr lang="cs-CZ" sz="1600" dirty="0" err="1" smtClean="0">
                <a:latin typeface="Verdana" pitchFamily="34" charset="0"/>
              </a:rPr>
              <a:t>Saint</a:t>
            </a:r>
            <a:r>
              <a:rPr lang="cs-CZ" sz="1600" dirty="0" smtClean="0">
                <a:latin typeface="Verdana" pitchFamily="34" charset="0"/>
              </a:rPr>
              <a:t>-</a:t>
            </a:r>
            <a:r>
              <a:rPr lang="cs-CZ" sz="1600" dirty="0" err="1" smtClean="0">
                <a:latin typeface="Verdana" pitchFamily="34" charset="0"/>
              </a:rPr>
              <a:t>Gobain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Adfors</a:t>
            </a:r>
            <a:r>
              <a:rPr lang="cs-CZ" sz="1600" dirty="0" smtClean="0">
                <a:latin typeface="Verdana" pitchFamily="34" charset="0"/>
              </a:rPr>
              <a:t> Litomyšl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tradiční značky – ETA Hlinsko, „pardubický perník“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5972" t="7646" r="21479" b="5235"/>
          <a:stretch>
            <a:fillRect/>
          </a:stretch>
        </p:blipFill>
        <p:spPr bwMode="auto">
          <a:xfrm>
            <a:off x="632902" y="1"/>
            <a:ext cx="7878197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Kraj Vysočina</a:t>
            </a:r>
            <a:b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vstřikovací systémy do dieselových motorů Bosch Diesel Jihlava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světlometů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Automotive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Lighting</a:t>
            </a:r>
            <a:r>
              <a:rPr lang="cs-CZ" sz="1600" dirty="0" smtClean="0">
                <a:latin typeface="Verdana" pitchFamily="34" charset="0"/>
              </a:rPr>
              <a:t> Jihlava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strojírny Motorpal Jihlava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automobilových dílů </a:t>
            </a:r>
            <a:r>
              <a:rPr lang="cs-CZ" sz="1600" dirty="0" err="1" smtClean="0">
                <a:latin typeface="Verdana" pitchFamily="34" charset="0"/>
              </a:rPr>
              <a:t>Futaba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Havlíčkův Brod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hutnická a strojírenská výroba </a:t>
            </a:r>
            <a:r>
              <a:rPr lang="cs-CZ" sz="1600" dirty="0" err="1" smtClean="0">
                <a:latin typeface="Verdana" pitchFamily="34" charset="0"/>
              </a:rPr>
              <a:t>Žďas</a:t>
            </a:r>
            <a:r>
              <a:rPr lang="cs-CZ" sz="1600" dirty="0" smtClean="0">
                <a:latin typeface="Verdana" pitchFamily="34" charset="0"/>
              </a:rPr>
              <a:t> Žďár nad Sázavou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zemědělských strojů Agrostroj Pelhřimov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První brněnská strojírna Velká Bíteš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Kostelecké uzeniny, Kostelec u Jihlavy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největší česká oděvní firma </a:t>
            </a:r>
            <a:r>
              <a:rPr lang="cs-CZ" sz="1600" dirty="0" err="1" smtClean="0">
                <a:latin typeface="Verdana" pitchFamily="34" charset="0"/>
              </a:rPr>
              <a:t>Pleas</a:t>
            </a:r>
            <a:r>
              <a:rPr lang="cs-CZ" sz="1600" dirty="0" smtClean="0">
                <a:latin typeface="Verdana" pitchFamily="34" charset="0"/>
              </a:rPr>
              <a:t> Havlíčkův Brod (spodní prádlo)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DIAMO, státní podnik Stráž pod </a:t>
            </a:r>
            <a:r>
              <a:rPr lang="cs-CZ" sz="1600" dirty="0" err="1" smtClean="0">
                <a:latin typeface="Verdana" pitchFamily="34" charset="0"/>
              </a:rPr>
              <a:t>Ralskem</a:t>
            </a:r>
            <a:r>
              <a:rPr lang="cs-CZ" sz="1600" dirty="0" smtClean="0">
                <a:latin typeface="Verdana" pitchFamily="34" charset="0"/>
              </a:rPr>
              <a:t> – Dolní </a:t>
            </a:r>
            <a:r>
              <a:rPr lang="cs-CZ" sz="1600" dirty="0" err="1" smtClean="0">
                <a:latin typeface="Verdana" pitchFamily="34" charset="0"/>
              </a:rPr>
              <a:t>Rožínka</a:t>
            </a:r>
            <a:r>
              <a:rPr lang="cs-CZ" sz="1600" dirty="0" smtClean="0">
                <a:latin typeface="Verdana" pitchFamily="34" charset="0"/>
              </a:rPr>
              <a:t> (těžba uranu)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 minulosti významné sklárny (</a:t>
            </a:r>
            <a:r>
              <a:rPr lang="cs-CZ" sz="1600" dirty="0" err="1" smtClean="0">
                <a:latin typeface="Verdana" pitchFamily="34" charset="0"/>
              </a:rPr>
              <a:t>Crystalite</a:t>
            </a:r>
            <a:r>
              <a:rPr lang="cs-CZ" sz="1600" dirty="0" smtClean="0">
                <a:latin typeface="Verdana" pitchFamily="34" charset="0"/>
              </a:rPr>
              <a:t> Bohemia Světlá nad Sázavou)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4622" t="7646" r="14729" b="6675"/>
          <a:stretch>
            <a:fillRect/>
          </a:stretch>
        </p:blipFill>
        <p:spPr bwMode="auto">
          <a:xfrm>
            <a:off x="48024" y="0"/>
            <a:ext cx="9047952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Jihomoravský kraj</a:t>
            </a:r>
            <a:b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elektronické komponenty </a:t>
            </a:r>
            <a:r>
              <a:rPr lang="cs-CZ" sz="1600" dirty="0" err="1" smtClean="0">
                <a:latin typeface="Verdana" pitchFamily="34" charset="0"/>
              </a:rPr>
              <a:t>Tyco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Electronics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Kuřim</a:t>
            </a: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Honeywell</a:t>
            </a:r>
            <a:r>
              <a:rPr lang="cs-CZ" sz="1600" dirty="0" smtClean="0">
                <a:latin typeface="Verdana" pitchFamily="34" charset="0"/>
              </a:rPr>
              <a:t> - </a:t>
            </a:r>
            <a:r>
              <a:rPr lang="cs-CZ" sz="1600" dirty="0" err="1" smtClean="0">
                <a:latin typeface="Verdana" pitchFamily="34" charset="0"/>
              </a:rPr>
              <a:t>Environmental</a:t>
            </a:r>
            <a:r>
              <a:rPr lang="cs-CZ" sz="1600" dirty="0" smtClean="0">
                <a:latin typeface="Verdana" pitchFamily="34" charset="0"/>
              </a:rPr>
              <a:t> &amp; </a:t>
            </a:r>
            <a:r>
              <a:rPr lang="cs-CZ" sz="1600" dirty="0" err="1" smtClean="0">
                <a:latin typeface="Verdana" pitchFamily="34" charset="0"/>
              </a:rPr>
              <a:t>Combustion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Controls</a:t>
            </a:r>
            <a:r>
              <a:rPr lang="cs-CZ" sz="1600" dirty="0" smtClean="0">
                <a:latin typeface="Verdana" pitchFamily="34" charset="0"/>
              </a:rPr>
              <a:t> Brno (produkty v oblasti letecké techniky, automatizace a řízení)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komponent pro přenos a rozvod elektrické energie ABB Brno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EDP </a:t>
            </a:r>
            <a:r>
              <a:rPr lang="cs-CZ" sz="1600" dirty="0" err="1" smtClean="0">
                <a:latin typeface="Verdana" pitchFamily="34" charset="0"/>
              </a:rPr>
              <a:t>Rousínov</a:t>
            </a:r>
            <a:r>
              <a:rPr lang="cs-CZ" sz="1600" dirty="0" smtClean="0">
                <a:latin typeface="Verdana" pitchFamily="34" charset="0"/>
              </a:rPr>
              <a:t> a Komořany u Vyškova (hrací automaty)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producent pánských oblekových a dámských kostýmových tkanin Nová </a:t>
            </a:r>
            <a:r>
              <a:rPr lang="cs-CZ" sz="1600" dirty="0" err="1" smtClean="0">
                <a:latin typeface="Verdana" pitchFamily="34" charset="0"/>
              </a:rPr>
              <a:t>Mosilana</a:t>
            </a:r>
            <a:r>
              <a:rPr lang="cs-CZ" sz="1600" dirty="0" smtClean="0">
                <a:latin typeface="Verdana" pitchFamily="34" charset="0"/>
              </a:rPr>
              <a:t> Brno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Gumotex</a:t>
            </a:r>
            <a:r>
              <a:rPr lang="cs-CZ" sz="1600" dirty="0" smtClean="0">
                <a:latin typeface="Verdana" pitchFamily="34" charset="0"/>
              </a:rPr>
              <a:t> Břeclav (postelové matrace, pěnové vložky sedadel a opěr do automobilů, nafukovací čluny)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Zetor </a:t>
            </a:r>
            <a:r>
              <a:rPr lang="cs-CZ" sz="1600" dirty="0" err="1" smtClean="0">
                <a:latin typeface="Verdana" pitchFamily="34" charset="0"/>
              </a:rPr>
              <a:t>Tractors</a:t>
            </a:r>
            <a:r>
              <a:rPr lang="cs-CZ" sz="1600" dirty="0" smtClean="0">
                <a:latin typeface="Verdana" pitchFamily="34" charset="0"/>
              </a:rPr>
              <a:t> Brno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producent prostředků pro hygienu a péči o pacienty </a:t>
            </a:r>
            <a:r>
              <a:rPr lang="cs-CZ" sz="1600" dirty="0" err="1" smtClean="0">
                <a:latin typeface="Verdana" pitchFamily="34" charset="0"/>
              </a:rPr>
              <a:t>Hartmann</a:t>
            </a:r>
            <a:r>
              <a:rPr lang="cs-CZ" sz="1600" dirty="0" smtClean="0">
                <a:latin typeface="Verdana" pitchFamily="34" charset="0"/>
              </a:rPr>
              <a:t>-</a:t>
            </a:r>
            <a:r>
              <a:rPr lang="cs-CZ" sz="1600" dirty="0" err="1" smtClean="0">
                <a:latin typeface="Verdana" pitchFamily="34" charset="0"/>
              </a:rPr>
              <a:t>Rico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Veverská</a:t>
            </a:r>
            <a:r>
              <a:rPr lang="cs-CZ" sz="1600" dirty="0" smtClean="0">
                <a:latin typeface="Verdana" pitchFamily="34" charset="0"/>
              </a:rPr>
              <a:t> Bítýška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šicí stroje Minerva Boskovice</a:t>
            </a: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7671" t="8366" r="33179" b="5235"/>
          <a:stretch>
            <a:fillRect/>
          </a:stretch>
        </p:blipFill>
        <p:spPr bwMode="auto">
          <a:xfrm>
            <a:off x="2051720" y="-1"/>
            <a:ext cx="5040560" cy="695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Olomoucký kraj</a:t>
            </a:r>
            <a:b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výrobci zdravotnické techniky </a:t>
            </a:r>
            <a:r>
              <a:rPr lang="cs-CZ" sz="1600" dirty="0" err="1" smtClean="0">
                <a:latin typeface="Verdana" pitchFamily="34" charset="0"/>
              </a:rPr>
              <a:t>Meopta</a:t>
            </a:r>
            <a:r>
              <a:rPr lang="cs-CZ" sz="1600" dirty="0" smtClean="0">
                <a:latin typeface="Verdana" pitchFamily="34" charset="0"/>
              </a:rPr>
              <a:t> – optika Přerov a </a:t>
            </a:r>
            <a:r>
              <a:rPr lang="cs-CZ" sz="1600" dirty="0" err="1" smtClean="0">
                <a:latin typeface="Verdana" pitchFamily="34" charset="0"/>
              </a:rPr>
              <a:t>Gambro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Republic</a:t>
            </a:r>
            <a:r>
              <a:rPr lang="cs-CZ" sz="1600" dirty="0" smtClean="0">
                <a:latin typeface="Verdana" pitchFamily="34" charset="0"/>
              </a:rPr>
              <a:t> Přerov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Siemens, odštěpný závod Elektromotory Mohelnice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elektromotory M.L.S. Holice, závod Olomouc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strojírensko-metalurgická společnost </a:t>
            </a:r>
            <a:r>
              <a:rPr lang="cs-CZ" sz="1600" dirty="0" err="1" smtClean="0">
                <a:latin typeface="Verdana" pitchFamily="34" charset="0"/>
              </a:rPr>
              <a:t>Unex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Uničov</a:t>
            </a:r>
            <a:r>
              <a:rPr lang="cs-CZ" sz="1600" dirty="0" smtClean="0">
                <a:latin typeface="Verdana" pitchFamily="34" charset="0"/>
              </a:rPr>
              <a:t> (výkovky a odlitky)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Honeywell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Aerospace</a:t>
            </a:r>
            <a:r>
              <a:rPr lang="cs-CZ" sz="1600" dirty="0" smtClean="0">
                <a:latin typeface="Verdana" pitchFamily="34" charset="0"/>
              </a:rPr>
              <a:t> Olomouc (turbínové motory pro letecký průmysl)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Pars</a:t>
            </a:r>
            <a:r>
              <a:rPr lang="cs-CZ" sz="1600" dirty="0" smtClean="0">
                <a:latin typeface="Verdana" pitchFamily="34" charset="0"/>
              </a:rPr>
              <a:t> nova Šumperk (modernizace, rekonstrukce, opravy a výroba kolejových vozidel)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mlékárna </a:t>
            </a:r>
            <a:r>
              <a:rPr lang="cs-CZ" sz="1600" dirty="0" err="1" smtClean="0">
                <a:latin typeface="Verdana" pitchFamily="34" charset="0"/>
              </a:rPr>
              <a:t>Olma</a:t>
            </a:r>
            <a:r>
              <a:rPr lang="cs-CZ" sz="1600" dirty="0" smtClean="0">
                <a:latin typeface="Verdana" pitchFamily="34" charset="0"/>
              </a:rPr>
              <a:t> Olomouc, </a:t>
            </a:r>
            <a:r>
              <a:rPr lang="cs-CZ" sz="1600" dirty="0" err="1" smtClean="0">
                <a:latin typeface="Verdana" pitchFamily="34" charset="0"/>
              </a:rPr>
              <a:t>Nestlé</a:t>
            </a:r>
            <a:r>
              <a:rPr lang="cs-CZ" sz="1600" dirty="0" smtClean="0">
                <a:latin typeface="Verdana" pitchFamily="34" charset="0"/>
              </a:rPr>
              <a:t> Česko (závod Zora, cukrovinky a čokoláda)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dřívější významná značka OP Prostějov</a:t>
            </a: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Změny v zaměstnanosti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79296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deagrarizace</a:t>
            </a:r>
            <a:r>
              <a:rPr lang="cs-CZ" sz="1600" dirty="0" smtClean="0">
                <a:latin typeface="Verdana" pitchFamily="34" charset="0"/>
              </a:rPr>
              <a:t>, </a:t>
            </a:r>
            <a:r>
              <a:rPr lang="cs-CZ" sz="1600" dirty="0" err="1" smtClean="0">
                <a:latin typeface="Verdana" pitchFamily="34" charset="0"/>
              </a:rPr>
              <a:t>deindustrializace</a:t>
            </a:r>
            <a:r>
              <a:rPr lang="cs-CZ" sz="1600" dirty="0" smtClean="0">
                <a:latin typeface="Verdana" pitchFamily="34" charset="0"/>
              </a:rPr>
              <a:t>, </a:t>
            </a:r>
            <a:r>
              <a:rPr lang="cs-CZ" sz="1600" dirty="0" err="1" smtClean="0">
                <a:latin typeface="Verdana" pitchFamily="34" charset="0"/>
              </a:rPr>
              <a:t>terciarizace</a:t>
            </a:r>
            <a:r>
              <a:rPr lang="cs-CZ" sz="1600" dirty="0" smtClean="0">
                <a:latin typeface="Verdana" pitchFamily="34" charset="0"/>
              </a:rPr>
              <a:t> hospodářství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reindustrializace</a:t>
            </a:r>
            <a:endParaRPr lang="cs-CZ" sz="1600" dirty="0" smtClean="0">
              <a:latin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na Západě stále více rostou služby a funkce nevýrobního charakteru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produkce je přesouvána ze Západu do jiných zemí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jaké druhy výrob jsou přesouvány do střední Evropy</a:t>
            </a:r>
          </a:p>
          <a:p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relokace průmyslových aktivit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zatím do střední Evropy spíše výroby s nižší přidanou hodnotou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(</a:t>
            </a:r>
            <a:r>
              <a:rPr lang="cs-CZ" sz="1600" dirty="0" err="1" smtClean="0">
                <a:latin typeface="Verdana" pitchFamily="34" charset="0"/>
              </a:rPr>
              <a:t>semi</a:t>
            </a:r>
            <a:r>
              <a:rPr lang="cs-CZ" sz="1600" dirty="0" smtClean="0">
                <a:latin typeface="Verdana" pitchFamily="34" charset="0"/>
              </a:rPr>
              <a:t>)periferie = země integrující se s jádrem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jádra produkce (USA, Z Evropa, Japonsko) x periferie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7672" t="21326" r="18329" b="11715"/>
          <a:stretch>
            <a:fillRect/>
          </a:stretch>
        </p:blipFill>
        <p:spPr bwMode="auto">
          <a:xfrm>
            <a:off x="197768" y="38970"/>
            <a:ext cx="8748464" cy="67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Zlínský kraj</a:t>
            </a:r>
            <a:b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pneumatik </a:t>
            </a:r>
            <a:r>
              <a:rPr lang="cs-CZ" sz="1600" dirty="0" err="1" smtClean="0">
                <a:latin typeface="Verdana" pitchFamily="34" charset="0"/>
              </a:rPr>
              <a:t>Continental</a:t>
            </a:r>
            <a:r>
              <a:rPr lang="cs-CZ" sz="1600" dirty="0" smtClean="0">
                <a:latin typeface="Verdana" pitchFamily="34" charset="0"/>
              </a:rPr>
              <a:t> Barum Otrokovice (+ </a:t>
            </a:r>
            <a:r>
              <a:rPr lang="cs-CZ" sz="1600" dirty="0" err="1" smtClean="0">
                <a:latin typeface="Verdana" pitchFamily="34" charset="0"/>
              </a:rPr>
              <a:t>Continental</a:t>
            </a:r>
            <a:r>
              <a:rPr lang="cs-CZ" sz="1600" dirty="0" smtClean="0">
                <a:latin typeface="Verdana" pitchFamily="34" charset="0"/>
              </a:rPr>
              <a:t> HT </a:t>
            </a:r>
            <a:r>
              <a:rPr lang="cs-CZ" sz="1600" dirty="0" err="1" smtClean="0">
                <a:latin typeface="Verdana" pitchFamily="34" charset="0"/>
              </a:rPr>
              <a:t>Tyres</a:t>
            </a:r>
            <a:r>
              <a:rPr lang="cs-CZ" sz="1600" dirty="0" smtClean="0">
                <a:latin typeface="Verdana" pitchFamily="34" charset="0"/>
              </a:rPr>
              <a:t> a </a:t>
            </a:r>
            <a:r>
              <a:rPr lang="cs-CZ" sz="1600" dirty="0" err="1" smtClean="0">
                <a:latin typeface="Verdana" pitchFamily="34" charset="0"/>
              </a:rPr>
              <a:t>Continental</a:t>
            </a:r>
            <a:r>
              <a:rPr lang="cs-CZ" sz="1600" dirty="0" smtClean="0">
                <a:latin typeface="Verdana" pitchFamily="34" charset="0"/>
              </a:rPr>
              <a:t> výroba pneumatik)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producent pneumatik pro zemědělské a stavební stroje </a:t>
            </a:r>
            <a:r>
              <a:rPr lang="cs-CZ" sz="1600" dirty="0" err="1" smtClean="0">
                <a:latin typeface="Verdana" pitchFamily="34" charset="0"/>
              </a:rPr>
              <a:t>Mitas</a:t>
            </a:r>
            <a:r>
              <a:rPr lang="cs-CZ" sz="1600" dirty="0" smtClean="0">
                <a:latin typeface="Verdana" pitchFamily="34" charset="0"/>
              </a:rPr>
              <a:t> (Otrokovice a Zlín)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Gumárny Zubří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ON </a:t>
            </a:r>
            <a:r>
              <a:rPr lang="cs-CZ" sz="1600" dirty="0" err="1" smtClean="0">
                <a:latin typeface="Verdana" pitchFamily="34" charset="0"/>
              </a:rPr>
              <a:t>Semiconductor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Republic</a:t>
            </a:r>
            <a:r>
              <a:rPr lang="cs-CZ" sz="1600" dirty="0" smtClean="0">
                <a:latin typeface="Verdana" pitchFamily="34" charset="0"/>
              </a:rPr>
              <a:t> Rožnov pod Radhoštěm (polovodiče)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Česká zbrojovka Uherský Brod, Slovácké strojírny Uherský Brod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Tajmac</a:t>
            </a:r>
            <a:r>
              <a:rPr lang="cs-CZ" sz="1600" dirty="0" smtClean="0">
                <a:latin typeface="Verdana" pitchFamily="34" charset="0"/>
              </a:rPr>
              <a:t>-ZPS Zlín (obráběcí stroje)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zpracovatel plastů Fatra Napajedla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Deza</a:t>
            </a:r>
            <a:r>
              <a:rPr lang="cs-CZ" sz="1600" dirty="0" smtClean="0">
                <a:latin typeface="Verdana" pitchFamily="34" charset="0"/>
              </a:rPr>
              <a:t> Valašské Meziříčí (dehtové závody)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nábytkářské firmy TON Bystřice pod Hostýnem a </a:t>
            </a:r>
            <a:r>
              <a:rPr lang="cs-CZ" sz="1600" dirty="0" err="1" smtClean="0">
                <a:latin typeface="Verdana" pitchFamily="34" charset="0"/>
              </a:rPr>
              <a:t>Koryna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Koryčany</a:t>
            </a: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konzervárny </a:t>
            </a:r>
            <a:r>
              <a:rPr lang="cs-CZ" sz="1600" dirty="0" err="1" smtClean="0">
                <a:latin typeface="Verdana" pitchFamily="34" charset="0"/>
              </a:rPr>
              <a:t>Hamé</a:t>
            </a:r>
            <a:r>
              <a:rPr lang="cs-CZ" sz="1600" dirty="0" smtClean="0">
                <a:latin typeface="Verdana" pitchFamily="34" charset="0"/>
              </a:rPr>
              <a:t> Kunovice (</a:t>
            </a:r>
            <a:r>
              <a:rPr lang="cs-CZ" sz="1600" dirty="0" err="1" smtClean="0">
                <a:latin typeface="Verdana" pitchFamily="34" charset="0"/>
              </a:rPr>
              <a:t>Otma</a:t>
            </a:r>
            <a:r>
              <a:rPr lang="cs-CZ" sz="1600" dirty="0" smtClean="0">
                <a:latin typeface="Verdana" pitchFamily="34" charset="0"/>
              </a:rPr>
              <a:t>, </a:t>
            </a:r>
            <a:r>
              <a:rPr lang="cs-CZ" sz="1600" dirty="0" err="1" smtClean="0">
                <a:latin typeface="Verdana" pitchFamily="34" charset="0"/>
              </a:rPr>
              <a:t>Znojmia</a:t>
            </a:r>
            <a:r>
              <a:rPr lang="cs-CZ" sz="1600" dirty="0" smtClean="0">
                <a:latin typeface="Verdana" pitchFamily="34" charset="0"/>
              </a:rPr>
              <a:t>), MP Krásno Valašské Meziříčí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Baťa Zlín (za socialismu Svit </a:t>
            </a:r>
            <a:r>
              <a:rPr lang="cs-CZ" sz="1600" dirty="0" err="1" smtClean="0">
                <a:latin typeface="Verdana" pitchFamily="34" charset="0"/>
              </a:rPr>
              <a:t>Gottwaldov</a:t>
            </a:r>
            <a:r>
              <a:rPr lang="cs-CZ" sz="1600" dirty="0" smtClean="0">
                <a:latin typeface="Verdana" pitchFamily="34" charset="0"/>
              </a:rPr>
              <a:t>), výrobní divize Dolní Němčí</a:t>
            </a: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8672" t="7646" r="15179" b="6229"/>
          <a:stretch>
            <a:fillRect/>
          </a:stretch>
        </p:blipFill>
        <p:spPr bwMode="auto">
          <a:xfrm>
            <a:off x="341784" y="-13294"/>
            <a:ext cx="8460432" cy="688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Moravskoslezský kraj</a:t>
            </a:r>
            <a:b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OKD Ostrava (černé uhlí)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Třinecké železárny (hutní výrobky, kolejnice, ocel)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ArcelorMittal</a:t>
            </a:r>
            <a:r>
              <a:rPr lang="cs-CZ" sz="1600" dirty="0" smtClean="0">
                <a:latin typeface="Verdana" pitchFamily="34" charset="0"/>
              </a:rPr>
              <a:t> Ostrava (výroba a zpracování surového železa a oceli)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Visteon</a:t>
            </a:r>
            <a:r>
              <a:rPr lang="cs-CZ" sz="1600" dirty="0" smtClean="0">
                <a:latin typeface="Verdana" pitchFamily="34" charset="0"/>
              </a:rPr>
              <a:t> – </a:t>
            </a:r>
            <a:r>
              <a:rPr lang="cs-CZ" sz="1600" dirty="0" err="1" smtClean="0">
                <a:latin typeface="Verdana" pitchFamily="34" charset="0"/>
              </a:rPr>
              <a:t>Autopal</a:t>
            </a:r>
            <a:r>
              <a:rPr lang="cs-CZ" sz="1600" dirty="0" smtClean="0">
                <a:latin typeface="Verdana" pitchFamily="34" charset="0"/>
              </a:rPr>
              <a:t> Nový Jičín (světelná, klimatizační a chladicí technika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automobilka </a:t>
            </a:r>
            <a:r>
              <a:rPr lang="cs-CZ" sz="1600" dirty="0" err="1" smtClean="0">
                <a:latin typeface="Verdana" pitchFamily="34" charset="0"/>
              </a:rPr>
              <a:t>Hyundai</a:t>
            </a:r>
            <a:r>
              <a:rPr lang="cs-CZ" sz="1600" dirty="0" smtClean="0">
                <a:latin typeface="Verdana" pitchFamily="34" charset="0"/>
              </a:rPr>
              <a:t> Motor </a:t>
            </a:r>
            <a:r>
              <a:rPr lang="cs-CZ" sz="1600" dirty="0" err="1" smtClean="0">
                <a:latin typeface="Verdana" pitchFamily="34" charset="0"/>
              </a:rPr>
              <a:t>Manufacturing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, </a:t>
            </a:r>
            <a:r>
              <a:rPr lang="cs-CZ" sz="1600" dirty="0" err="1" smtClean="0">
                <a:latin typeface="Verdana" pitchFamily="34" charset="0"/>
              </a:rPr>
              <a:t>Nošovice</a:t>
            </a:r>
            <a:r>
              <a:rPr lang="cs-CZ" sz="1600" dirty="0" smtClean="0">
                <a:latin typeface="Verdana" pitchFamily="34" charset="0"/>
              </a:rPr>
              <a:t> (Frýdek-Místek)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zámků a kování </a:t>
            </a:r>
            <a:r>
              <a:rPr lang="cs-CZ" sz="1600" dirty="0" err="1" smtClean="0">
                <a:latin typeface="Verdana" pitchFamily="34" charset="0"/>
              </a:rPr>
              <a:t>Brano</a:t>
            </a:r>
            <a:r>
              <a:rPr lang="cs-CZ" sz="1600" dirty="0" smtClean="0">
                <a:latin typeface="Verdana" pitchFamily="34" charset="0"/>
              </a:rPr>
              <a:t> Hradec nad Moravicí (Opava)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Continental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Automotive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Republic</a:t>
            </a:r>
            <a:r>
              <a:rPr lang="cs-CZ" sz="1600" dirty="0" smtClean="0">
                <a:latin typeface="Verdana" pitchFamily="34" charset="0"/>
              </a:rPr>
              <a:t> Frenštát pod Radhoštěm (elektrosoučástky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rozpad ŽDB </a:t>
            </a:r>
            <a:r>
              <a:rPr lang="cs-CZ" sz="1600" dirty="0" err="1" smtClean="0">
                <a:latin typeface="Verdana" pitchFamily="34" charset="0"/>
              </a:rPr>
              <a:t>Group</a:t>
            </a:r>
            <a:r>
              <a:rPr lang="cs-CZ" sz="1600" dirty="0" smtClean="0">
                <a:latin typeface="Verdana" pitchFamily="34" charset="0"/>
              </a:rPr>
              <a:t> Bohumín na </a:t>
            </a:r>
            <a:r>
              <a:rPr lang="cs-CZ" sz="1600" dirty="0" err="1" smtClean="0">
                <a:latin typeface="Verdana" pitchFamily="34" charset="0"/>
              </a:rPr>
              <a:t>Viadrus</a:t>
            </a:r>
            <a:r>
              <a:rPr lang="cs-CZ" sz="1600" dirty="0" smtClean="0">
                <a:latin typeface="Verdana" pitchFamily="34" charset="0"/>
              </a:rPr>
              <a:t>, Drátovny a Energetiku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výrobky z oceli </a:t>
            </a:r>
            <a:r>
              <a:rPr lang="cs-CZ" sz="1600" dirty="0" err="1" smtClean="0">
                <a:latin typeface="Verdana" pitchFamily="34" charset="0"/>
              </a:rPr>
              <a:t>Evraz</a:t>
            </a:r>
            <a:r>
              <a:rPr lang="cs-CZ" sz="1600" dirty="0" smtClean="0">
                <a:latin typeface="Verdana" pitchFamily="34" charset="0"/>
              </a:rPr>
              <a:t> Vítkovice </a:t>
            </a:r>
            <a:r>
              <a:rPr lang="cs-CZ" sz="1600" dirty="0" err="1" smtClean="0">
                <a:latin typeface="Verdana" pitchFamily="34" charset="0"/>
              </a:rPr>
              <a:t>Steel</a:t>
            </a:r>
            <a:r>
              <a:rPr lang="cs-CZ" sz="1600" dirty="0" smtClean="0">
                <a:latin typeface="Verdana" pitchFamily="34" charset="0"/>
              </a:rPr>
              <a:t> Ostrava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Vítkovice </a:t>
            </a:r>
            <a:r>
              <a:rPr lang="cs-CZ" sz="1600" dirty="0" err="1" smtClean="0">
                <a:latin typeface="Verdana" pitchFamily="34" charset="0"/>
              </a:rPr>
              <a:t>Power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Engineering</a:t>
            </a:r>
            <a:r>
              <a:rPr lang="cs-CZ" sz="1600" dirty="0" smtClean="0">
                <a:latin typeface="Verdana" pitchFamily="34" charset="0"/>
              </a:rPr>
              <a:t> Ostrava</a:t>
            </a: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Změny v zaměstnanosti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79296" cy="506888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restrukturalizace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defenzivní: podřízenost trhu a zahraničním investicím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ofenzivní: zvyšování kvalifikace, vysoké mzdy, domácí trh</a:t>
            </a:r>
          </a:p>
          <a:p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„kreativní destrukce“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</a:t>
            </a:r>
            <a:r>
              <a:rPr lang="cs-CZ" sz="1400" dirty="0" err="1" smtClean="0">
                <a:latin typeface="Verdana" pitchFamily="34" charset="0"/>
              </a:rPr>
              <a:t>Joseph</a:t>
            </a:r>
            <a:r>
              <a:rPr lang="cs-CZ" sz="1400" dirty="0" smtClean="0">
                <a:latin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</a:rPr>
              <a:t>Schumpeter</a:t>
            </a:r>
            <a:endParaRPr lang="cs-CZ" sz="1400" dirty="0" smtClean="0">
              <a:latin typeface="Verdana" pitchFamily="34" charset="0"/>
            </a:endParaRP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závislé tržní ekonomiky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vliv nadnárodních korporací a zahraničních investic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přímé zahraniční investice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zakořenění investic (</a:t>
            </a:r>
            <a:r>
              <a:rPr lang="cs-CZ" sz="1400" dirty="0" err="1" smtClean="0">
                <a:latin typeface="Verdana" pitchFamily="34" charset="0"/>
              </a:rPr>
              <a:t>concept</a:t>
            </a:r>
            <a:r>
              <a:rPr lang="cs-CZ" sz="1400" dirty="0" smtClean="0">
                <a:latin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</a:rPr>
              <a:t>of</a:t>
            </a:r>
            <a:r>
              <a:rPr lang="cs-CZ" sz="1400" dirty="0" smtClean="0">
                <a:latin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</a:rPr>
              <a:t>embeddedness</a:t>
            </a:r>
            <a:r>
              <a:rPr lang="cs-CZ" sz="1400" dirty="0" smtClean="0">
                <a:latin typeface="Verdana" pitchFamily="34" charset="0"/>
              </a:rPr>
              <a:t>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syndrom </a:t>
            </a:r>
            <a:r>
              <a:rPr lang="cs-CZ" sz="1400" dirty="0" err="1" smtClean="0">
                <a:latin typeface="Verdana" pitchFamily="34" charset="0"/>
              </a:rPr>
              <a:t>maquiladoras</a:t>
            </a:r>
            <a:endParaRPr lang="cs-CZ" sz="1400" dirty="0" smtClean="0">
              <a:latin typeface="Verdana" pitchFamily="34" charset="0"/>
            </a:endParaRPr>
          </a:p>
          <a:p>
            <a:pPr>
              <a:buNone/>
            </a:pPr>
            <a:endParaRPr lang="cs-CZ" sz="2000" dirty="0" smtClean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9" name="Rectangle 24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Odvětvová struktura</a:t>
            </a:r>
          </a:p>
        </p:txBody>
      </p:sp>
      <p:pic>
        <p:nvPicPr>
          <p:cNvPr id="8442" name="Picture 250"/>
          <p:cNvPicPr>
            <a:picLocks noChangeAspect="1" noChangeArrowheads="1"/>
          </p:cNvPicPr>
          <p:nvPr/>
        </p:nvPicPr>
        <p:blipFill>
          <a:blip r:embed="rId3" cstate="print"/>
          <a:srcRect r="868"/>
          <a:stretch>
            <a:fillRect/>
          </a:stretch>
        </p:blipFill>
        <p:spPr bwMode="auto">
          <a:xfrm>
            <a:off x="-36513" y="2060848"/>
            <a:ext cx="9240253" cy="3312841"/>
          </a:xfrm>
          <a:prstGeom prst="rect">
            <a:avLst/>
          </a:prstGeom>
          <a:noFill/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Změny 1948-1989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7344816" cy="535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Změny 1948-1989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79296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význam průmyslu v Československu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„V roce 1988 pracovalo v Československu v </a:t>
            </a:r>
            <a:r>
              <a:rPr lang="cs-CZ" sz="1600" dirty="0" err="1" smtClean="0">
                <a:latin typeface="Verdana" pitchFamily="34" charset="0"/>
              </a:rPr>
              <a:t>priméru</a:t>
            </a:r>
            <a:r>
              <a:rPr lang="cs-CZ" sz="1600" dirty="0" smtClean="0">
                <a:latin typeface="Verdana" pitchFamily="34" charset="0"/>
              </a:rPr>
              <a:t> o 100 % lidí více než ve vyspělých evropských zemích, dále o 47 % více v </a:t>
            </a:r>
            <a:r>
              <a:rPr lang="cs-CZ" sz="1600" dirty="0" err="1" smtClean="0">
                <a:latin typeface="Verdana" pitchFamily="34" charset="0"/>
              </a:rPr>
              <a:t>sekundéru</a:t>
            </a:r>
            <a:r>
              <a:rPr lang="cs-CZ" sz="1600" dirty="0" smtClean="0">
                <a:latin typeface="Verdana" pitchFamily="34" charset="0"/>
              </a:rPr>
              <a:t> a o 35 % méně v terciéru.“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							(L. Kopačka, 1996)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role tzv. přidružené výroby</a:t>
            </a:r>
          </a:p>
        </p:txBody>
      </p:sp>
      <p:pic>
        <p:nvPicPr>
          <p:cNvPr id="21506" name="Picture 2" descr="Uni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93273"/>
            <a:ext cx="3960440" cy="2000023"/>
          </a:xfrm>
          <a:prstGeom prst="rect">
            <a:avLst/>
          </a:prstGeom>
          <a:noFill/>
        </p:spPr>
      </p:pic>
      <p:pic>
        <p:nvPicPr>
          <p:cNvPr id="21508" name="Picture 4" descr="TNS HC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005064"/>
            <a:ext cx="2857500" cy="214312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1266</Words>
  <Application>Microsoft Office PowerPoint</Application>
  <PresentationFormat>Předvádění na obrazovce (4:3)</PresentationFormat>
  <Paragraphs>435</Paragraphs>
  <Slides>53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4" baseType="lpstr">
      <vt:lpstr>Motiv sady Office</vt:lpstr>
      <vt:lpstr>Průmysl České republiky </vt:lpstr>
      <vt:lpstr> Pojetí transformace (změn) </vt:lpstr>
      <vt:lpstr> Teorie regionálního rozvoje </vt:lpstr>
      <vt:lpstr> Teorie regionálního rozvoje </vt:lpstr>
      <vt:lpstr> Změny v zaměstnanosti </vt:lpstr>
      <vt:lpstr> Změny v zaměstnanosti </vt:lpstr>
      <vt:lpstr>Odvětvová struktura</vt:lpstr>
      <vt:lpstr> Změny 1948-1989 </vt:lpstr>
      <vt:lpstr> Změny 1948-1989 </vt:lpstr>
      <vt:lpstr> Změny 1989-2011 </vt:lpstr>
      <vt:lpstr> Kraje 1999 </vt:lpstr>
      <vt:lpstr> Kraje 2011 </vt:lpstr>
      <vt:lpstr> Zpracovatelský průmysl 1989-1999 </vt:lpstr>
      <vt:lpstr> Zpracovatelský průmysl 1999-2011 </vt:lpstr>
      <vt:lpstr> Strojírenský průmysl </vt:lpstr>
      <vt:lpstr> Hutnický a kovozpracující průmysl </vt:lpstr>
      <vt:lpstr> Elektrotechnický průmysl </vt:lpstr>
      <vt:lpstr> Dřevozpracující průmysl </vt:lpstr>
      <vt:lpstr> Potravinářský průmysl </vt:lpstr>
      <vt:lpstr> Chemický průmysl </vt:lpstr>
      <vt:lpstr> Textilní, oděvní a kožedělný průmysl </vt:lpstr>
      <vt:lpstr> Sklářství a průmysl stavebních hmot </vt:lpstr>
      <vt:lpstr>Snímek 23</vt:lpstr>
      <vt:lpstr>Snímek 24</vt:lpstr>
      <vt:lpstr>Snímek 25</vt:lpstr>
      <vt:lpstr>Snímek 26</vt:lpstr>
      <vt:lpstr>Snímek 27</vt:lpstr>
      <vt:lpstr>Snímek 28</vt:lpstr>
      <vt:lpstr> Středočeský kraj </vt:lpstr>
      <vt:lpstr>Snímek 30</vt:lpstr>
      <vt:lpstr> Jihočeský kraj </vt:lpstr>
      <vt:lpstr>Snímek 32</vt:lpstr>
      <vt:lpstr> Plzeňský kraj </vt:lpstr>
      <vt:lpstr>Snímek 34</vt:lpstr>
      <vt:lpstr> Karlovarský kraj </vt:lpstr>
      <vt:lpstr>Snímek 36</vt:lpstr>
      <vt:lpstr> Ústecký kraj </vt:lpstr>
      <vt:lpstr>Snímek 38</vt:lpstr>
      <vt:lpstr> Liberecký kraj </vt:lpstr>
      <vt:lpstr>Snímek 40</vt:lpstr>
      <vt:lpstr> Královéhradecký kraj </vt:lpstr>
      <vt:lpstr>Snímek 42</vt:lpstr>
      <vt:lpstr> Pardubický kraj </vt:lpstr>
      <vt:lpstr>Snímek 44</vt:lpstr>
      <vt:lpstr>  Kraj Vysočina </vt:lpstr>
      <vt:lpstr>Snímek 46</vt:lpstr>
      <vt:lpstr>  Jihomoravský kraj </vt:lpstr>
      <vt:lpstr>Snímek 48</vt:lpstr>
      <vt:lpstr>  Olomoucký kraj </vt:lpstr>
      <vt:lpstr>Snímek 50</vt:lpstr>
      <vt:lpstr>  Zlínský kraj </vt:lpstr>
      <vt:lpstr>Snímek 52</vt:lpstr>
      <vt:lpstr>  Moravskoslezský kraj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User</dc:creator>
  <cp:lastModifiedBy>User</cp:lastModifiedBy>
  <cp:revision>184</cp:revision>
  <dcterms:created xsi:type="dcterms:W3CDTF">2014-09-08T07:18:26Z</dcterms:created>
  <dcterms:modified xsi:type="dcterms:W3CDTF">2014-11-12T15:16:01Z</dcterms:modified>
</cp:coreProperties>
</file>