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58" r:id="rId8"/>
    <p:sldId id="259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47243F-AD3B-44AC-8598-C821D22CAB1B}" type="datetimeFigureOut">
              <a:rPr lang="cs-CZ" smtClean="0"/>
              <a:pPr/>
              <a:t>16. 9. 2014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904" y="2060848"/>
            <a:ext cx="8458200" cy="1470025"/>
          </a:xfrm>
        </p:spPr>
        <p:txBody>
          <a:bodyPr/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chemeClr val="tx1"/>
                </a:solidFill>
              </a:rPr>
              <a:t>Mgr</a:t>
            </a:r>
            <a:r>
              <a:rPr lang="cs-CZ" dirty="0" smtClean="0">
                <a:solidFill>
                  <a:schemeClr val="tx1"/>
                </a:solidFill>
              </a:rPr>
              <a:t>. Bc. </a:t>
            </a:r>
            <a:r>
              <a:rPr lang="cs-CZ" dirty="0" smtClean="0">
                <a:solidFill>
                  <a:schemeClr val="tx1"/>
                </a:solidFill>
              </a:rPr>
              <a:t>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17. a 18. </a:t>
            </a:r>
            <a:r>
              <a:rPr lang="cs-CZ" dirty="0"/>
              <a:t>9</a:t>
            </a:r>
            <a:r>
              <a:rPr lang="cs-CZ" dirty="0" smtClean="0"/>
              <a:t> 2014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Úvodní cvičení</a:t>
            </a:r>
            <a:endParaRPr lang="cs-CZ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cvičení a jeho výstup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Cílem konfrontovat názory, argumentovat stanoviska</a:t>
            </a:r>
          </a:p>
          <a:p>
            <a:endParaRPr lang="cs-CZ" dirty="0" smtClean="0"/>
          </a:p>
          <a:p>
            <a:r>
              <a:rPr lang="cs-CZ" dirty="0" smtClean="0"/>
              <a:t>Cení se i protikladné názory ve dvojicích</a:t>
            </a:r>
          </a:p>
          <a:p>
            <a:endParaRPr lang="cs-CZ" dirty="0" smtClean="0"/>
          </a:p>
          <a:p>
            <a:r>
              <a:rPr lang="cs-CZ" dirty="0" smtClean="0"/>
              <a:t>Stačí v odrážkách, ale vždy s odůvodněním vašeho stanoviska (umět odpovědět na otázku PROČ?)</a:t>
            </a:r>
          </a:p>
          <a:p>
            <a:endParaRPr lang="cs-CZ" dirty="0" smtClean="0"/>
          </a:p>
          <a:p>
            <a:r>
              <a:rPr lang="cs-CZ" dirty="0" smtClean="0"/>
              <a:t>Poklad pro následnou diskuzi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Výstupem: </a:t>
            </a:r>
          </a:p>
          <a:p>
            <a:r>
              <a:rPr lang="cs-CZ" dirty="0" smtClean="0"/>
              <a:t>Text (</a:t>
            </a:r>
            <a:r>
              <a:rPr lang="cs-CZ" dirty="0" err="1" smtClean="0"/>
              <a:t>Times</a:t>
            </a:r>
            <a:r>
              <a:rPr lang="cs-CZ" dirty="0" smtClean="0"/>
              <a:t> New Roman 12, řádkování 1, cca 1 strana)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Mgr. </a:t>
            </a:r>
            <a:r>
              <a:rPr lang="cs-CZ" dirty="0" smtClean="0"/>
              <a:t>Bc. Kamila </a:t>
            </a:r>
            <a:r>
              <a:rPr lang="cs-CZ" dirty="0" err="1" smtClean="0"/>
              <a:t>Klemešová</a:t>
            </a:r>
            <a:endParaRPr lang="cs-CZ" dirty="0" smtClean="0"/>
          </a:p>
          <a:p>
            <a:pPr algn="ctr">
              <a:buNone/>
            </a:pPr>
            <a:r>
              <a:rPr lang="cs-CZ" u="sng" dirty="0" err="1" smtClean="0">
                <a:solidFill>
                  <a:schemeClr val="accent1">
                    <a:lumMod val="75000"/>
                  </a:schemeClr>
                </a:solidFill>
              </a:rPr>
              <a:t>kamilak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mail.muni.cz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Budova</a:t>
            </a:r>
            <a:r>
              <a:rPr lang="de-DE" dirty="0" smtClean="0"/>
              <a:t>: 04 </a:t>
            </a:r>
            <a:br>
              <a:rPr lang="de-DE" dirty="0" smtClean="0"/>
            </a:br>
            <a:r>
              <a:rPr lang="de-DE" dirty="0" err="1" smtClean="0"/>
              <a:t>Místnost</a:t>
            </a:r>
            <a:r>
              <a:rPr lang="de-DE" dirty="0" smtClean="0"/>
              <a:t>: 0300</a:t>
            </a:r>
            <a:r>
              <a:rPr lang="cs-CZ" dirty="0" smtClean="0"/>
              <a:t>7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Děkuji za pozornost!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015" y="2204863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i="1" dirty="0" smtClean="0"/>
              <a:t>Přednášky</a:t>
            </a:r>
          </a:p>
          <a:p>
            <a:pPr marL="109728" indent="0">
              <a:buNone/>
            </a:pPr>
            <a:r>
              <a:rPr lang="cs-CZ" sz="2400" dirty="0" smtClean="0"/>
              <a:t>Po 14:00 – </a:t>
            </a:r>
            <a:r>
              <a:rPr lang="cs-CZ" sz="2400" dirty="0" smtClean="0"/>
              <a:t>15:50: </a:t>
            </a:r>
            <a:r>
              <a:rPr lang="cs-CZ" sz="2400" b="1" dirty="0"/>
              <a:t>Mgr. Ivan </a:t>
            </a:r>
            <a:r>
              <a:rPr lang="cs-CZ" sz="2400" b="1" dirty="0" err="1"/>
              <a:t>Andráško</a:t>
            </a:r>
            <a:r>
              <a:rPr lang="cs-CZ" sz="2400" b="1" dirty="0"/>
              <a:t>, PhD.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i="1" dirty="0" smtClean="0"/>
              <a:t>Semináře</a:t>
            </a:r>
          </a:p>
          <a:p>
            <a:pPr marL="109728" indent="0">
              <a:buNone/>
            </a:pPr>
            <a:r>
              <a:rPr lang="cs-CZ" sz="2400" dirty="0" smtClean="0"/>
              <a:t>Út </a:t>
            </a:r>
            <a:r>
              <a:rPr lang="cs-CZ" sz="2400" dirty="0" smtClean="0"/>
              <a:t>19:00 – 19:50 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Ú</a:t>
            </a:r>
            <a:r>
              <a:rPr lang="cs-CZ" sz="2400" dirty="0" smtClean="0"/>
              <a:t>t 19:00 </a:t>
            </a:r>
            <a:r>
              <a:rPr lang="cs-CZ" sz="2400" dirty="0"/>
              <a:t>–</a:t>
            </a:r>
            <a:r>
              <a:rPr lang="cs-CZ" sz="2400" dirty="0" smtClean="0"/>
              <a:t> </a:t>
            </a:r>
            <a:r>
              <a:rPr lang="cs-CZ" sz="2400" dirty="0" smtClean="0"/>
              <a:t>19:50</a:t>
            </a:r>
          </a:p>
          <a:p>
            <a:pPr marL="109728" indent="0">
              <a:buNone/>
            </a:pPr>
            <a:endParaRPr lang="cs-CZ" sz="2400" dirty="0" smtClean="0"/>
          </a:p>
        </p:txBody>
      </p:sp>
      <p:sp>
        <p:nvSpPr>
          <p:cNvPr id="4" name="Pravá složená závorka 3"/>
          <p:cNvSpPr/>
          <p:nvPr/>
        </p:nvSpPr>
        <p:spPr>
          <a:xfrm>
            <a:off x="3071117" y="4158208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élník 5"/>
          <p:cNvSpPr/>
          <p:nvPr/>
        </p:nvSpPr>
        <p:spPr>
          <a:xfrm>
            <a:off x="3491880" y="4261574"/>
            <a:ext cx="357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cs-CZ" b="1" dirty="0"/>
              <a:t>Mgr. Bc. Kamila </a:t>
            </a:r>
            <a:r>
              <a:rPr lang="cs-CZ" b="1" dirty="0" err="1"/>
              <a:t>Klemešová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80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výuky: 2 / 1</a:t>
            </a:r>
          </a:p>
          <a:p>
            <a:endParaRPr lang="cs-CZ" dirty="0" smtClean="0"/>
          </a:p>
          <a:p>
            <a:r>
              <a:rPr lang="cs-CZ" dirty="0" smtClean="0"/>
              <a:t>Hodnocení předmětu: </a:t>
            </a:r>
            <a:r>
              <a:rPr lang="de-DE" sz="2800" dirty="0" smtClean="0"/>
              <a:t>3 + 2 </a:t>
            </a:r>
            <a:r>
              <a:rPr lang="de-DE" sz="2800" dirty="0" err="1" smtClean="0"/>
              <a:t>kredity</a:t>
            </a:r>
            <a:r>
              <a:rPr lang="de-DE" sz="2800" dirty="0" smtClean="0"/>
              <a:t> (</a:t>
            </a:r>
            <a:r>
              <a:rPr lang="de-DE" sz="2800" dirty="0" err="1" smtClean="0"/>
              <a:t>zk</a:t>
            </a:r>
            <a:r>
              <a:rPr lang="de-DE" sz="2800" dirty="0" smtClean="0"/>
              <a:t>.)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zápočtu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Aktivní účast </a:t>
            </a:r>
            <a:r>
              <a:rPr lang="cs-CZ" dirty="0"/>
              <a:t>na </a:t>
            </a:r>
            <a:r>
              <a:rPr lang="cs-CZ" dirty="0" smtClean="0"/>
              <a:t>seminářích + docházka</a:t>
            </a:r>
            <a:endParaRPr lang="cs-CZ" dirty="0" smtClean="0"/>
          </a:p>
          <a:p>
            <a:pPr lvl="2"/>
            <a:r>
              <a:rPr lang="cs-CZ" dirty="0" smtClean="0"/>
              <a:t>Práce ve skupinách, diskuze…</a:t>
            </a:r>
          </a:p>
          <a:p>
            <a:pPr lvl="2"/>
            <a:r>
              <a:rPr lang="cs-CZ" dirty="0" smtClean="0"/>
              <a:t>2 </a:t>
            </a:r>
            <a:r>
              <a:rPr lang="cs-CZ" dirty="0"/>
              <a:t>omluvené! absence (předem emailem</a:t>
            </a:r>
            <a:r>
              <a:rPr lang="cs-CZ" dirty="0" smtClean="0"/>
              <a:t>)</a:t>
            </a: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endParaRPr lang="cs-CZ" dirty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Odevzdání </a:t>
            </a:r>
            <a:r>
              <a:rPr lang="cs-CZ" dirty="0"/>
              <a:t>a uznání všech cvičení</a:t>
            </a:r>
          </a:p>
          <a:p>
            <a:pPr lvl="2"/>
            <a:r>
              <a:rPr lang="cs-CZ" dirty="0" smtClean="0"/>
              <a:t>Úterní </a:t>
            </a:r>
            <a:r>
              <a:rPr lang="cs-CZ" dirty="0"/>
              <a:t>skupina: do následující neděle 23:59</a:t>
            </a:r>
          </a:p>
          <a:p>
            <a:pPr lvl="2"/>
            <a:r>
              <a:rPr lang="cs-CZ" dirty="0"/>
              <a:t>Středeční skupina: do následujícího pondělí 23:59</a:t>
            </a:r>
          </a:p>
          <a:p>
            <a:pPr lvl="2"/>
            <a:r>
              <a:rPr lang="cs-CZ" dirty="0"/>
              <a:t>Elektronicky do </a:t>
            </a:r>
            <a:r>
              <a:rPr lang="cs-CZ" dirty="0" err="1"/>
              <a:t>odevzdávárny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Zápočet podmínkou pro připuštění ke </a:t>
            </a:r>
            <a:r>
              <a:rPr lang="cs-CZ" dirty="0" smtClean="0"/>
              <a:t>zkoušce!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Odevzdání a uznání všech </a:t>
            </a:r>
            <a:r>
              <a:rPr lang="cs-CZ" dirty="0" smtClean="0"/>
              <a:t>cvičení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 vypracování cvičení vždy </a:t>
            </a:r>
            <a:r>
              <a:rPr lang="cs-CZ" b="1" dirty="0" smtClean="0"/>
              <a:t>týden </a:t>
            </a:r>
            <a:r>
              <a:rPr lang="cs-CZ" dirty="0" smtClean="0"/>
              <a:t>(př. </a:t>
            </a:r>
            <a:r>
              <a:rPr lang="cs-CZ" dirty="0" smtClean="0"/>
              <a:t>úterní </a:t>
            </a:r>
            <a:r>
              <a:rPr lang="cs-CZ" dirty="0" smtClean="0"/>
              <a:t>cvičení musí odevzdat do </a:t>
            </a:r>
            <a:r>
              <a:rPr lang="cs-CZ" dirty="0" smtClean="0"/>
              <a:t>neděle </a:t>
            </a:r>
            <a:r>
              <a:rPr lang="cs-CZ" dirty="0" smtClean="0"/>
              <a:t>23:59), na opravu cvičení je taktéž </a:t>
            </a:r>
            <a:r>
              <a:rPr lang="cs-CZ" b="1" dirty="0" smtClean="0"/>
              <a:t>týden</a:t>
            </a:r>
            <a:r>
              <a:rPr lang="cs-CZ" dirty="0" smtClean="0"/>
              <a:t> (od opravení vypracovaného cvičení cvičícím)</a:t>
            </a:r>
          </a:p>
          <a:p>
            <a:endParaRPr lang="cs-CZ" dirty="0"/>
          </a:p>
          <a:p>
            <a:r>
              <a:rPr lang="cs-CZ" dirty="0" smtClean="0"/>
              <a:t>I v případě </a:t>
            </a:r>
            <a:r>
              <a:rPr lang="cs-CZ" b="1" dirty="0" smtClean="0"/>
              <a:t>neúčasti</a:t>
            </a:r>
            <a:r>
              <a:rPr lang="cs-CZ" dirty="0" smtClean="0"/>
              <a:t> na cvičení </a:t>
            </a:r>
            <a:r>
              <a:rPr lang="cs-CZ" b="1" dirty="0" smtClean="0"/>
              <a:t>platí</a:t>
            </a:r>
            <a:r>
              <a:rPr lang="cs-CZ" dirty="0" smtClean="0"/>
              <a:t> stanovený termín odevzdání (výjimkou pouze závažné důvody po domluvě se cvičícím</a:t>
            </a:r>
            <a:r>
              <a:rPr lang="cs-CZ" dirty="0" smtClean="0"/>
              <a:t>)!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Každá skupina má vytvořené </a:t>
            </a:r>
            <a:r>
              <a:rPr lang="cs-CZ" dirty="0" err="1" smtClean="0"/>
              <a:t>odevzdávárny</a:t>
            </a:r>
            <a:r>
              <a:rPr lang="cs-CZ" dirty="0" smtClean="0"/>
              <a:t> pro vkládání cvičení – hlídejte si vkládání do správné skupiny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dirty="0" smtClean="0"/>
              <a:t>Opravy cvičení vkládejte k danému cvičení – v názvu uveďte OPRAVA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Odevzdávání v termínech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První opožděné odevzdání – upozornění</a:t>
            </a:r>
          </a:p>
          <a:p>
            <a:r>
              <a:rPr lang="cs-CZ" dirty="0" smtClean="0"/>
              <a:t>Druhé </a:t>
            </a:r>
            <a:r>
              <a:rPr lang="cs-CZ" dirty="0"/>
              <a:t>opožděné </a:t>
            </a:r>
            <a:r>
              <a:rPr lang="cs-CZ" dirty="0" smtClean="0"/>
              <a:t>odevzdání – zadání práce navíc</a:t>
            </a:r>
          </a:p>
          <a:p>
            <a:r>
              <a:rPr lang="cs-CZ" dirty="0" smtClean="0"/>
              <a:t>Třetí opožděné odevzdání – buď náročnější práce navíc nebo </a:t>
            </a:r>
            <a:r>
              <a:rPr lang="cs-CZ" dirty="0" smtClean="0">
                <a:solidFill>
                  <a:srgbClr val="FF0000"/>
                </a:solidFill>
              </a:rPr>
              <a:t>neudělení zápočtu </a:t>
            </a:r>
            <a:r>
              <a:rPr lang="cs-CZ" dirty="0" smtClean="0"/>
              <a:t>(závisí na rozhodnutí cvičícího dle vaší aktivity a přístupu)</a:t>
            </a:r>
          </a:p>
          <a:p>
            <a:r>
              <a:rPr lang="cs-CZ" dirty="0" smtClean="0"/>
              <a:t>Čtvrté a další opožděné odevzdání – </a:t>
            </a:r>
            <a:r>
              <a:rPr lang="cs-CZ" dirty="0" smtClean="0">
                <a:solidFill>
                  <a:srgbClr val="FF0000"/>
                </a:solidFill>
              </a:rPr>
              <a:t>neudělení zápočtu</a:t>
            </a:r>
          </a:p>
          <a:p>
            <a:endParaRPr lang="cs-CZ" dirty="0"/>
          </a:p>
          <a:p>
            <a:r>
              <a:rPr lang="cs-CZ" dirty="0" smtClean="0"/>
              <a:t>Platí pro </a:t>
            </a:r>
            <a:r>
              <a:rPr lang="cs-CZ" b="1" dirty="0" smtClean="0"/>
              <a:t>vypracování</a:t>
            </a:r>
            <a:r>
              <a:rPr lang="cs-CZ" dirty="0" smtClean="0"/>
              <a:t> cvičení i pro jejich </a:t>
            </a:r>
            <a:r>
              <a:rPr lang="cs-CZ" b="1" dirty="0" smtClean="0"/>
              <a:t>opravy!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Výjimky pouze ze závažných důvodů po domluvě se cvičícím</a:t>
            </a:r>
          </a:p>
        </p:txBody>
      </p:sp>
    </p:spTree>
    <p:extLst>
      <p:ext uri="{BB962C8B-B14F-4D97-AF65-F5344CB8AC3E}">
        <p14:creationId xmlns:p14="http://schemas.microsoft.com/office/powerpoint/2010/main" val="2166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přednášek i cvičení budou vloženy do </a:t>
            </a:r>
            <a:r>
              <a:rPr lang="cs-CZ" dirty="0" smtClean="0"/>
              <a:t>studijních materiálů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err="1" smtClean="0"/>
              <a:t>Odpovědníkový</a:t>
            </a:r>
            <a:r>
              <a:rPr lang="cs-CZ" b="1" dirty="0" smtClean="0"/>
              <a:t> test na konci semestru jako příprava na zkoušku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sylabus cvičení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problematiky, cíle RPRR</a:t>
            </a:r>
          </a:p>
          <a:p>
            <a:r>
              <a:rPr lang="cs-CZ" dirty="0" smtClean="0"/>
              <a:t>Regionální disparity</a:t>
            </a:r>
          </a:p>
          <a:p>
            <a:r>
              <a:rPr lang="cs-CZ" dirty="0" smtClean="0"/>
              <a:t>Možnosti regionálního výzkumu</a:t>
            </a:r>
          </a:p>
          <a:p>
            <a:r>
              <a:rPr lang="de-DE" dirty="0" err="1" smtClean="0"/>
              <a:t>Aktéři</a:t>
            </a:r>
            <a:r>
              <a:rPr lang="de-DE" dirty="0" smtClean="0"/>
              <a:t> </a:t>
            </a:r>
            <a:r>
              <a:rPr lang="de-DE" dirty="0" err="1" smtClean="0"/>
              <a:t>regionálního</a:t>
            </a:r>
            <a:r>
              <a:rPr lang="de-DE" dirty="0" smtClean="0"/>
              <a:t> </a:t>
            </a:r>
            <a:r>
              <a:rPr lang="de-DE" dirty="0" err="1" smtClean="0"/>
              <a:t>rozvoje</a:t>
            </a:r>
            <a:r>
              <a:rPr lang="de-DE" dirty="0" smtClean="0"/>
              <a:t> a </a:t>
            </a:r>
            <a:r>
              <a:rPr lang="de-DE" dirty="0" err="1" smtClean="0"/>
              <a:t>politiky</a:t>
            </a:r>
            <a:endParaRPr lang="de-DE" dirty="0" smtClean="0"/>
          </a:p>
          <a:p>
            <a:r>
              <a:rPr lang="de-DE" dirty="0" err="1" smtClean="0"/>
              <a:t>Strategické</a:t>
            </a:r>
            <a:r>
              <a:rPr lang="de-DE" dirty="0" smtClean="0"/>
              <a:t> </a:t>
            </a:r>
            <a:r>
              <a:rPr lang="de-DE" dirty="0" err="1" smtClean="0"/>
              <a:t>rozvojové</a:t>
            </a:r>
            <a:r>
              <a:rPr lang="de-DE" dirty="0" smtClean="0"/>
              <a:t> </a:t>
            </a:r>
            <a:r>
              <a:rPr lang="de-DE" dirty="0" err="1" smtClean="0"/>
              <a:t>dokumenty</a:t>
            </a:r>
            <a:r>
              <a:rPr lang="de-DE" dirty="0" smtClean="0"/>
              <a:t> a </a:t>
            </a:r>
            <a:r>
              <a:rPr lang="de-DE" dirty="0" err="1" smtClean="0"/>
              <a:t>projekty</a:t>
            </a:r>
            <a:endParaRPr lang="de-DE" dirty="0" smtClean="0"/>
          </a:p>
          <a:p>
            <a:r>
              <a:rPr lang="cs-CZ" dirty="0" smtClean="0"/>
              <a:t>Koncept krajiny v regionálním rozvoji</a:t>
            </a:r>
          </a:p>
          <a:p>
            <a:r>
              <a:rPr lang="cs-CZ" dirty="0" smtClean="0"/>
              <a:t>SWOT analýza</a:t>
            </a:r>
          </a:p>
          <a:p>
            <a:r>
              <a:rPr lang="cs-CZ" dirty="0" smtClean="0"/>
              <a:t>Strukturální fondy a kohezní politika EU</a:t>
            </a:r>
          </a:p>
          <a:p>
            <a:r>
              <a:rPr lang="cs-CZ" dirty="0" smtClean="0"/>
              <a:t>Přednáška odborníka???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úvodního cvičení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Diskuze nad významem regionální politiky a regionálního rozvoje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Práce ve dvojicích</a:t>
            </a:r>
            <a:endParaRPr lang="cs-CZ" b="1" dirty="0" smtClean="0"/>
          </a:p>
          <a:p>
            <a:pPr lvl="1"/>
            <a:r>
              <a:rPr lang="cs-CZ" b="1" dirty="0" smtClean="0"/>
              <a:t>Odpovězte na následující otázky:</a:t>
            </a:r>
          </a:p>
          <a:p>
            <a:pPr lvl="2"/>
            <a:r>
              <a:rPr lang="cs-CZ" dirty="0" smtClean="0"/>
              <a:t>Co pro vás znamená RPRR</a:t>
            </a:r>
          </a:p>
          <a:p>
            <a:pPr lvl="2"/>
            <a:r>
              <a:rPr lang="cs-CZ" dirty="0" smtClean="0"/>
              <a:t>Co může nabídnout v oblasti RPRR geografie?</a:t>
            </a:r>
          </a:p>
          <a:p>
            <a:pPr lvl="2"/>
            <a:r>
              <a:rPr lang="cs-CZ" dirty="0" smtClean="0"/>
              <a:t>Jakou roli hraje v regionálním rozvoji fyzická geografie?</a:t>
            </a:r>
          </a:p>
          <a:p>
            <a:pPr lvl="2"/>
            <a:r>
              <a:rPr lang="cs-CZ" dirty="0" smtClean="0"/>
              <a:t>Má význam zkoumat v „globalizujícím se světě“ regionální rozvoj?</a:t>
            </a:r>
          </a:p>
          <a:p>
            <a:pPr lvl="2"/>
            <a:r>
              <a:rPr lang="cs-CZ" smtClean="0"/>
              <a:t>Co </a:t>
            </a:r>
            <a:r>
              <a:rPr lang="cs-CZ" dirty="0" smtClean="0"/>
              <a:t>víte o regionální politice v EU?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</TotalTime>
  <Words>449</Words>
  <Application>Microsoft Office PowerPoint</Application>
  <PresentationFormat>Předvádění na obrazovce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Regionální politika a regionální rozvoj</vt:lpstr>
      <vt:lpstr>Vyučující</vt:lpstr>
      <vt:lpstr>Organizace předmětu</vt:lpstr>
      <vt:lpstr>Podmínky pro získání zápočtu</vt:lpstr>
      <vt:lpstr>Odevzdání a uznání všech cvičení</vt:lpstr>
      <vt:lpstr>Odevzdávání v termínech</vt:lpstr>
      <vt:lpstr>Studijní materiály</vt:lpstr>
      <vt:lpstr>Předběžný sylabus cvičení</vt:lpstr>
      <vt:lpstr>Zadání úvodního cvičení</vt:lpstr>
      <vt:lpstr>Cíl cvičení a jeho výstup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a regionální rozvoj</dc:title>
  <dc:creator>Kamila</dc:creator>
  <cp:lastModifiedBy>KK</cp:lastModifiedBy>
  <cp:revision>19</cp:revision>
  <dcterms:created xsi:type="dcterms:W3CDTF">2012-09-10T20:29:52Z</dcterms:created>
  <dcterms:modified xsi:type="dcterms:W3CDTF">2014-09-16T08:33:18Z</dcterms:modified>
</cp:coreProperties>
</file>