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4" r:id="rId3"/>
    <p:sldId id="258" r:id="rId4"/>
    <p:sldId id="260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4" r:id="rId17"/>
    <p:sldId id="273" r:id="rId18"/>
    <p:sldId id="275" r:id="rId19"/>
    <p:sldId id="277" r:id="rId20"/>
    <p:sldId id="276" r:id="rId21"/>
    <p:sldId id="278" r:id="rId22"/>
    <p:sldId id="268" r:id="rId23"/>
    <p:sldId id="279" r:id="rId24"/>
    <p:sldId id="280" r:id="rId25"/>
    <p:sldId id="281" r:id="rId26"/>
    <p:sldId id="282" r:id="rId27"/>
    <p:sldId id="287" r:id="rId28"/>
    <p:sldId id="283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02177D-39D5-4444-96CF-BF497DBD4152}" type="datetimeFigureOut">
              <a:rPr lang="cs-CZ" smtClean="0"/>
              <a:pPr/>
              <a:t>9. 10. 2014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9. 10. 2014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9. 10. 2014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9. 10. 2014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9. 10. 2014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9. 10. 2014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9. 10. 2014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9. 10. 2014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9. 10. 2014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9. 10. 2014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02177D-39D5-4444-96CF-BF497DBD4152}" type="datetimeFigureOut">
              <a:rPr lang="cs-CZ" smtClean="0"/>
              <a:pPr/>
              <a:t>9. 10. 2014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102177D-39D5-4444-96CF-BF497DBD4152}" type="datetimeFigureOut">
              <a:rPr lang="cs-CZ" smtClean="0"/>
              <a:pPr/>
              <a:t>9. 10. 2014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916832"/>
            <a:ext cx="9144000" cy="945450"/>
          </a:xfrm>
        </p:spPr>
        <p:txBody>
          <a:bodyPr/>
          <a:lstStyle/>
          <a:p>
            <a:pPr algn="ctr"/>
            <a:r>
              <a:rPr lang="cs-CZ" dirty="0" smtClean="0"/>
              <a:t>Metodologické postupy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55976" y="6309320"/>
            <a:ext cx="4788024" cy="54868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Mgr. Kamila </a:t>
            </a:r>
            <a:r>
              <a:rPr lang="cs-CZ" dirty="0" err="1" smtClean="0">
                <a:solidFill>
                  <a:schemeClr val="tx1"/>
                </a:solidFill>
              </a:rPr>
              <a:t>Klemešová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6488668"/>
            <a:ext cx="4067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7. a 8. 10. 2014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99792" y="386104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Cvičení č. 3</a:t>
            </a:r>
            <a:endParaRPr lang="cs-CZ" dirty="0"/>
          </a:p>
        </p:txBody>
      </p:sp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0"/>
            <a:ext cx="46482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Geografie</a:t>
            </a:r>
          </a:p>
          <a:p>
            <a:pPr lvl="1"/>
            <a:r>
              <a:rPr lang="cs-CZ" dirty="0" smtClean="0"/>
              <a:t>na ústupu, nová ekonomická geografie</a:t>
            </a:r>
          </a:p>
          <a:p>
            <a:r>
              <a:rPr lang="cs-CZ" dirty="0" smtClean="0"/>
              <a:t>Filozofie</a:t>
            </a:r>
          </a:p>
          <a:p>
            <a:pPr lvl="1"/>
            <a:r>
              <a:rPr lang="cs-CZ" dirty="0" smtClean="0"/>
              <a:t>ústup již v 60. letech 20. stol.</a:t>
            </a:r>
          </a:p>
          <a:p>
            <a:r>
              <a:rPr lang="cs-CZ" dirty="0" smtClean="0"/>
              <a:t>Ekonomie</a:t>
            </a:r>
          </a:p>
          <a:p>
            <a:pPr lvl="1"/>
            <a:r>
              <a:rPr lang="cs-CZ" dirty="0" smtClean="0"/>
              <a:t>dodnes základ pro tzv. hlavním proudu ekonomické vědy</a:t>
            </a:r>
          </a:p>
          <a:p>
            <a:r>
              <a:rPr lang="cs-CZ" dirty="0" smtClean="0"/>
              <a:t>Sociologie</a:t>
            </a:r>
          </a:p>
          <a:p>
            <a:pPr lvl="1"/>
            <a:r>
              <a:rPr lang="cs-CZ" dirty="0" smtClean="0"/>
              <a:t>dodnes především v USA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Pozitivismus v různých vědách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0" y="1196752"/>
            <a:ext cx="9144000" cy="1037673"/>
          </a:xfrm>
        </p:spPr>
        <p:txBody>
          <a:bodyPr/>
          <a:lstStyle/>
          <a:p>
            <a:pPr algn="ctr"/>
            <a:r>
              <a:rPr lang="cs-CZ" dirty="0" err="1" smtClean="0"/>
              <a:t>Postpozitivistické</a:t>
            </a:r>
            <a:r>
              <a:rPr lang="cs-CZ" dirty="0" smtClean="0"/>
              <a:t> směry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685800" y="3068960"/>
            <a:ext cx="7772400" cy="201622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cs-CZ" dirty="0" smtClean="0"/>
              <a:t>Kritický racionalismus</a:t>
            </a:r>
          </a:p>
          <a:p>
            <a:pPr algn="ctr"/>
            <a:r>
              <a:rPr lang="cs-CZ" dirty="0" smtClean="0"/>
              <a:t>Koncepce paradigmat</a:t>
            </a:r>
          </a:p>
          <a:p>
            <a:pPr algn="ctr"/>
            <a:r>
              <a:rPr lang="cs-CZ" dirty="0" smtClean="0"/>
              <a:t>Strukturalismus</a:t>
            </a:r>
          </a:p>
          <a:p>
            <a:pPr algn="ctr"/>
            <a:r>
              <a:rPr lang="cs-CZ" dirty="0" smtClean="0"/>
              <a:t>Kritický realismus</a:t>
            </a:r>
          </a:p>
          <a:p>
            <a:pPr algn="ctr"/>
            <a:r>
              <a:rPr lang="cs-CZ" dirty="0" smtClean="0"/>
              <a:t>Teorie strukturace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Carl</a:t>
            </a:r>
            <a:r>
              <a:rPr lang="cs-CZ" dirty="0" smtClean="0"/>
              <a:t> </a:t>
            </a:r>
            <a:r>
              <a:rPr lang="cs-CZ" dirty="0" err="1" smtClean="0"/>
              <a:t>Sauer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Michel</a:t>
            </a:r>
            <a:r>
              <a:rPr lang="cs-CZ" dirty="0" smtClean="0"/>
              <a:t> de </a:t>
            </a:r>
            <a:r>
              <a:rPr lang="cs-CZ" dirty="0" err="1" smtClean="0"/>
              <a:t>Montagne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Karl </a:t>
            </a:r>
            <a:r>
              <a:rPr lang="cs-CZ" dirty="0" err="1" smtClean="0"/>
              <a:t>Raimund</a:t>
            </a:r>
            <a:r>
              <a:rPr lang="cs-CZ" dirty="0" smtClean="0"/>
              <a:t> </a:t>
            </a:r>
            <a:r>
              <a:rPr lang="cs-CZ" dirty="0" err="1" smtClean="0"/>
              <a:t>Popper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err="1" smtClean="0"/>
              <a:t>Roy</a:t>
            </a:r>
            <a:r>
              <a:rPr lang="cs-CZ" dirty="0" smtClean="0"/>
              <a:t> </a:t>
            </a:r>
            <a:r>
              <a:rPr lang="cs-CZ" dirty="0" err="1" smtClean="0"/>
              <a:t>Bhaskar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Kritický racionalismus</a:t>
            </a:r>
            <a:endParaRPr lang="cs-CZ" dirty="0"/>
          </a:p>
        </p:txBody>
      </p:sp>
      <p:pic>
        <p:nvPicPr>
          <p:cNvPr id="22530" name="Picture 2" descr="http://www.austria-lexikon.at/attach/Wissenssammlungen/Biographien/Popper,%20Karl%20Raimund/Popper,_Karl_Raimund,_Si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7998" y="1700808"/>
            <a:ext cx="2947636" cy="4330056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539552" y="2420888"/>
            <a:ext cx="3744416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564174" y="6488668"/>
            <a:ext cx="3579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http://www.</a:t>
            </a:r>
            <a:r>
              <a:rPr lang="cs-CZ" dirty="0" err="1" smtClean="0"/>
              <a:t>austria</a:t>
            </a:r>
            <a:r>
              <a:rPr lang="cs-CZ" dirty="0" smtClean="0"/>
              <a:t>-lexikon.</a:t>
            </a:r>
            <a:r>
              <a:rPr lang="cs-CZ" dirty="0" err="1" smtClean="0"/>
              <a:t>at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	</a:t>
            </a:r>
            <a:r>
              <a:rPr lang="cs-CZ" dirty="0" err="1" smtClean="0"/>
              <a:t>Popper</a:t>
            </a:r>
            <a:r>
              <a:rPr lang="cs-CZ" dirty="0" smtClean="0"/>
              <a:t> stejně jako </a:t>
            </a:r>
            <a:r>
              <a:rPr lang="cs-CZ" dirty="0" err="1" smtClean="0"/>
              <a:t>Comte</a:t>
            </a:r>
            <a:r>
              <a:rPr lang="cs-CZ" dirty="0" smtClean="0"/>
              <a:t> vycházel z pozorování, která následně zpracoval do obecné teorie</a:t>
            </a:r>
            <a:br>
              <a:rPr lang="cs-CZ" dirty="0" smtClean="0"/>
            </a:br>
            <a:r>
              <a:rPr lang="cs-CZ" dirty="0" smtClean="0"/>
              <a:t>x</a:t>
            </a:r>
            <a:br>
              <a:rPr lang="cs-CZ" dirty="0" smtClean="0"/>
            </a:br>
            <a:r>
              <a:rPr lang="cs-CZ" dirty="0" err="1" smtClean="0"/>
              <a:t>Popper</a:t>
            </a:r>
            <a:r>
              <a:rPr lang="cs-CZ" dirty="0" smtClean="0"/>
              <a:t> preferoval nejdříve vytvořit hypotézu, tu se následně snažil verifikovat</a:t>
            </a:r>
            <a:br>
              <a:rPr lang="cs-CZ" dirty="0" smtClean="0"/>
            </a:br>
            <a:r>
              <a:rPr lang="cs-CZ" dirty="0" smtClean="0"/>
              <a:t>x</a:t>
            </a:r>
            <a:br>
              <a:rPr lang="cs-CZ" dirty="0" smtClean="0"/>
            </a:br>
            <a:r>
              <a:rPr lang="cs-CZ" dirty="0" err="1" smtClean="0"/>
              <a:t>Popper</a:t>
            </a:r>
            <a:r>
              <a:rPr lang="cs-CZ" dirty="0" smtClean="0"/>
              <a:t> preferoval nejdříve vytvořit hypotézu, tu se následně snažil vyvrátit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Přístupy k.r.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55576" y="4293096"/>
            <a:ext cx="7776864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907704" y="5661248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princip falzifikace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4" grpId="0" animBg="1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objektivní danost reality a jevů</a:t>
            </a:r>
          </a:p>
          <a:p>
            <a:r>
              <a:rPr lang="cs-CZ" dirty="0" smtClean="0"/>
              <a:t>nezávislost na pozorovateli</a:t>
            </a:r>
          </a:p>
          <a:p>
            <a:r>
              <a:rPr lang="cs-CZ" dirty="0" smtClean="0"/>
              <a:t>nepředpokládá se kumulativnost poznání</a:t>
            </a:r>
          </a:p>
          <a:p>
            <a:r>
              <a:rPr lang="cs-CZ" dirty="0" smtClean="0"/>
              <a:t>hypotézy nejsou brány za definitivní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Společné jevy a odlišnosti s pozitivismem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Thomas Samuel </a:t>
            </a:r>
            <a:r>
              <a:rPr lang="cs-CZ" dirty="0" err="1" smtClean="0"/>
              <a:t>Kuhn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Carl</a:t>
            </a:r>
            <a:r>
              <a:rPr lang="cs-CZ" dirty="0" smtClean="0"/>
              <a:t> </a:t>
            </a:r>
            <a:r>
              <a:rPr lang="cs-CZ" dirty="0" err="1" smtClean="0"/>
              <a:t>Sauer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Roy</a:t>
            </a:r>
            <a:r>
              <a:rPr lang="cs-CZ" dirty="0" smtClean="0"/>
              <a:t> </a:t>
            </a:r>
            <a:r>
              <a:rPr lang="cs-CZ" dirty="0" err="1" smtClean="0"/>
              <a:t>Bhaskar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Anthony</a:t>
            </a:r>
            <a:r>
              <a:rPr lang="cs-CZ" dirty="0" smtClean="0"/>
              <a:t> </a:t>
            </a:r>
            <a:r>
              <a:rPr lang="cs-CZ" dirty="0" err="1" smtClean="0"/>
              <a:t>Giddens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Koncepce paradigmat</a:t>
            </a:r>
            <a:endParaRPr lang="cs-CZ" dirty="0"/>
          </a:p>
        </p:txBody>
      </p:sp>
      <p:pic>
        <p:nvPicPr>
          <p:cNvPr id="26626" name="Picture 2" descr="http://kvams.files.wordpress.com/2010/09/kuh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484784"/>
            <a:ext cx="3604391" cy="4517504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5292080" y="6021288"/>
            <a:ext cx="3462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http://kvams.wordpress.com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39552" y="1484784"/>
            <a:ext cx="388843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 interpretaci skutečnosti je rozhodující role subjektu</a:t>
            </a:r>
          </a:p>
          <a:p>
            <a:r>
              <a:rPr lang="cs-CZ" dirty="0" smtClean="0"/>
              <a:t>interpretace každého jevu je dána rozdílnými historickými podmínkami</a:t>
            </a:r>
          </a:p>
          <a:p>
            <a:r>
              <a:rPr lang="cs-CZ" dirty="0" smtClean="0"/>
              <a:t>období, v němž se vychází z ustáleného paradigmatu se nazývá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   OBDOBÍ NORMÁLNÍ VĚDY</a:t>
            </a:r>
          </a:p>
          <a:p>
            <a:r>
              <a:rPr lang="cs-CZ" dirty="0" smtClean="0"/>
              <a:t>odchylky z paradigmatu, které jsou zpočátku přehlíženy se nazývají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   ANOMÁLIE</a:t>
            </a:r>
          </a:p>
          <a:p>
            <a:r>
              <a:rPr lang="cs-CZ" dirty="0" smtClean="0"/>
              <a:t>teoretická koncepce je pravdivá tehdy, jestliže existuje kolektivní uznávaná interpretace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 teorii paradigmat platí…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rozmach 20. a 30. léta 20. stol. </a:t>
            </a:r>
          </a:p>
          <a:p>
            <a:r>
              <a:rPr lang="cs-CZ" dirty="0" smtClean="0"/>
              <a:t>základem zkoumání struktury</a:t>
            </a:r>
          </a:p>
          <a:p>
            <a:r>
              <a:rPr lang="cs-CZ" dirty="0" smtClean="0"/>
              <a:t>upřednostňování struktury před jednotlivcem</a:t>
            </a:r>
          </a:p>
          <a:p>
            <a:r>
              <a:rPr lang="cs-CZ" dirty="0" smtClean="0"/>
              <a:t>odlišování zkoumajícího člověka od zkoumaného objektu (jako v pozitivismu)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Strukturalismus</a:t>
            </a:r>
            <a:endParaRPr lang="cs-CZ" dirty="0"/>
          </a:p>
        </p:txBody>
      </p:sp>
      <p:pic>
        <p:nvPicPr>
          <p:cNvPr id="30722" name="Picture 2" descr="https://encrypted-tbn0.gstatic.com/images?q=tbn:ANd9GcSswqP1zGZ7eSuXakhLT4TBdL_T-ZKYCkVrN2p_mgVf3keNAws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789040"/>
            <a:ext cx="2952328" cy="2800372"/>
          </a:xfrm>
          <a:prstGeom prst="rect">
            <a:avLst/>
          </a:prstGeom>
          <a:noFill/>
        </p:spPr>
      </p:pic>
      <p:pic>
        <p:nvPicPr>
          <p:cNvPr id="30724" name="Picture 4" descr="https://encrypted-tbn2.gstatic.com/images?q=tbn:ANd9GcSgBeRdAnGr3V2SmvsO_CExXuP0meJVG0wsce7Jd2bJM2RD8DT3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077072"/>
            <a:ext cx="3456384" cy="2300068"/>
          </a:xfrm>
          <a:prstGeom prst="rect">
            <a:avLst/>
          </a:prstGeom>
          <a:noFill/>
        </p:spPr>
      </p:pic>
      <p:sp>
        <p:nvSpPr>
          <p:cNvPr id="8" name="Šipka doprava 7"/>
          <p:cNvSpPr/>
          <p:nvPr/>
        </p:nvSpPr>
        <p:spPr>
          <a:xfrm>
            <a:off x="3563888" y="5157192"/>
            <a:ext cx="1224136" cy="14401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6550223"/>
            <a:ext cx="1802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www.</a:t>
            </a:r>
            <a:r>
              <a:rPr lang="cs-CZ" sz="1400" dirty="0" err="1" smtClean="0"/>
              <a:t>beleta.cz</a:t>
            </a:r>
            <a:endParaRPr lang="cs-CZ" sz="1400" dirty="0"/>
          </a:p>
        </p:txBody>
      </p:sp>
      <p:sp>
        <p:nvSpPr>
          <p:cNvPr id="10" name="Obdélník 9"/>
          <p:cNvSpPr/>
          <p:nvPr/>
        </p:nvSpPr>
        <p:spPr>
          <a:xfrm>
            <a:off x="5868144" y="6550223"/>
            <a:ext cx="25202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http://www.</a:t>
            </a:r>
            <a:r>
              <a:rPr lang="cs-CZ" sz="1400" dirty="0" err="1" smtClean="0"/>
              <a:t>presbeton.cz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Carl</a:t>
            </a:r>
            <a:r>
              <a:rPr lang="cs-CZ" dirty="0" smtClean="0"/>
              <a:t> </a:t>
            </a:r>
            <a:r>
              <a:rPr lang="cs-CZ" dirty="0" err="1" smtClean="0"/>
              <a:t>Sauer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Roy</a:t>
            </a:r>
            <a:r>
              <a:rPr lang="cs-CZ" dirty="0" smtClean="0"/>
              <a:t> </a:t>
            </a:r>
            <a:r>
              <a:rPr lang="cs-CZ" dirty="0" err="1" smtClean="0"/>
              <a:t>Bhaskar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Anthony</a:t>
            </a:r>
            <a:r>
              <a:rPr lang="cs-CZ" dirty="0" smtClean="0"/>
              <a:t> </a:t>
            </a:r>
            <a:r>
              <a:rPr lang="cs-CZ" dirty="0" err="1" smtClean="0"/>
              <a:t>Giddens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Léon</a:t>
            </a:r>
            <a:r>
              <a:rPr lang="cs-CZ" dirty="0" smtClean="0"/>
              <a:t> </a:t>
            </a:r>
            <a:r>
              <a:rPr lang="cs-CZ" dirty="0" err="1" smtClean="0"/>
              <a:t>Walras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Kritický realismus</a:t>
            </a:r>
            <a:endParaRPr lang="cs-CZ" dirty="0"/>
          </a:p>
        </p:txBody>
      </p:sp>
      <p:pic>
        <p:nvPicPr>
          <p:cNvPr id="31746" name="Picture 2" descr="http://dica-lab.org/rab/files/2010/03/Bhaskar_Ro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4115" y="2636912"/>
            <a:ext cx="4342852" cy="3342110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7092280" y="6021288"/>
            <a:ext cx="16225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http://dica-lab.org</a:t>
            </a:r>
            <a:endParaRPr lang="cs-CZ" sz="1200" dirty="0"/>
          </a:p>
        </p:txBody>
      </p:sp>
      <p:sp>
        <p:nvSpPr>
          <p:cNvPr id="6" name="Obdélník 5"/>
          <p:cNvSpPr/>
          <p:nvPr/>
        </p:nvSpPr>
        <p:spPr>
          <a:xfrm>
            <a:off x="539552" y="1916832"/>
            <a:ext cx="2520280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836712"/>
            <a:ext cx="8229600" cy="1299600"/>
          </a:xfrm>
        </p:spPr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změkčení strukturalismu, </a:t>
            </a:r>
            <a:r>
              <a:rPr lang="sk-SK" dirty="0" smtClean="0"/>
              <a:t>snaha </a:t>
            </a:r>
            <a:r>
              <a:rPr lang="sk-SK" dirty="0" err="1" smtClean="0"/>
              <a:t>zohlednit</a:t>
            </a:r>
            <a:r>
              <a:rPr lang="sk-SK" dirty="0" smtClean="0"/>
              <a:t> </a:t>
            </a:r>
            <a:r>
              <a:rPr lang="sk-SK" dirty="0" err="1" smtClean="0"/>
              <a:t>vliv</a:t>
            </a:r>
            <a:r>
              <a:rPr lang="sk-SK" dirty="0" smtClean="0"/>
              <a:t> </a:t>
            </a:r>
            <a:r>
              <a:rPr lang="sk-SK" dirty="0" err="1" smtClean="0"/>
              <a:t>jednotlivců</a:t>
            </a:r>
            <a:endParaRPr lang="sk-SK" dirty="0" smtClean="0"/>
          </a:p>
          <a:p>
            <a:r>
              <a:rPr lang="sk-SK" dirty="0" err="1" smtClean="0"/>
              <a:t>retrospektivní</a:t>
            </a:r>
            <a:r>
              <a:rPr lang="sk-SK" dirty="0" smtClean="0"/>
              <a:t> </a:t>
            </a:r>
            <a:r>
              <a:rPr lang="sk-SK" dirty="0" err="1" smtClean="0"/>
              <a:t>metoda</a:t>
            </a:r>
            <a:r>
              <a:rPr lang="sk-SK" dirty="0" smtClean="0"/>
              <a:t> – 2 fáze: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355976" y="4365104"/>
            <a:ext cx="4644008" cy="120032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/>
              <a:t>naznačí </a:t>
            </a:r>
            <a:r>
              <a:rPr lang="sk-SK" dirty="0" err="1" smtClean="0"/>
              <a:t>jistou</a:t>
            </a:r>
            <a:r>
              <a:rPr lang="sk-SK" dirty="0" smtClean="0"/>
              <a:t> formu </a:t>
            </a:r>
            <a:r>
              <a:rPr lang="sk-SK" dirty="0" err="1" smtClean="0"/>
              <a:t>uspořádání</a:t>
            </a:r>
            <a:r>
              <a:rPr lang="sk-SK" dirty="0" smtClean="0"/>
              <a:t> </a:t>
            </a:r>
            <a:r>
              <a:rPr lang="sk-SK" dirty="0" err="1" smtClean="0"/>
              <a:t>prvků</a:t>
            </a:r>
            <a:r>
              <a:rPr lang="sk-SK" dirty="0" smtClean="0"/>
              <a:t> a </a:t>
            </a:r>
            <a:r>
              <a:rPr lang="sk-SK" dirty="0" err="1" smtClean="0"/>
              <a:t>jevů</a:t>
            </a:r>
            <a:r>
              <a:rPr lang="sk-SK" dirty="0" smtClean="0"/>
              <a:t> =&gt;</a:t>
            </a:r>
            <a:r>
              <a:rPr lang="sk-SK" dirty="0" err="1" smtClean="0"/>
              <a:t>sestaví</a:t>
            </a:r>
            <a:r>
              <a:rPr lang="sk-SK" dirty="0" smtClean="0"/>
              <a:t>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předběžná</a:t>
            </a:r>
            <a:r>
              <a:rPr lang="sk-SK" dirty="0" smtClean="0"/>
              <a:t> </a:t>
            </a:r>
            <a:r>
              <a:rPr lang="sk-SK" dirty="0" err="1" smtClean="0"/>
              <a:t>teorie</a:t>
            </a:r>
            <a:r>
              <a:rPr lang="sk-SK" dirty="0" smtClean="0"/>
              <a:t> (</a:t>
            </a:r>
            <a:r>
              <a:rPr lang="sk-SK" dirty="0" err="1" smtClean="0"/>
              <a:t>vyjadřuje</a:t>
            </a:r>
            <a:r>
              <a:rPr lang="sk-SK" dirty="0" smtClean="0"/>
              <a:t> </a:t>
            </a:r>
            <a:r>
              <a:rPr lang="sk-SK" dirty="0" err="1" smtClean="0"/>
              <a:t>potenciální</a:t>
            </a:r>
            <a:r>
              <a:rPr lang="sk-SK" dirty="0" smtClean="0"/>
              <a:t> </a:t>
            </a:r>
            <a:r>
              <a:rPr lang="sk-SK" dirty="0" err="1" smtClean="0"/>
              <a:t>spojitost</a:t>
            </a:r>
            <a:r>
              <a:rPr lang="sk-SK" dirty="0" smtClean="0"/>
              <a:t> </a:t>
            </a:r>
            <a:r>
              <a:rPr lang="sk-SK" dirty="0" err="1" smtClean="0"/>
              <a:t>jevů</a:t>
            </a:r>
            <a:r>
              <a:rPr lang="sk-SK" dirty="0" smtClean="0"/>
              <a:t>)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4365104"/>
            <a:ext cx="3960440" cy="120032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dirty="0" err="1" smtClean="0"/>
              <a:t>hledání</a:t>
            </a:r>
            <a:r>
              <a:rPr lang="sk-SK" dirty="0" smtClean="0"/>
              <a:t> </a:t>
            </a:r>
            <a:r>
              <a:rPr lang="sk-SK" dirty="0" err="1" smtClean="0"/>
              <a:t>příčiny</a:t>
            </a:r>
            <a:r>
              <a:rPr lang="sk-SK" dirty="0" smtClean="0"/>
              <a:t> </a:t>
            </a:r>
            <a:r>
              <a:rPr lang="sk-SK" dirty="0" err="1" smtClean="0"/>
              <a:t>jevů</a:t>
            </a:r>
            <a:r>
              <a:rPr lang="sk-SK" dirty="0" smtClean="0"/>
              <a:t> – snaha </a:t>
            </a:r>
            <a:r>
              <a:rPr lang="sk-SK" dirty="0" err="1" smtClean="0"/>
              <a:t>rozlišit</a:t>
            </a:r>
            <a:r>
              <a:rPr lang="sk-SK" dirty="0" smtClean="0"/>
              <a:t> </a:t>
            </a:r>
            <a:r>
              <a:rPr lang="sk-SK" dirty="0" err="1" smtClean="0"/>
              <a:t>nahodilé</a:t>
            </a:r>
            <a:r>
              <a:rPr lang="sk-SK" dirty="0" smtClean="0"/>
              <a:t> a nutné (stále </a:t>
            </a:r>
            <a:r>
              <a:rPr lang="sk-SK" dirty="0" err="1" smtClean="0"/>
              <a:t>působící</a:t>
            </a:r>
            <a:r>
              <a:rPr lang="sk-SK" dirty="0" smtClean="0"/>
              <a:t>) </a:t>
            </a:r>
            <a:r>
              <a:rPr lang="sk-SK" dirty="0" err="1" smtClean="0"/>
              <a:t>příčiny</a:t>
            </a:r>
            <a:endParaRPr lang="sk-SK" dirty="0" smtClean="0"/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483768" y="2348880"/>
            <a:ext cx="3960440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extenzivní výzkum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483768" y="2852936"/>
            <a:ext cx="3960440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intenzivní výzkum</a:t>
            </a:r>
            <a:endParaRPr lang="cs-CZ" dirty="0"/>
          </a:p>
        </p:txBody>
      </p:sp>
      <p:cxnSp>
        <p:nvCxnSpPr>
          <p:cNvPr id="27" name="Tvar 26"/>
          <p:cNvCxnSpPr>
            <a:stCxn id="8" idx="1"/>
            <a:endCxn id="6" idx="0"/>
          </p:cNvCxnSpPr>
          <p:nvPr/>
        </p:nvCxnSpPr>
        <p:spPr>
          <a:xfrm rot="10800000" flipV="1">
            <a:off x="2159732" y="3037602"/>
            <a:ext cx="324036" cy="132750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ravoúhlá spojovací čára 31"/>
          <p:cNvCxnSpPr>
            <a:stCxn id="7" idx="3"/>
            <a:endCxn id="5" idx="0"/>
          </p:cNvCxnSpPr>
          <p:nvPr/>
        </p:nvCxnSpPr>
        <p:spPr>
          <a:xfrm>
            <a:off x="6444208" y="2533546"/>
            <a:ext cx="233772" cy="183155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build="allAtOnce" animBg="1"/>
      <p:bldP spid="6" grpId="0" build="allAtOnce" animBg="1"/>
      <p:bldP spid="7" grpId="0" build="allAtOnce" animBg="1"/>
      <p:bldP spid="8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numCol="3">
            <a:normAutofit/>
          </a:bodyPr>
          <a:lstStyle/>
          <a:p>
            <a:r>
              <a:rPr lang="cs-CZ" sz="1800" dirty="0" smtClean="0"/>
              <a:t>1.</a:t>
            </a:r>
            <a:r>
              <a:rPr lang="cs-CZ" sz="1800" b="1" dirty="0" smtClean="0"/>
              <a:t>Pozitivismus</a:t>
            </a:r>
          </a:p>
          <a:p>
            <a:r>
              <a:rPr lang="cs-CZ" sz="1800" dirty="0" smtClean="0"/>
              <a:t>2. </a:t>
            </a:r>
            <a:r>
              <a:rPr lang="cs-CZ" sz="1800" b="1" dirty="0" smtClean="0"/>
              <a:t>Kritický racionalismus</a:t>
            </a:r>
          </a:p>
          <a:p>
            <a:r>
              <a:rPr lang="cs-CZ" sz="1800" dirty="0" smtClean="0"/>
              <a:t>3. </a:t>
            </a:r>
            <a:r>
              <a:rPr lang="cs-CZ" sz="1800" b="1" dirty="0" smtClean="0"/>
              <a:t>Koncepce </a:t>
            </a:r>
            <a:r>
              <a:rPr lang="cs-CZ" sz="1800" b="1" dirty="0" err="1" smtClean="0"/>
              <a:t>paragigmat</a:t>
            </a:r>
            <a:endParaRPr lang="cs-CZ" sz="1800" b="1" dirty="0" smtClean="0"/>
          </a:p>
          <a:p>
            <a:r>
              <a:rPr lang="cs-CZ" sz="1800" dirty="0" smtClean="0"/>
              <a:t>4. </a:t>
            </a:r>
            <a:r>
              <a:rPr lang="cs-CZ" sz="1800" b="1" dirty="0" smtClean="0"/>
              <a:t>Strukturalismus</a:t>
            </a:r>
          </a:p>
          <a:p>
            <a:r>
              <a:rPr lang="cs-CZ" sz="1800" dirty="0" smtClean="0"/>
              <a:t>5. </a:t>
            </a:r>
            <a:r>
              <a:rPr lang="cs-CZ" sz="1800" b="1" dirty="0" smtClean="0"/>
              <a:t>Kriticky realismus</a:t>
            </a:r>
          </a:p>
          <a:p>
            <a:r>
              <a:rPr lang="cs-CZ" sz="1800" b="1" dirty="0" smtClean="0"/>
              <a:t>6. Teorie strukturace</a:t>
            </a:r>
          </a:p>
          <a:p>
            <a:r>
              <a:rPr lang="cs-CZ" sz="1800" dirty="0" smtClean="0"/>
              <a:t>7. </a:t>
            </a:r>
            <a:r>
              <a:rPr lang="cs-CZ" sz="1800" b="1" dirty="0" smtClean="0"/>
              <a:t>Hermeneutika</a:t>
            </a:r>
          </a:p>
          <a:p>
            <a:r>
              <a:rPr lang="cs-CZ" sz="1800" dirty="0" smtClean="0"/>
              <a:t>8. </a:t>
            </a:r>
            <a:r>
              <a:rPr lang="cs-CZ" sz="1800" b="1" dirty="0" err="1" smtClean="0"/>
              <a:t>Postrukturalismus</a:t>
            </a:r>
            <a:endParaRPr lang="cs-CZ" sz="1800" b="1" dirty="0" smtClean="0"/>
          </a:p>
          <a:p>
            <a:r>
              <a:rPr lang="cs-CZ" sz="1800" dirty="0" smtClean="0"/>
              <a:t>9. </a:t>
            </a:r>
            <a:r>
              <a:rPr lang="cs-CZ" sz="1800" b="1" dirty="0" smtClean="0"/>
              <a:t>Postmodernismus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A. </a:t>
            </a:r>
            <a:r>
              <a:rPr lang="cs-CZ" sz="1800" dirty="0" err="1" smtClean="0"/>
              <a:t>Kuhn</a:t>
            </a:r>
            <a:endParaRPr lang="cs-CZ" sz="1800" dirty="0" smtClean="0"/>
          </a:p>
          <a:p>
            <a:r>
              <a:rPr lang="cs-CZ" sz="1800" dirty="0" smtClean="0"/>
              <a:t>B. </a:t>
            </a:r>
            <a:r>
              <a:rPr lang="cs-CZ" sz="1800" dirty="0" err="1" smtClean="0"/>
              <a:t>Bhaskar</a:t>
            </a:r>
            <a:endParaRPr lang="cs-CZ" sz="1800" dirty="0" smtClean="0"/>
          </a:p>
          <a:p>
            <a:r>
              <a:rPr lang="cs-CZ" sz="1800" dirty="0" smtClean="0"/>
              <a:t>C. </a:t>
            </a:r>
            <a:r>
              <a:rPr lang="cs-CZ" sz="1800" dirty="0" err="1" smtClean="0"/>
              <a:t>Popper</a:t>
            </a:r>
            <a:endParaRPr lang="cs-CZ" sz="1800" dirty="0" smtClean="0"/>
          </a:p>
          <a:p>
            <a:r>
              <a:rPr lang="cs-CZ" sz="1800" dirty="0" smtClean="0"/>
              <a:t>D. </a:t>
            </a:r>
            <a:r>
              <a:rPr lang="cs-CZ" sz="1800" dirty="0" err="1" smtClean="0"/>
              <a:t>Comte</a:t>
            </a:r>
            <a:endParaRPr lang="cs-CZ" sz="1800" dirty="0" smtClean="0"/>
          </a:p>
          <a:p>
            <a:r>
              <a:rPr lang="cs-CZ" sz="1800" dirty="0" smtClean="0"/>
              <a:t>E. </a:t>
            </a:r>
            <a:r>
              <a:rPr lang="cs-CZ" sz="1800" dirty="0" err="1" smtClean="0"/>
              <a:t>Gadamer</a:t>
            </a:r>
            <a:endParaRPr lang="cs-CZ" sz="1800" dirty="0" smtClean="0"/>
          </a:p>
          <a:p>
            <a:r>
              <a:rPr lang="cs-CZ" sz="1800" dirty="0" smtClean="0"/>
              <a:t>F. </a:t>
            </a:r>
            <a:r>
              <a:rPr lang="cs-CZ" sz="1800" dirty="0" err="1" smtClean="0"/>
              <a:t>Giddens</a:t>
            </a:r>
            <a:endParaRPr lang="cs-CZ" sz="1800" dirty="0" smtClean="0"/>
          </a:p>
          <a:p>
            <a:r>
              <a:rPr lang="cs-CZ" sz="1800" dirty="0" smtClean="0"/>
              <a:t>G. </a:t>
            </a:r>
            <a:r>
              <a:rPr lang="cs-CZ" sz="1800" dirty="0" err="1" smtClean="0"/>
              <a:t>Foucault</a:t>
            </a:r>
            <a:endParaRPr lang="cs-CZ" sz="1800" dirty="0" smtClean="0"/>
          </a:p>
          <a:p>
            <a:r>
              <a:rPr lang="cs-CZ" sz="1800" dirty="0" smtClean="0"/>
              <a:t>H. –</a:t>
            </a:r>
          </a:p>
          <a:p>
            <a:r>
              <a:rPr lang="cs-CZ" sz="1800" dirty="0" smtClean="0"/>
              <a:t>H. -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r>
              <a:rPr lang="cs-CZ" sz="1600" dirty="0" smtClean="0"/>
              <a:t>1. metoda indukce</a:t>
            </a:r>
          </a:p>
          <a:p>
            <a:r>
              <a:rPr lang="cs-CZ" sz="1600" dirty="0" smtClean="0"/>
              <a:t>2. vliv moci</a:t>
            </a:r>
          </a:p>
          <a:p>
            <a:r>
              <a:rPr lang="cs-CZ" sz="1600" dirty="0" smtClean="0"/>
              <a:t>3. analýza teologických textů</a:t>
            </a:r>
          </a:p>
          <a:p>
            <a:r>
              <a:rPr lang="cs-CZ" sz="1600" dirty="0" smtClean="0"/>
              <a:t>4. upřednostňování struktury před jednotlivcem</a:t>
            </a:r>
          </a:p>
          <a:p>
            <a:r>
              <a:rPr lang="cs-CZ" sz="1600" dirty="0" smtClean="0"/>
              <a:t>5. časoprostor</a:t>
            </a:r>
          </a:p>
          <a:p>
            <a:r>
              <a:rPr lang="cs-CZ" sz="1600" dirty="0" smtClean="0"/>
              <a:t>6. období normální vědy</a:t>
            </a:r>
          </a:p>
          <a:p>
            <a:r>
              <a:rPr lang="cs-CZ" sz="1600" dirty="0" smtClean="0"/>
              <a:t>7. všechny pravdy jsou stejně pravdivé</a:t>
            </a:r>
          </a:p>
          <a:p>
            <a:r>
              <a:rPr lang="cs-CZ" sz="1600" dirty="0" smtClean="0"/>
              <a:t>8. retrospektivní metoda</a:t>
            </a:r>
          </a:p>
          <a:p>
            <a:r>
              <a:rPr lang="cs-CZ" sz="1600" dirty="0" smtClean="0"/>
              <a:t>9. princip falzifikace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Carl</a:t>
            </a:r>
            <a:r>
              <a:rPr lang="cs-CZ" dirty="0" smtClean="0"/>
              <a:t> </a:t>
            </a:r>
            <a:r>
              <a:rPr lang="cs-CZ" dirty="0" err="1" smtClean="0"/>
              <a:t>Sauer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Anthony</a:t>
            </a:r>
            <a:r>
              <a:rPr lang="cs-CZ" dirty="0" smtClean="0"/>
              <a:t> </a:t>
            </a:r>
            <a:r>
              <a:rPr lang="cs-CZ" dirty="0" err="1" smtClean="0"/>
              <a:t>Giddens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Léon</a:t>
            </a:r>
            <a:r>
              <a:rPr lang="cs-CZ" dirty="0" smtClean="0"/>
              <a:t> </a:t>
            </a:r>
            <a:r>
              <a:rPr lang="cs-CZ" dirty="0" err="1" smtClean="0"/>
              <a:t>Walras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David </a:t>
            </a:r>
            <a:r>
              <a:rPr lang="cs-CZ" dirty="0" err="1" smtClean="0"/>
              <a:t>Harvey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strukturace</a:t>
            </a:r>
            <a:endParaRPr lang="cs-CZ" dirty="0"/>
          </a:p>
        </p:txBody>
      </p:sp>
      <p:pic>
        <p:nvPicPr>
          <p:cNvPr id="33794" name="Picture 2" descr="http://laboralcentrodearte.uoc.edu/wp-content/uploads/2010/12/Anthony-Gidde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6076" y="2204864"/>
            <a:ext cx="3458133" cy="3842371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539552" y="1916832"/>
            <a:ext cx="316835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940152" y="6093296"/>
            <a:ext cx="28023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http://laboralcentrodearte.uoc.edu</a:t>
            </a:r>
            <a:endParaRPr lang="cs-CZ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zlidštění struktur</a:t>
            </a:r>
          </a:p>
          <a:p>
            <a:r>
              <a:rPr lang="cs-CZ" dirty="0" smtClean="0"/>
              <a:t>možnost jednotlivců pozměnit struktury</a:t>
            </a:r>
          </a:p>
          <a:p>
            <a:r>
              <a:rPr lang="cs-CZ" dirty="0" smtClean="0"/>
              <a:t>práce s časoprostorem</a:t>
            </a:r>
          </a:p>
          <a:p>
            <a:r>
              <a:rPr lang="cs-CZ" dirty="0" smtClean="0"/>
              <a:t>struktura jako proces, ne jako entita působící nezávisle na jednotlivci</a:t>
            </a:r>
          </a:p>
          <a:p>
            <a:r>
              <a:rPr lang="cs-CZ" dirty="0" smtClean="0"/>
              <a:t>velký ohlas v geografii (resp. regionální problematice)</a:t>
            </a:r>
          </a:p>
          <a:p>
            <a:r>
              <a:rPr lang="cs-CZ" dirty="0" smtClean="0"/>
              <a:t>„mezník“ – společenskovědní a přírodní jevy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628800"/>
            <a:ext cx="9144000" cy="1181689"/>
          </a:xfrm>
        </p:spPr>
        <p:txBody>
          <a:bodyPr/>
          <a:lstStyle/>
          <a:p>
            <a:pPr algn="ctr"/>
            <a:r>
              <a:rPr lang="cs-CZ" dirty="0" smtClean="0"/>
              <a:t>Relativistické přístupy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 smtClean="0"/>
              <a:t>Hermeneutika</a:t>
            </a:r>
          </a:p>
          <a:p>
            <a:pPr algn="ctr"/>
            <a:r>
              <a:rPr lang="cs-CZ" dirty="0" err="1" smtClean="0"/>
              <a:t>Postrukturalismus</a:t>
            </a:r>
            <a:endParaRPr lang="cs-CZ" dirty="0" smtClean="0"/>
          </a:p>
          <a:p>
            <a:pPr algn="ctr"/>
            <a:r>
              <a:rPr lang="cs-CZ" dirty="0" smtClean="0"/>
              <a:t>Postmodernismus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Alexander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Neurath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Léon</a:t>
            </a:r>
            <a:r>
              <a:rPr lang="cs-CZ" dirty="0" smtClean="0"/>
              <a:t> </a:t>
            </a:r>
            <a:r>
              <a:rPr lang="cs-CZ" dirty="0" err="1" smtClean="0"/>
              <a:t>Walras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David </a:t>
            </a:r>
            <a:r>
              <a:rPr lang="cs-CZ" dirty="0" err="1" smtClean="0"/>
              <a:t>Harvey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Hans-</a:t>
            </a:r>
            <a:r>
              <a:rPr lang="cs-CZ" dirty="0" err="1" smtClean="0"/>
              <a:t>Georg</a:t>
            </a:r>
            <a:r>
              <a:rPr lang="cs-CZ" dirty="0" smtClean="0"/>
              <a:t> </a:t>
            </a:r>
            <a:r>
              <a:rPr lang="cs-CZ" dirty="0" err="1" smtClean="0"/>
              <a:t>Gadamer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Hermeneutika</a:t>
            </a:r>
            <a:endParaRPr lang="cs-CZ" dirty="0"/>
          </a:p>
        </p:txBody>
      </p:sp>
      <p:pic>
        <p:nvPicPr>
          <p:cNvPr id="34818" name="Picture 2" descr="http://alex.golub.name/gadamer/gadam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988840"/>
            <a:ext cx="3057525" cy="4000501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6732240" y="6021288"/>
            <a:ext cx="19447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http://alex.golub.name</a:t>
            </a:r>
            <a:endParaRPr lang="cs-CZ" sz="1200" dirty="0"/>
          </a:p>
        </p:txBody>
      </p:sp>
      <p:sp>
        <p:nvSpPr>
          <p:cNvPr id="7" name="Obdélník 6"/>
          <p:cNvSpPr/>
          <p:nvPr/>
        </p:nvSpPr>
        <p:spPr>
          <a:xfrm>
            <a:off x="539552" y="2852936"/>
            <a:ext cx="4032448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32393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záleží na vzájemné interakci mezi zkoumajícím a zkoumaným subjektem</a:t>
            </a:r>
          </a:p>
          <a:p>
            <a:endParaRPr lang="cs-CZ" dirty="0" smtClean="0"/>
          </a:p>
          <a:p>
            <a:r>
              <a:rPr lang="cs-CZ" dirty="0" smtClean="0"/>
              <a:t>důraz kladen na:</a:t>
            </a:r>
          </a:p>
          <a:p>
            <a:pPr lvl="1">
              <a:buNone/>
            </a:pPr>
            <a:r>
              <a:rPr lang="cs-CZ" dirty="0" smtClean="0"/>
              <a:t>pochopení                 vysvětlení           syntézu</a:t>
            </a:r>
          </a:p>
          <a:p>
            <a:endParaRPr lang="cs-CZ" dirty="0" smtClean="0"/>
          </a:p>
          <a:p>
            <a:r>
              <a:rPr lang="cs-CZ" dirty="0" smtClean="0"/>
              <a:t>nejméně výrazný vliv </a:t>
            </a:r>
            <a:r>
              <a:rPr lang="cs-CZ" dirty="0" err="1" smtClean="0"/>
              <a:t>hermenutiky</a:t>
            </a:r>
            <a:r>
              <a:rPr lang="cs-CZ" dirty="0" smtClean="0"/>
              <a:t> je v:</a:t>
            </a:r>
          </a:p>
          <a:p>
            <a:pPr lvl="1">
              <a:buNone/>
            </a:pPr>
            <a:r>
              <a:rPr lang="cs-CZ" dirty="0" smtClean="0"/>
              <a:t>sociologii                       psychologii</a:t>
            </a:r>
          </a:p>
          <a:p>
            <a:pPr lvl="1">
              <a:buNone/>
            </a:pPr>
            <a:r>
              <a:rPr lang="cs-CZ" dirty="0" smtClean="0"/>
              <a:t>ekonomii                       geografii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důležité je využívání analýz:</a:t>
            </a:r>
          </a:p>
          <a:p>
            <a:pPr lvl="1">
              <a:buNone/>
            </a:pPr>
            <a:r>
              <a:rPr lang="cs-CZ" dirty="0" smtClean="0"/>
              <a:t>kvantitativních                kvalitativních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i="1" dirty="0" smtClean="0"/>
              <a:t/>
            </a:r>
            <a:br>
              <a:rPr lang="cs-CZ" sz="2700" i="1" dirty="0" smtClean="0"/>
            </a:br>
            <a:r>
              <a:rPr lang="cs-CZ" sz="2700" i="1" dirty="0" smtClean="0"/>
              <a:t>„Nic v našem světě není objektivní, vše je pouze výsledkem interpretace“</a:t>
            </a: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27584" y="2780928"/>
            <a:ext cx="172819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755576" y="4149080"/>
            <a:ext cx="172819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067944" y="5013176"/>
            <a:ext cx="187220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animBg="1"/>
      <p:bldP spid="6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5554960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Přiřaďte: </a:t>
            </a:r>
          </a:p>
          <a:p>
            <a:pPr lvl="1"/>
            <a:r>
              <a:rPr lang="cs-CZ" dirty="0" smtClean="0"/>
              <a:t>všechny pravdy jsou stejně pravdivé</a:t>
            </a:r>
          </a:p>
          <a:p>
            <a:pPr lvl="1"/>
            <a:r>
              <a:rPr lang="cs-CZ" dirty="0" smtClean="0"/>
              <a:t>technika dekonstrukce</a:t>
            </a:r>
          </a:p>
          <a:p>
            <a:pPr lvl="1"/>
            <a:r>
              <a:rPr lang="cs-CZ" dirty="0" err="1" smtClean="0"/>
              <a:t>podsměrem</a:t>
            </a:r>
            <a:r>
              <a:rPr lang="cs-CZ" dirty="0" smtClean="0"/>
              <a:t> je feminismus</a:t>
            </a:r>
          </a:p>
          <a:p>
            <a:pPr lvl="1"/>
            <a:r>
              <a:rPr lang="cs-CZ" dirty="0" smtClean="0"/>
              <a:t>důležité podat „obrázek“ o historickém vývoji „režimů pravdy“</a:t>
            </a:r>
          </a:p>
          <a:p>
            <a:pPr lvl="1"/>
            <a:r>
              <a:rPr lang="cs-CZ" dirty="0" smtClean="0"/>
              <a:t>není ucelenou teorií</a:t>
            </a:r>
          </a:p>
          <a:p>
            <a:pPr lvl="1"/>
            <a:r>
              <a:rPr lang="cs-CZ" dirty="0" smtClean="0"/>
              <a:t>role moci jako kritéria pravdivosti</a:t>
            </a:r>
          </a:p>
          <a:p>
            <a:pPr lvl="1"/>
            <a:r>
              <a:rPr lang="cs-CZ" dirty="0" smtClean="0"/>
              <a:t>nelze rozhodnout, co je dobře a co špatně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Postrukturalismus</a:t>
            </a:r>
            <a:r>
              <a:rPr lang="cs-CZ" dirty="0" smtClean="0"/>
              <a:t> (PT) a postmodernismus (PM)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308304" y="1988840"/>
            <a:ext cx="1440160" cy="58477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PT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7308304" y="4149080"/>
            <a:ext cx="1440160" cy="58477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PM</a:t>
            </a:r>
            <a:endParaRPr lang="cs-CZ" sz="3200" dirty="0"/>
          </a:p>
        </p:txBody>
      </p:sp>
      <p:cxnSp>
        <p:nvCxnSpPr>
          <p:cNvPr id="8" name="Přímá spojovací šipka 7"/>
          <p:cNvCxnSpPr>
            <a:endCxn id="6" idx="1"/>
          </p:cNvCxnSpPr>
          <p:nvPr/>
        </p:nvCxnSpPr>
        <p:spPr>
          <a:xfrm>
            <a:off x="5004048" y="2204864"/>
            <a:ext cx="2304256" cy="223660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>
            <a:endCxn id="5" idx="1"/>
          </p:cNvCxnSpPr>
          <p:nvPr/>
        </p:nvCxnSpPr>
        <p:spPr>
          <a:xfrm flipV="1">
            <a:off x="4499992" y="2281228"/>
            <a:ext cx="2808312" cy="4276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>
            <a:endCxn id="5" idx="1"/>
          </p:cNvCxnSpPr>
          <p:nvPr/>
        </p:nvCxnSpPr>
        <p:spPr>
          <a:xfrm flipV="1">
            <a:off x="5004048" y="2281228"/>
            <a:ext cx="2304256" cy="787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>
            <a:endCxn id="5" idx="1"/>
          </p:cNvCxnSpPr>
          <p:nvPr/>
        </p:nvCxnSpPr>
        <p:spPr>
          <a:xfrm flipV="1">
            <a:off x="5004048" y="2281228"/>
            <a:ext cx="2304256" cy="12197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>
            <a:endCxn id="6" idx="1"/>
          </p:cNvCxnSpPr>
          <p:nvPr/>
        </p:nvCxnSpPr>
        <p:spPr>
          <a:xfrm>
            <a:off x="4139952" y="4437112"/>
            <a:ext cx="3168352" cy="43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>
            <a:endCxn id="5" idx="1"/>
          </p:cNvCxnSpPr>
          <p:nvPr/>
        </p:nvCxnSpPr>
        <p:spPr>
          <a:xfrm flipV="1">
            <a:off x="4355976" y="2281228"/>
            <a:ext cx="2952328" cy="25159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>
            <a:endCxn id="6" idx="1"/>
          </p:cNvCxnSpPr>
          <p:nvPr/>
        </p:nvCxnSpPr>
        <p:spPr>
          <a:xfrm flipV="1">
            <a:off x="5724128" y="4441468"/>
            <a:ext cx="1584176" cy="107576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allAtOnce" animBg="1"/>
      <p:bldP spid="6" grpId="0" build="allAtOnce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Blažek, J., Uhlíř, D. (2011): Teorie regionálního rozvoje. Nástin, kritika, implikace. Karolinum, Praha, 344 s.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splnit </a:t>
            </a:r>
            <a:r>
              <a:rPr lang="cs-CZ" dirty="0" err="1" smtClean="0"/>
              <a:t>odpovědník</a:t>
            </a:r>
            <a:r>
              <a:rPr lang="cs-CZ" dirty="0"/>
              <a:t> Metodologická </a:t>
            </a:r>
            <a:r>
              <a:rPr lang="cs-CZ" dirty="0" smtClean="0"/>
              <a:t>východiska (student-&gt;</a:t>
            </a:r>
            <a:r>
              <a:rPr lang="cs-CZ" dirty="0" err="1" smtClean="0"/>
              <a:t>odpovědníky</a:t>
            </a:r>
            <a:r>
              <a:rPr lang="cs-CZ" dirty="0" smtClean="0"/>
              <a:t> -&gt;vybrat </a:t>
            </a:r>
            <a:r>
              <a:rPr lang="cs-CZ" dirty="0" err="1" smtClean="0"/>
              <a:t>odpovědník</a:t>
            </a:r>
            <a:r>
              <a:rPr lang="cs-CZ" dirty="0" smtClean="0"/>
              <a:t>)</a:t>
            </a:r>
          </a:p>
          <a:p>
            <a:endParaRPr lang="cs-CZ" b="1" dirty="0" smtClean="0"/>
          </a:p>
          <a:p>
            <a:r>
              <a:rPr lang="cs-CZ" b="1" dirty="0" smtClean="0"/>
              <a:t>termín splnění pro obě skupiny: </a:t>
            </a:r>
            <a:r>
              <a:rPr lang="cs-CZ" b="1" dirty="0">
                <a:solidFill>
                  <a:srgbClr val="FF0000"/>
                </a:solidFill>
              </a:rPr>
              <a:t>14. 10. 2014 17:00</a:t>
            </a:r>
            <a:endParaRPr lang="cs-CZ" b="1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2797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2866323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Znalost teorie jako nezbytný předpoklad pro kvalitní vědeckou práci</a:t>
            </a:r>
          </a:p>
          <a:p>
            <a:r>
              <a:rPr lang="cs-CZ" dirty="0" smtClean="0"/>
              <a:t>Věda, která zkoumá způsob a základní principy, jimiž se řídí tvorba teorií a výzkumných postupů</a:t>
            </a:r>
          </a:p>
          <a:p>
            <a:r>
              <a:rPr lang="cs-CZ" dirty="0" smtClean="0"/>
              <a:t>Vodítko při hodnocení teorií</a:t>
            </a:r>
          </a:p>
          <a:p>
            <a:r>
              <a:rPr lang="cs-CZ" dirty="0" smtClean="0"/>
              <a:t>Metodologie se časově překrývají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se zabývat metodologií?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Pozitivismus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Auguste </a:t>
            </a:r>
            <a:r>
              <a:rPr lang="cs-CZ" dirty="0" err="1" smtClean="0"/>
              <a:t>Comte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(1638 – 1701)</a:t>
            </a:r>
          </a:p>
          <a:p>
            <a:pPr>
              <a:buNone/>
            </a:pPr>
            <a:r>
              <a:rPr lang="cs-CZ" dirty="0" smtClean="0"/>
              <a:t>(1798 – 1857)</a:t>
            </a:r>
          </a:p>
          <a:p>
            <a:pPr>
              <a:buNone/>
            </a:pPr>
            <a:r>
              <a:rPr lang="cs-CZ" dirty="0" smtClean="0"/>
              <a:t>(1887 – 1943)</a:t>
            </a:r>
          </a:p>
          <a:p>
            <a:pPr>
              <a:buNone/>
            </a:pPr>
            <a:r>
              <a:rPr lang="cs-CZ" dirty="0" smtClean="0"/>
              <a:t>(1930 – 1996)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Pozitivismus</a:t>
            </a:r>
            <a:endParaRPr lang="cs-CZ" dirty="0"/>
          </a:p>
        </p:txBody>
      </p:sp>
      <p:pic>
        <p:nvPicPr>
          <p:cNvPr id="1026" name="Picture 2" descr="http://www.ipedia.ro/o_stiri/4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980728"/>
            <a:ext cx="3995936" cy="5608711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539552" y="3356992"/>
            <a:ext cx="252028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6901078" y="6581001"/>
            <a:ext cx="22429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http://heterodoxology.com</a:t>
            </a:r>
            <a:endParaRPr lang="cs-CZ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allAtOnce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Comte</a:t>
            </a:r>
            <a:r>
              <a:rPr lang="cs-CZ" dirty="0" smtClean="0"/>
              <a:t> vzal „několik“ pozorování a na základě nich vytvořil teorii, která měla platit všeobecně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dirty="0" smtClean="0">
                <a:solidFill>
                  <a:srgbClr val="FF0000"/>
                </a:solidFill>
              </a:rPr>
              <a:t>Induktivní přístup</a:t>
            </a:r>
          </a:p>
          <a:p>
            <a:endParaRPr lang="cs-CZ" dirty="0" smtClean="0"/>
          </a:p>
          <a:p>
            <a:r>
              <a:rPr lang="cs-CZ" dirty="0" err="1" smtClean="0"/>
              <a:t>Comte</a:t>
            </a:r>
            <a:r>
              <a:rPr lang="cs-CZ" dirty="0" smtClean="0"/>
              <a:t> vytvořil hypotézu a tu následně ověřoval pozorováním a statistickými metodami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cs-CZ" dirty="0" smtClean="0">
                <a:solidFill>
                  <a:srgbClr val="FF0000"/>
                </a:solidFill>
              </a:rPr>
              <a:t>Deduktivní přístup</a:t>
            </a:r>
          </a:p>
          <a:p>
            <a:endParaRPr lang="cs-CZ" dirty="0" smtClean="0"/>
          </a:p>
          <a:p>
            <a:r>
              <a:rPr lang="cs-CZ" dirty="0" err="1" smtClean="0"/>
              <a:t>Comte</a:t>
            </a:r>
            <a:r>
              <a:rPr lang="cs-CZ" dirty="0" smtClean="0"/>
              <a:t> na základě pozorování sestavil obecně platnou teorii (induktivní přístup), využíval generalizace. Z generalizace poznatků deduktivním přístupem odvozoval poznatky =&gt; odpadla potřeba ověřovat vše empiricky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1412776"/>
            <a:ext cx="7632848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cs-CZ" dirty="0" smtClean="0"/>
              <a:t>přesvědčení o kumulativnosti poznání </a:t>
            </a:r>
            <a:br>
              <a:rPr lang="cs-CZ" dirty="0" smtClean="0"/>
            </a:br>
            <a:endParaRPr lang="cs-CZ" dirty="0" smtClean="0"/>
          </a:p>
          <a:p>
            <a:pPr algn="ctr">
              <a:buNone/>
            </a:pPr>
            <a:r>
              <a:rPr lang="cs-CZ" dirty="0" smtClean="0"/>
              <a:t>x</a:t>
            </a:r>
          </a:p>
          <a:p>
            <a:pPr algn="ctr">
              <a:buNone/>
            </a:pP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odmítání kumulativnosti poznání</a:t>
            </a:r>
          </a:p>
          <a:p>
            <a:pPr algn="ctr">
              <a:buNone/>
            </a:pPr>
            <a:r>
              <a:rPr lang="cs-CZ" dirty="0" smtClean="0"/>
              <a:t>-------------------------------------</a:t>
            </a:r>
          </a:p>
          <a:p>
            <a:pPr algn="ctr">
              <a:buNone/>
            </a:pPr>
            <a:r>
              <a:rPr lang="cs-CZ" dirty="0" smtClean="0"/>
              <a:t>pozorovatel jako součást pozorování</a:t>
            </a:r>
            <a:br>
              <a:rPr lang="cs-CZ" dirty="0" smtClean="0"/>
            </a:br>
            <a:endParaRPr lang="cs-CZ" dirty="0" smtClean="0"/>
          </a:p>
          <a:p>
            <a:pPr algn="ctr">
              <a:buNone/>
            </a:pPr>
            <a:r>
              <a:rPr lang="cs-CZ" dirty="0" smtClean="0"/>
              <a:t>x</a:t>
            </a:r>
          </a:p>
          <a:p>
            <a:pPr algn="ctr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důraz na neutralitu poznání</a:t>
            </a:r>
          </a:p>
          <a:p>
            <a:pPr algn="ctr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Typické rysy pozitivismu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547664" y="1412776"/>
            <a:ext cx="612068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3728" y="5229200"/>
            <a:ext cx="5328592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  <p:bldP spid="5" grpId="0" uiExpan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dirty="0" smtClean="0"/>
              <a:t>důraz na kvantifikaci</a:t>
            </a:r>
            <a:br>
              <a:rPr lang="cs-CZ" dirty="0" smtClean="0"/>
            </a:br>
            <a:endParaRPr lang="cs-CZ" dirty="0" smtClean="0"/>
          </a:p>
          <a:p>
            <a:pPr algn="ctr">
              <a:buNone/>
            </a:pPr>
            <a:r>
              <a:rPr lang="cs-CZ" dirty="0" smtClean="0"/>
              <a:t>x</a:t>
            </a:r>
          </a:p>
          <a:p>
            <a:pPr algn="ctr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odmítání postupů kvantifikace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------------------------------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využívání dotazníkového šetření, rozhovorů</a:t>
            </a:r>
            <a:br>
              <a:rPr lang="cs-CZ" dirty="0" smtClean="0"/>
            </a:br>
            <a:endParaRPr lang="cs-CZ" dirty="0" smtClean="0"/>
          </a:p>
          <a:p>
            <a:pPr algn="ctr">
              <a:buNone/>
            </a:pPr>
            <a:r>
              <a:rPr lang="cs-CZ" dirty="0" smtClean="0"/>
              <a:t>x </a:t>
            </a:r>
          </a:p>
          <a:p>
            <a:pPr algn="ctr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využívání statistických metod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475656" y="1412776"/>
            <a:ext cx="612068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691680" y="5445224"/>
            <a:ext cx="612068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3384376" cy="187220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Projevy v regionálním rozvoji</a:t>
            </a:r>
            <a:endParaRPr lang="cs-CZ" dirty="0"/>
          </a:p>
        </p:txBody>
      </p:sp>
      <p:pic>
        <p:nvPicPr>
          <p:cNvPr id="16388" name="Picture 4" descr="http://people.hofstra.edu/geotrans/eng/ch6en/conc6en/img/vonthune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32656"/>
            <a:ext cx="5238750" cy="3705225"/>
          </a:xfrm>
          <a:prstGeom prst="rect">
            <a:avLst/>
          </a:prstGeom>
          <a:noFill/>
        </p:spPr>
      </p:pic>
      <p:pic>
        <p:nvPicPr>
          <p:cNvPr id="16386" name="Picture 2" descr="http://denik.obce.cz/images/art/6544450_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52749"/>
            <a:ext cx="4000500" cy="3905251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3923928" y="6237312"/>
            <a:ext cx="5220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smtClean="0"/>
              <a:t>zdroje obrázků: http://people.hofstra.edu, http://denik.obce.cz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905</TotalTime>
  <Words>731</Words>
  <Application>Microsoft Office PowerPoint</Application>
  <PresentationFormat>Předvádění na obrazovce (4:3)</PresentationFormat>
  <Paragraphs>198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Shluk</vt:lpstr>
      <vt:lpstr>Metodologické postupy</vt:lpstr>
      <vt:lpstr>Prezentace aplikace PowerPoint</vt:lpstr>
      <vt:lpstr>Proč se zabývat metodologií?</vt:lpstr>
      <vt:lpstr>Pozitivismus</vt:lpstr>
      <vt:lpstr>Pozitivismus</vt:lpstr>
      <vt:lpstr>Přístup</vt:lpstr>
      <vt:lpstr>Typické rysy pozitivismu</vt:lpstr>
      <vt:lpstr>Prezentace aplikace PowerPoint</vt:lpstr>
      <vt:lpstr>Projevy v regionálním rozvoji</vt:lpstr>
      <vt:lpstr>Pozitivismus v různých vědách</vt:lpstr>
      <vt:lpstr>Postpozitivistické směry</vt:lpstr>
      <vt:lpstr>Kritický racionalismus</vt:lpstr>
      <vt:lpstr>Přístupy k.r.</vt:lpstr>
      <vt:lpstr>Společné jevy a odlišnosti s pozitivismem</vt:lpstr>
      <vt:lpstr>Koncepce paradigmat</vt:lpstr>
      <vt:lpstr>Pro teorii paradigmat platí…</vt:lpstr>
      <vt:lpstr>Strukturalismus</vt:lpstr>
      <vt:lpstr>Kritický realismus</vt:lpstr>
      <vt:lpstr>Charakteristika</vt:lpstr>
      <vt:lpstr>Teorie strukturace</vt:lpstr>
      <vt:lpstr>Prezentace aplikace PowerPoint</vt:lpstr>
      <vt:lpstr>Relativistické přístupy</vt:lpstr>
      <vt:lpstr>Hermeneutika</vt:lpstr>
      <vt:lpstr> „Nic v našem světě není objektivní, vše je pouze výsledkem interpretace“ </vt:lpstr>
      <vt:lpstr>Postrukturalismus (PT) a postmodernismus (PM)</vt:lpstr>
      <vt:lpstr>Použitá literatura</vt:lpstr>
      <vt:lpstr>Úkol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Metodologické postupy</dc:title>
  <dc:creator>Kamila</dc:creator>
  <cp:lastModifiedBy>KK</cp:lastModifiedBy>
  <cp:revision>85</cp:revision>
  <dcterms:created xsi:type="dcterms:W3CDTF">2012-09-29T09:05:47Z</dcterms:created>
  <dcterms:modified xsi:type="dcterms:W3CDTF">2014-10-09T08:35:49Z</dcterms:modified>
</cp:coreProperties>
</file>