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72" r:id="rId4"/>
    <p:sldId id="273" r:id="rId5"/>
    <p:sldId id="274" r:id="rId6"/>
    <p:sldId id="258" r:id="rId7"/>
    <p:sldId id="270" r:id="rId8"/>
    <p:sldId id="269" r:id="rId9"/>
    <p:sldId id="259" r:id="rId10"/>
    <p:sldId id="271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5" autoAdjust="0"/>
    <p:restoredTop sz="94660"/>
  </p:normalViewPr>
  <p:slideViewPr>
    <p:cSldViewPr>
      <p:cViewPr varScale="1">
        <p:scale>
          <a:sx n="70" d="100"/>
          <a:sy n="70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882AC1-8DA6-4679-90DF-0F41A4181151}" type="datetimeFigureOut">
              <a:rPr lang="cs-CZ" smtClean="0"/>
              <a:pPr/>
              <a:t>21.10.2014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C424A3A-14C7-43E0-9689-F1E629D24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isparity.idealnihosting.cz/" TargetMode="External"/><Relationship Id="rId2" Type="http://schemas.openxmlformats.org/officeDocument/2006/relationships/hyperlink" Target="http://www.regionalnirozvoj.cz/index.php/regiony_red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Regionální disparity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21. 10. 2014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4</a:t>
            </a:r>
            <a:endParaRPr lang="cs-CZ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cs-CZ" sz="2000" dirty="0" smtClean="0"/>
          </a:p>
          <a:p>
            <a:pPr marL="137160" indent="0">
              <a:buNone/>
            </a:pPr>
            <a:r>
              <a:rPr lang="cs-CZ" sz="2000" dirty="0" smtClean="0"/>
              <a:t>Odevzdání </a:t>
            </a:r>
            <a:r>
              <a:rPr lang="cs-CZ" sz="2000" dirty="0"/>
              <a:t>do </a:t>
            </a:r>
            <a:r>
              <a:rPr lang="cs-CZ" sz="2000" dirty="0" smtClean="0"/>
              <a:t>2. 11. </a:t>
            </a:r>
            <a:r>
              <a:rPr lang="cs-CZ" sz="2000" dirty="0" smtClean="0"/>
              <a:t>2014 </a:t>
            </a:r>
            <a:r>
              <a:rPr lang="cs-CZ" sz="2000" dirty="0"/>
              <a:t>(23:59 hod.) – úterní </a:t>
            </a:r>
            <a:r>
              <a:rPr lang="cs-CZ" sz="2000" dirty="0" smtClean="0"/>
              <a:t>skupina</a:t>
            </a:r>
          </a:p>
          <a:p>
            <a:pPr marL="137160" indent="0">
              <a:buNone/>
            </a:pPr>
            <a:r>
              <a:rPr lang="cs-CZ" sz="2000" dirty="0" smtClean="0"/>
              <a:t>		3. 11. 2014 (23:59 hod) – středeční skupina</a:t>
            </a:r>
            <a:endParaRPr lang="cs-CZ" sz="2000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Word minimálně strana</a:t>
            </a:r>
          </a:p>
          <a:p>
            <a:pPr marL="109728" indent="0">
              <a:buNone/>
            </a:pPr>
            <a:endParaRPr lang="cs-CZ" dirty="0"/>
          </a:p>
          <a:p>
            <a:pPr marL="109728" indent="0" algn="just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00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264696"/>
          </a:xfrm>
        </p:spPr>
        <p:txBody>
          <a:bodyPr numCol="2">
            <a:normAutofit fontScale="92500" lnSpcReduction="10000"/>
          </a:bodyPr>
          <a:lstStyle/>
          <a:p>
            <a:pPr marL="624078" indent="-514350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cs-CZ" dirty="0" smtClean="0"/>
              <a:t>Institucionální </a:t>
            </a:r>
            <a:r>
              <a:rPr lang="cs-CZ" dirty="0" err="1" smtClean="0"/>
              <a:t>e</a:t>
            </a:r>
            <a:r>
              <a:rPr lang="cs-CZ" dirty="0" smtClean="0"/>
              <a:t>.</a:t>
            </a:r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rabicPeriod"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cs-CZ" dirty="0" smtClean="0"/>
              <a:t>Neoklasická </a:t>
            </a:r>
            <a:r>
              <a:rPr lang="cs-CZ" dirty="0" err="1" smtClean="0"/>
              <a:t>e</a:t>
            </a:r>
            <a:r>
              <a:rPr lang="cs-CZ" dirty="0" smtClean="0"/>
              <a:t>. </a:t>
            </a:r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rabicPeriod"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cs-CZ" dirty="0" smtClean="0"/>
              <a:t>Neoliberální </a:t>
            </a:r>
            <a:r>
              <a:rPr lang="cs-CZ" dirty="0" err="1" smtClean="0"/>
              <a:t>e</a:t>
            </a:r>
            <a:r>
              <a:rPr lang="cs-CZ" dirty="0" smtClean="0"/>
              <a:t>.</a:t>
            </a:r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rabicPeriod"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cs-CZ" dirty="0" err="1" smtClean="0"/>
              <a:t>Neomarxismus</a:t>
            </a:r>
            <a:endParaRPr lang="cs-CZ" dirty="0" smtClean="0"/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rabicPeriod"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cs-CZ" dirty="0" smtClean="0"/>
              <a:t>Keynesiánská </a:t>
            </a:r>
            <a:r>
              <a:rPr lang="cs-CZ" dirty="0" err="1" smtClean="0"/>
              <a:t>e</a:t>
            </a:r>
            <a:r>
              <a:rPr lang="cs-CZ" dirty="0" smtClean="0"/>
              <a:t>.</a:t>
            </a:r>
          </a:p>
          <a:p>
            <a:pPr marL="624078" indent="-51435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80000"/>
              <a:buFont typeface="+mj-lt"/>
              <a:buAutoNum type="alphaUcPeriod"/>
            </a:pPr>
            <a:r>
              <a:rPr lang="cs-CZ" dirty="0" smtClean="0"/>
              <a:t>Státní zásahy v    ekonomice</a:t>
            </a:r>
          </a:p>
          <a:p>
            <a:pPr marL="624078" indent="-514350">
              <a:buClr>
                <a:srgbClr val="FF0000"/>
              </a:buClr>
              <a:buSzPct val="80000"/>
              <a:buFont typeface="+mj-lt"/>
              <a:buAutoNum type="alphaUcPeriod"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80000"/>
              <a:buFont typeface="+mj-lt"/>
              <a:buAutoNum type="alphaUcPeriod"/>
            </a:pPr>
            <a:r>
              <a:rPr lang="cs-CZ" dirty="0" smtClean="0"/>
              <a:t>Stát = </a:t>
            </a:r>
            <a:r>
              <a:rPr lang="sk-SK" sz="2800" dirty="0" err="1" smtClean="0"/>
              <a:t>tvůrce</a:t>
            </a:r>
            <a:r>
              <a:rPr lang="sk-SK" sz="2800" dirty="0" smtClean="0"/>
              <a:t> </a:t>
            </a:r>
            <a:r>
              <a:rPr lang="sk-SK" sz="2800" dirty="0" err="1" smtClean="0"/>
              <a:t>pravidel</a:t>
            </a:r>
            <a:r>
              <a:rPr lang="sk-SK" sz="2800" dirty="0" smtClean="0"/>
              <a:t> hry</a:t>
            </a:r>
            <a:endParaRPr lang="cs-CZ" dirty="0" smtClean="0"/>
          </a:p>
          <a:p>
            <a:pPr marL="624078" indent="-514350">
              <a:buClr>
                <a:srgbClr val="FF0000"/>
              </a:buClr>
              <a:buSzPct val="80000"/>
              <a:buFont typeface="+mj-lt"/>
              <a:buAutoNum type="alphaUcPeriod"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80000"/>
              <a:buFont typeface="+mj-lt"/>
              <a:buAutoNum type="alphaUcPeriod"/>
            </a:pPr>
            <a:r>
              <a:rPr lang="cs-CZ" dirty="0" smtClean="0"/>
              <a:t>Směřování k tržní rovnováze</a:t>
            </a:r>
          </a:p>
          <a:p>
            <a:pPr marL="624078" indent="-514350">
              <a:buClr>
                <a:srgbClr val="FF0000"/>
              </a:buClr>
              <a:buSzPct val="80000"/>
              <a:buFont typeface="+mj-lt"/>
              <a:buAutoNum type="alphaUcPeriod"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80000"/>
              <a:buFont typeface="+mj-lt"/>
              <a:buAutoNum type="alphaUcPeriod"/>
            </a:pPr>
            <a:r>
              <a:rPr lang="cs-CZ" dirty="0" smtClean="0"/>
              <a:t>Všímá si rozdílů mezi regiony (zeměmi)</a:t>
            </a:r>
          </a:p>
          <a:p>
            <a:pPr marL="624078" indent="-514350">
              <a:buClr>
                <a:srgbClr val="FF0000"/>
              </a:buClr>
              <a:buSzPct val="80000"/>
              <a:buFont typeface="+mj-lt"/>
              <a:buAutoNum type="alphaUcPeriod"/>
            </a:pPr>
            <a:endParaRPr lang="cs-CZ" dirty="0" smtClean="0"/>
          </a:p>
          <a:p>
            <a:pPr marL="624078" indent="-514350">
              <a:buClr>
                <a:srgbClr val="FF0000"/>
              </a:buClr>
              <a:buSzPct val="80000"/>
              <a:buFont typeface="+mj-lt"/>
              <a:buAutoNum type="alphaUcPeriod"/>
            </a:pPr>
            <a:r>
              <a:rPr lang="cs-CZ" dirty="0" smtClean="0"/>
              <a:t>Práce, hodnota, nadhodnota</a:t>
            </a:r>
          </a:p>
          <a:p>
            <a:pPr marL="624078" indent="-514350">
              <a:buClr>
                <a:srgbClr val="FF0000"/>
              </a:buClr>
              <a:buFont typeface="+mj-lt"/>
              <a:buAutoNum type="alphaUcPeriod"/>
            </a:pPr>
            <a:endParaRPr lang="cs-CZ" dirty="0" smtClean="0"/>
          </a:p>
          <a:p>
            <a:pPr marL="624078" indent="-514350">
              <a:buFont typeface="+mj-lt"/>
              <a:buAutoNum type="alphaU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www.regionalnirozvoj.cz/index.php/regiony_red.html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/>
              <a:t>Projekt </a:t>
            </a:r>
            <a:r>
              <a:rPr lang="cs-CZ" dirty="0">
                <a:hlinkClick r:id="rId3"/>
              </a:rPr>
              <a:t>http://disparity.idealnihosting.cz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en-GB" dirty="0"/>
              <a:t>http://alkut.cz/edice_cd/cd10_regdis_monografie/pdf/region_disparity_monografie.pdf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Použitelné zdroje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71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 algn="ctr">
              <a:buNone/>
            </a:pPr>
            <a:r>
              <a:rPr lang="cs-CZ" sz="6600" b="1" dirty="0" smtClean="0"/>
              <a:t>?</a:t>
            </a:r>
            <a:endParaRPr lang="en-GB" sz="6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Faktory vzniku regionálních disparit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0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Relativně nízká mobilita pracovní </a:t>
            </a:r>
            <a:r>
              <a:rPr lang="pt-BR" dirty="0" smtClean="0"/>
              <a:t>síly</a:t>
            </a:r>
            <a:endParaRPr lang="cs-CZ" dirty="0" smtClean="0"/>
          </a:p>
          <a:p>
            <a:r>
              <a:rPr lang="en-GB" dirty="0" err="1"/>
              <a:t>Relativně</a:t>
            </a:r>
            <a:r>
              <a:rPr lang="en-GB" dirty="0"/>
              <a:t> </a:t>
            </a:r>
            <a:r>
              <a:rPr lang="en-GB" dirty="0" err="1"/>
              <a:t>nízká</a:t>
            </a:r>
            <a:r>
              <a:rPr lang="en-GB" dirty="0"/>
              <a:t> </a:t>
            </a:r>
            <a:r>
              <a:rPr lang="en-GB" dirty="0" err="1"/>
              <a:t>mobilita</a:t>
            </a:r>
            <a:r>
              <a:rPr lang="en-GB" dirty="0"/>
              <a:t> </a:t>
            </a:r>
            <a:r>
              <a:rPr lang="en-GB" dirty="0" err="1" smtClean="0"/>
              <a:t>kapitálu</a:t>
            </a:r>
            <a:endParaRPr lang="cs-CZ" dirty="0" smtClean="0"/>
          </a:p>
          <a:p>
            <a:r>
              <a:rPr lang="en-GB" dirty="0" err="1"/>
              <a:t>Geografické</a:t>
            </a:r>
            <a:r>
              <a:rPr lang="en-GB" dirty="0"/>
              <a:t> </a:t>
            </a:r>
            <a:r>
              <a:rPr lang="en-GB" dirty="0" err="1"/>
              <a:t>faktory</a:t>
            </a:r>
            <a:endParaRPr lang="en-GB" dirty="0"/>
          </a:p>
          <a:p>
            <a:r>
              <a:rPr lang="en-GB" dirty="0" err="1"/>
              <a:t>Ekonomická</a:t>
            </a:r>
            <a:r>
              <a:rPr lang="en-GB" dirty="0"/>
              <a:t> </a:t>
            </a:r>
            <a:r>
              <a:rPr lang="en-GB" dirty="0" err="1"/>
              <a:t>struktura</a:t>
            </a:r>
            <a:r>
              <a:rPr lang="en-GB" dirty="0"/>
              <a:t> </a:t>
            </a:r>
            <a:r>
              <a:rPr lang="en-GB" dirty="0" err="1" smtClean="0"/>
              <a:t>regionů</a:t>
            </a:r>
            <a:endParaRPr lang="cs-CZ" dirty="0" smtClean="0"/>
          </a:p>
          <a:p>
            <a:r>
              <a:rPr lang="cs-CZ" dirty="0" err="1" smtClean="0"/>
              <a:t>I</a:t>
            </a:r>
            <a:r>
              <a:rPr lang="en-GB" dirty="0" err="1" smtClean="0"/>
              <a:t>nstitucionální</a:t>
            </a:r>
            <a:r>
              <a:rPr lang="en-GB" dirty="0" smtClean="0"/>
              <a:t> </a:t>
            </a:r>
            <a:r>
              <a:rPr lang="en-GB" dirty="0" err="1" smtClean="0"/>
              <a:t>faktory</a:t>
            </a:r>
            <a:endParaRPr lang="cs-CZ" dirty="0" smtClean="0"/>
          </a:p>
          <a:p>
            <a:r>
              <a:rPr lang="cs-CZ" dirty="0" err="1" smtClean="0"/>
              <a:t>P</a:t>
            </a:r>
            <a:r>
              <a:rPr lang="en-GB" dirty="0" err="1" smtClean="0"/>
              <a:t>olitická</a:t>
            </a:r>
            <a:r>
              <a:rPr lang="en-GB" dirty="0" smtClean="0"/>
              <a:t> </a:t>
            </a:r>
            <a:r>
              <a:rPr lang="en-GB" dirty="0" err="1"/>
              <a:t>rozhodnutí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státoprávním</a:t>
            </a:r>
            <a:r>
              <a:rPr lang="en-GB" dirty="0"/>
              <a:t> a </a:t>
            </a:r>
            <a:r>
              <a:rPr lang="en-GB" dirty="0" err="1" smtClean="0"/>
              <a:t>územním</a:t>
            </a:r>
            <a:r>
              <a:rPr lang="en-GB" dirty="0" smtClean="0"/>
              <a:t> </a:t>
            </a:r>
            <a:r>
              <a:rPr lang="en-GB" dirty="0" err="1" smtClean="0"/>
              <a:t>uspořádání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en-GB" dirty="0" err="1" smtClean="0"/>
              <a:t>sychologické</a:t>
            </a:r>
            <a:r>
              <a:rPr lang="en-GB" dirty="0" smtClean="0"/>
              <a:t> </a:t>
            </a:r>
            <a:r>
              <a:rPr lang="en-GB" dirty="0" err="1" smtClean="0"/>
              <a:t>faktory</a:t>
            </a:r>
            <a:endParaRPr lang="cs-CZ" dirty="0" smtClean="0"/>
          </a:p>
          <a:p>
            <a:r>
              <a:rPr lang="cs-CZ" dirty="0" smtClean="0"/>
              <a:t>…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Faktory vzniku regionálních disparit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64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Socioekonomické charakteristiky</a:t>
            </a:r>
          </a:p>
          <a:p>
            <a:r>
              <a:rPr lang="cs-CZ" dirty="0" smtClean="0"/>
              <a:t>Environmentální charakteristiky</a:t>
            </a:r>
          </a:p>
          <a:p>
            <a:pPr marL="109728" indent="0" algn="ctr">
              <a:buNone/>
            </a:pPr>
            <a:endParaRPr lang="cs-CZ" dirty="0" smtClean="0"/>
          </a:p>
          <a:p>
            <a:pPr marL="109728" indent="0" algn="ctr">
              <a:buNone/>
            </a:pPr>
            <a:r>
              <a:rPr lang="cs-CZ" dirty="0" smtClean="0"/>
              <a:t>X</a:t>
            </a:r>
          </a:p>
          <a:p>
            <a:pPr marL="109728" indent="0" algn="ctr">
              <a:buNone/>
            </a:pPr>
            <a:endParaRPr lang="cs-CZ" dirty="0" smtClean="0"/>
          </a:p>
          <a:p>
            <a:r>
              <a:rPr lang="cs-CZ" dirty="0" smtClean="0"/>
              <a:t>Primární faktory</a:t>
            </a:r>
          </a:p>
          <a:p>
            <a:r>
              <a:rPr lang="cs-CZ" dirty="0" smtClean="0"/>
              <a:t>Sekundární faktory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Charakteristiky pro hodnocení regionálních rozdílů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Regiony rozvíjející se</a:t>
            </a:r>
          </a:p>
          <a:p>
            <a:endParaRPr lang="cs-CZ" dirty="0" smtClean="0"/>
          </a:p>
          <a:p>
            <a:r>
              <a:rPr lang="cs-CZ" dirty="0" smtClean="0"/>
              <a:t>Regiony s průměrnou dynamikou rozvoje</a:t>
            </a:r>
          </a:p>
          <a:p>
            <a:endParaRPr lang="cs-CZ" dirty="0" smtClean="0"/>
          </a:p>
          <a:p>
            <a:r>
              <a:rPr lang="cs-CZ" dirty="0" smtClean="0"/>
              <a:t>Zaostávající nebo jinak problémové regiony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Regiony dle SRR 2007 - 2013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ypologie regionů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110" y="0"/>
            <a:ext cx="9088890" cy="64298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Jaké kategorie obsahuje typologie regionů pro roky 2014-2020? </a:t>
            </a:r>
          </a:p>
          <a:p>
            <a:r>
              <a:rPr lang="cs-CZ" dirty="0" smtClean="0"/>
              <a:t>V jakém dokumentu vymezení těchto regionů nalezneme? </a:t>
            </a:r>
          </a:p>
          <a:p>
            <a:r>
              <a:rPr lang="cs-CZ" dirty="0" smtClean="0"/>
              <a:t>Jak se liší vymezení pro roky 2007-2013 a 2014-2020?</a:t>
            </a:r>
          </a:p>
          <a:p>
            <a:r>
              <a:rPr lang="cs-CZ" dirty="0" smtClean="0"/>
              <a:t>Co berou do úvahy jednotlivé typologie?</a:t>
            </a:r>
          </a:p>
          <a:p>
            <a:r>
              <a:rPr lang="cs-CZ" dirty="0" smtClean="0"/>
              <a:t>Která typologie je dle vás lepší?</a:t>
            </a:r>
          </a:p>
          <a:p>
            <a:r>
              <a:rPr lang="cs-CZ" dirty="0" smtClean="0"/>
              <a:t>Kdo zpracovával dokumenty, v nichž jsou tyto typologie uvedeny?</a:t>
            </a:r>
          </a:p>
          <a:p>
            <a:endParaRPr lang="cs-CZ" dirty="0"/>
          </a:p>
          <a:p>
            <a:r>
              <a:rPr lang="cs-CZ" dirty="0" smtClean="0"/>
              <a:t>Stručně zhodnoťte, zda souhlasíte s vymezením všech regionů, tak jak je uvádí autoři, popř. uveďte, které regiony byste zařadili jinam a proč (u obou typologií)</a:t>
            </a:r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357</TotalTime>
  <Words>241</Words>
  <Application>Microsoft Office PowerPoint</Application>
  <PresentationFormat>Předvádění na obrazovce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Regionální disparity</vt:lpstr>
      <vt:lpstr>Prezentace aplikace PowerPoint</vt:lpstr>
      <vt:lpstr>Použitelné zdroje</vt:lpstr>
      <vt:lpstr>Faktory vzniku regionálních disparit</vt:lpstr>
      <vt:lpstr>Faktory vzniku regionálních disparit</vt:lpstr>
      <vt:lpstr>Charakteristiky pro hodnocení regionálních rozdílů</vt:lpstr>
      <vt:lpstr>Regiony dle SRR 2007 - 2013</vt:lpstr>
      <vt:lpstr>Prezentace aplikace PowerPoint</vt:lpstr>
      <vt:lpstr>Zadání cvičení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disparity</dc:title>
  <dc:creator>Kamila</dc:creator>
  <cp:lastModifiedBy>ucitel</cp:lastModifiedBy>
  <cp:revision>35</cp:revision>
  <dcterms:created xsi:type="dcterms:W3CDTF">2012-10-15T18:49:21Z</dcterms:created>
  <dcterms:modified xsi:type="dcterms:W3CDTF">2014-10-21T17:25:18Z</dcterms:modified>
</cp:coreProperties>
</file>