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5" r:id="rId14"/>
    <p:sldId id="271" r:id="rId15"/>
    <p:sldId id="272" r:id="rId16"/>
    <p:sldId id="273" r:id="rId17"/>
    <p:sldId id="276" r:id="rId18"/>
    <p:sldId id="274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77" d="100"/>
          <a:sy n="77" d="100"/>
        </p:scale>
        <p:origin x="-2604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259D20A-BFBC-4549-8BE4-DF2561374A8A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75F5A29-5881-4064-BA0E-E22399FD6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DF-4F5C-4006-939F-22E7104FDDEF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BF7F6-99AF-4154-99D1-535E16C9B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4AA6E-2F7C-4519-B0F2-D965D2522ECD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59846-E117-49F4-8C93-C3B0458E4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B5C8C-7885-43F3-84C4-8376507B7EF8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AD7D4-140C-4AC6-BD16-A7E80BFE5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FD31DD-5CA2-45BB-B24C-883F89F897AD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188517-7D31-4D29-8EA7-EB65CB480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AE21AD-2916-4F9B-AA11-46F9B2557B22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880C10-2070-42CD-80D8-C86FA90D5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4B670A-E99C-4689-9895-22E77B64819B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B9CB40-444A-4D8F-A0A6-EC46DB98F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5F6899-039F-455A-8918-5CC3C3A518CC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451ACD-A983-44B5-8CA5-6C5CFC354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270B9-FD31-48BA-A8F9-D8DADB879E6B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B61DC-CD8D-4737-9DE3-6C7A1A8CC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4A48D3-81A2-4569-885C-4403BB5BA87A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EF6307-6B41-41BA-AEB3-CDF661947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10BD96D-0BB6-44D4-AB4C-6C82C4D05560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74AFE88-0BAC-4026-82FD-93151C5C0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104EAA6-918C-49E5-BDA7-67EBCE9B7C8B}" type="datetimeFigureOut">
              <a:rPr lang="en-US"/>
              <a:pPr>
                <a:defRPr/>
              </a:pPr>
              <a:t>12/2/2014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66E9FCB-1510-427A-BDD9-0F7359BC1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76" r:id="rId6"/>
    <p:sldLayoutId id="2147483669" r:id="rId7"/>
    <p:sldLayoutId id="2147483677" r:id="rId8"/>
    <p:sldLayoutId id="2147483678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no.cz/fileadmin/user_upload/soubory/cz_17538_1261982943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636912"/>
            <a:ext cx="9144000" cy="93610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Strategické dokumenty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4356100" y="6308725"/>
            <a:ext cx="4787900" cy="549275"/>
          </a:xfrm>
        </p:spPr>
        <p:txBody>
          <a:bodyPr/>
          <a:lstStyle/>
          <a:p>
            <a:pPr marR="0"/>
            <a:r>
              <a:rPr lang="cs-CZ" smtClean="0">
                <a:solidFill>
                  <a:schemeClr val="tx1"/>
                </a:solidFill>
              </a:rPr>
              <a:t>Mgr. Kamila Klemešová</a:t>
            </a:r>
          </a:p>
        </p:txBody>
      </p:sp>
      <p:pic>
        <p:nvPicPr>
          <p:cNvPr id="13315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Strategické cíle a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4681537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Strategický cíl </a:t>
            </a:r>
          </a:p>
          <a:p>
            <a:pPr marL="658368" lvl="1" indent="-246888" fontAlgn="auto">
              <a:spcBef>
                <a:spcPts val="6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Představuje směrný ukazatel pro rozvoj regionu a informaci o stavu, kterého by mělo být dosaženo realizací navržených rozvojových aktivit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Opatření (aktivity)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Specifická cesta (program, projekt), jejímž prostřednictvím je dosahováno strategických cílů</a:t>
            </a:r>
          </a:p>
          <a:p>
            <a:pPr marL="658368" lvl="1" indent="-246888" fontAlgn="auto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Identifikace a konkretizace klíčových výsledků</a:t>
            </a:r>
          </a:p>
          <a:p>
            <a:pPr marL="658368" lvl="1" indent="-246888" fontAlgn="auto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Je možné je kvantifikovat (kontrolovat prostřednictvím indikátorů)</a:t>
            </a:r>
          </a:p>
          <a:p>
            <a:pPr marL="658368" lvl="1" indent="-246888" fontAlgn="auto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Musí být realistické a dosažitelné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18488" cy="4143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000" dirty="0" smtClean="0"/>
              <a:t>Strategie </a:t>
            </a:r>
            <a:r>
              <a:rPr lang="cs-CZ" sz="2000" dirty="0" smtClean="0"/>
              <a:t>města Brna</a:t>
            </a:r>
            <a:endParaRPr lang="cs-CZ" sz="20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3105835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brno.cz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fileadmin</a:t>
            </a:r>
            <a:r>
              <a:rPr lang="cs-CZ" dirty="0" smtClean="0">
                <a:hlinkClick r:id="rId2"/>
              </a:rPr>
              <a:t>/user_</a:t>
            </a:r>
            <a:r>
              <a:rPr lang="cs-CZ" dirty="0" err="1" smtClean="0">
                <a:hlinkClick r:id="rId2"/>
              </a:rPr>
              <a:t>upload</a:t>
            </a:r>
            <a:r>
              <a:rPr lang="cs-CZ" dirty="0" smtClean="0">
                <a:hlinkClick r:id="rId2"/>
              </a:rPr>
              <a:t>/soubory/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_17538_1261982943.pdf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Implementace strategie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32435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cs-CZ" smtClean="0"/>
              <a:t>Převod strategie do praxe</a:t>
            </a:r>
          </a:p>
          <a:p>
            <a:pPr>
              <a:spcBef>
                <a:spcPts val="1800"/>
              </a:spcBef>
            </a:pPr>
            <a:r>
              <a:rPr lang="cs-CZ" smtClean="0"/>
              <a:t>Navazuje na akční plán</a:t>
            </a:r>
          </a:p>
          <a:p>
            <a:pPr lvl="1"/>
            <a:r>
              <a:rPr lang="cs-CZ" smtClean="0"/>
              <a:t>Harmonogram konkrétních aktivit</a:t>
            </a:r>
          </a:p>
          <a:p>
            <a:pPr lvl="1"/>
            <a:r>
              <a:rPr lang="cs-CZ" smtClean="0"/>
              <a:t>Identifikace zodpovědnosti subjektů</a:t>
            </a:r>
          </a:p>
          <a:p>
            <a:pPr lvl="1"/>
            <a:r>
              <a:rPr lang="cs-CZ" smtClean="0"/>
              <a:t>Vyčleněné prostředky, konkrétní kroky</a:t>
            </a:r>
          </a:p>
          <a:p>
            <a:pPr>
              <a:spcBef>
                <a:spcPts val="1800"/>
              </a:spcBef>
            </a:pPr>
            <a:r>
              <a:rPr lang="cs-CZ" smtClean="0"/>
              <a:t>Dlouhodobá realizace, nutná politická podpora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Zadání cvičení</a:t>
            </a:r>
            <a:endParaRPr lang="en-US" dirty="0"/>
          </a:p>
        </p:txBody>
      </p:sp>
      <p:sp>
        <p:nvSpPr>
          <p:cNvPr id="24578" name="Podnadpis 3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cs-CZ" sz="2300" smtClean="0"/>
              <a:t>Odpovědět na otázky s pomocí prostudování Ú</a:t>
            </a:r>
            <a:r>
              <a:rPr lang="cs-CZ" sz="2300" smtClean="0">
                <a:latin typeface="Arial" charset="0"/>
              </a:rPr>
              <a:t>zemně analytických podkladů (ÚAP)</a:t>
            </a:r>
            <a:r>
              <a:rPr lang="cs-CZ" sz="2300" smtClean="0"/>
              <a:t> daného ORP</a:t>
            </a:r>
            <a:endParaRPr lang="en-US" sz="23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27583" y="274638"/>
            <a:ext cx="7859217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Otázky</a:t>
            </a:r>
            <a:endParaRPr lang="fr-FR" dirty="0" smtClean="0"/>
          </a:p>
        </p:txBody>
      </p:sp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>
          <a:xfrm>
            <a:off x="395288" y="1412875"/>
            <a:ext cx="8280400" cy="5040313"/>
          </a:xfrm>
        </p:spPr>
        <p:txBody>
          <a:bodyPr/>
          <a:lstStyle/>
          <a:p>
            <a:r>
              <a:rPr lang="cs-CZ" sz="2200" smtClean="0"/>
              <a:t>K čemu slouží ÚAP? Pro koho jsou určeny a jak často se aktualizují?</a:t>
            </a:r>
          </a:p>
          <a:p>
            <a:r>
              <a:rPr lang="cs-CZ" sz="2200" smtClean="0"/>
              <a:t>Jsou strategické plány měst nestranné, nebo jsou to jen plány „elitní skupiny“ sedící v té době ve vedení?</a:t>
            </a:r>
          </a:p>
          <a:p>
            <a:r>
              <a:rPr lang="cs-CZ" sz="2200" smtClean="0"/>
              <a:t>Je vhodné, aby podobný typ dokumentů zpracovávala externí firma?</a:t>
            </a:r>
          </a:p>
          <a:p>
            <a:r>
              <a:rPr lang="cs-CZ" sz="2200" smtClean="0"/>
              <a:t>Kdo financuje tvorbu ÚAP a RURÚ </a:t>
            </a:r>
            <a:r>
              <a:rPr lang="cs-CZ" sz="2200" smtClean="0">
                <a:latin typeface="Arial" charset="0"/>
              </a:rPr>
              <a:t>(Rozbor udržitelného rozvoje území) </a:t>
            </a:r>
            <a:r>
              <a:rPr lang="cs-CZ" sz="2200" smtClean="0"/>
              <a:t>a kdo dohlíží na kvalitu jejich zpracování?</a:t>
            </a:r>
          </a:p>
          <a:p>
            <a:r>
              <a:rPr lang="cs-CZ" sz="2200" smtClean="0"/>
              <a:t>Kdo má vliv na strategické plánování města? Jen úředníci? Nebo i firmy, občané města? </a:t>
            </a:r>
          </a:p>
          <a:p>
            <a:r>
              <a:rPr lang="cs-CZ" sz="2200" smtClean="0"/>
              <a:t>Do jaké míry by se veřejnost měla zapojovat do tvorby koncepčních dokumentů?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2"/>
          <p:cNvSpPr>
            <a:spLocks noGrp="1"/>
          </p:cNvSpPr>
          <p:nvPr>
            <p:ph idx="1"/>
          </p:nvPr>
        </p:nvSpPr>
        <p:spPr>
          <a:xfrm>
            <a:off x="539750" y="1341438"/>
            <a:ext cx="8229600" cy="5111750"/>
          </a:xfrm>
        </p:spPr>
        <p:txBody>
          <a:bodyPr/>
          <a:lstStyle/>
          <a:p>
            <a:r>
              <a:rPr lang="cs-CZ" sz="2400" smtClean="0"/>
              <a:t>Jaký je názor na objektivnost a správnost dokumentů? Jsou většinou dělány od stolu, nebo dochází ke komunikaci zpracovatele a žadatele, včetně návštěv v terénu, atd..?</a:t>
            </a:r>
          </a:p>
          <a:p>
            <a:r>
              <a:rPr lang="cs-CZ" sz="2400" smtClean="0"/>
              <a:t>Dají se dokumenty jednotlivých ORP využít i pro dokumenty vlastních obcí?</a:t>
            </a:r>
          </a:p>
          <a:p>
            <a:r>
              <a:rPr lang="cs-CZ" sz="2400" smtClean="0"/>
              <a:t>Jaký je reálný dopad ÚAP a RÚRÚ na situaci v ORP? </a:t>
            </a:r>
          </a:p>
          <a:p>
            <a:r>
              <a:rPr lang="cs-CZ" sz="2400" smtClean="0"/>
              <a:t>Existuje vzor, podle kterého jsou vypracovávány ÚAP pro jednotlivé územní celky,  aby byla zajištěna jejich kompatibilita a možnost porovnání?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539750" y="1341438"/>
            <a:ext cx="8229600" cy="511175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Jsou všechny nedostatky avizované zprávou RURÚ opravdu nedostatky? A jsou-li, </a:t>
            </a:r>
            <a:r>
              <a:rPr lang="cs-CZ" sz="2400" dirty="0" err="1" smtClean="0"/>
              <a:t>jsou</a:t>
            </a:r>
            <a:r>
              <a:rPr lang="cs-CZ" sz="2400" dirty="0" smtClean="0"/>
              <a:t> řešitelné?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V řadě rozvojových dokumentů se píše o posilování totožnosti k regionu, jak toho lze dosáhnout?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Podle kterého kritéria jsou vybírány k realizaci jednotlivé problémy v území?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Jsou přínosné pro regionální rozvoj nebo je to jenom další administrativní záležitost?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Jak je v ÚAP zmíněná povodňová problematika? Jedná se pouze o formální informace o možnosti povodní nebo o nastínění možnosti řešení (prosím zaměřit se podrobněji, ne jen jednou větou)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Jaká je aktuálnost jednotlivých RURU po ekonomické krizi?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300" smtClean="0"/>
              <a:t>Úterní skupina: 8. 12. 2013</a:t>
            </a:r>
          </a:p>
          <a:p>
            <a:pPr>
              <a:lnSpc>
                <a:spcPct val="90000"/>
              </a:lnSpc>
            </a:pPr>
            <a:r>
              <a:rPr lang="cs-CZ" sz="2300" smtClean="0"/>
              <a:t>Středeční skupina: 9. 12. 2013</a:t>
            </a:r>
          </a:p>
          <a:p>
            <a:pPr>
              <a:lnSpc>
                <a:spcPct val="90000"/>
              </a:lnSpc>
            </a:pPr>
            <a:endParaRPr lang="cs-CZ" sz="2300" smtClean="0"/>
          </a:p>
          <a:p>
            <a:pPr>
              <a:lnSpc>
                <a:spcPct val="90000"/>
              </a:lnSpc>
            </a:pPr>
            <a:r>
              <a:rPr lang="cs-CZ" sz="2300" smtClean="0">
                <a:latin typeface="Arial" charset="0"/>
              </a:rPr>
              <a:t>Vložte </a:t>
            </a:r>
            <a:r>
              <a:rPr lang="cs-CZ" sz="2300" smtClean="0"/>
              <a:t>word s odpověďmi na otázky (vložte i odkaz na ÚAP vybraného ORP)</a:t>
            </a:r>
          </a:p>
          <a:p>
            <a:pPr>
              <a:lnSpc>
                <a:spcPct val="90000"/>
              </a:lnSpc>
            </a:pPr>
            <a:endParaRPr lang="cs-CZ" sz="2300" smtClean="0"/>
          </a:p>
          <a:p>
            <a:pPr>
              <a:lnSpc>
                <a:spcPct val="90000"/>
              </a:lnSpc>
            </a:pPr>
            <a:endParaRPr lang="en-US" sz="23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Odevzdání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cs-CZ" smtClean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4000" smtClean="0"/>
              <a:t>	Děkuji za pozornost! </a:t>
            </a:r>
          </a:p>
          <a:p>
            <a:pPr>
              <a:buFont typeface="Arial" charset="0"/>
              <a:buNone/>
            </a:pPr>
            <a:endParaRPr lang="cs-CZ" sz="4000" smtClean="0"/>
          </a:p>
          <a:p>
            <a:pPr>
              <a:buFont typeface="Arial" charset="0"/>
              <a:buNone/>
            </a:pPr>
            <a:r>
              <a:rPr lang="cs-CZ" sz="400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cxnSp>
        <p:nvCxnSpPr>
          <p:cNvPr id="5" name="Přímá spojovací čára 4"/>
          <p:cNvCxnSpPr/>
          <p:nvPr/>
        </p:nvCxnSpPr>
        <p:spPr>
          <a:xfrm flipH="1">
            <a:off x="2483768" y="1988840"/>
            <a:ext cx="180020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547664" y="342900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?</a:t>
            </a:r>
            <a:endParaRPr lang="cs-CZ" sz="32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012160" y="342900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?</a:t>
            </a:r>
            <a:endParaRPr lang="cs-CZ" sz="3200" b="1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4572000" y="1988840"/>
            <a:ext cx="1935832" cy="1287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Strategické regionální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25938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Klíčové koncepční dokumenty (strategie, programy)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Na všech </a:t>
            </a:r>
            <a:r>
              <a:rPr lang="cs-CZ" dirty="0" err="1" smtClean="0"/>
              <a:t>řádovostních</a:t>
            </a:r>
            <a:r>
              <a:rPr lang="cs-CZ" dirty="0" smtClean="0"/>
              <a:t> úrovních (ČR, kraj, ORP, obec/město, příspěvkové organizace)        snaha o vyšší efektivitu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Strategie: 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Dokument, který popisuje cíle a výchozí stav a určuje způsob, jakým má být definovaného cílového stavu dosaženo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Určení základních dlouhodobých cílů subjektu, způsobu jejich dosažení a alokace zdrojů nezbytných pro uskutečňování těchto cílů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6948488" y="2997200"/>
            <a:ext cx="36036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84313"/>
            <a:ext cx="8351837" cy="4868862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Evropská charta regionálního plánování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Výbor ministrů Rady Evropy (1985)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Základní cíle: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Vyvážený sociálně-ekonomický rozvoj regionů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Zlepšování životních podmínek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Zodpovědné zacházení s přírodními zdroji a ochrana životního prostředí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Racionální využívání území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 ČR pomalá implementace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Účelový boom až po roce 1998 (</a:t>
            </a:r>
            <a:r>
              <a:rPr lang="cs-CZ" dirty="0" err="1" smtClean="0"/>
              <a:t>předvstupní</a:t>
            </a:r>
            <a:r>
              <a:rPr lang="cs-CZ" dirty="0" smtClean="0"/>
              <a:t> programy EU)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Dnes v EU přijímáno jako standardní postup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Strategické řízení v regionu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67995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Koncepční dokumenty: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Strategické – platnost po delší období (10 – 15 let)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None/>
              <a:tabLst>
                <a:tab pos="1435100" algn="l"/>
              </a:tabLst>
              <a:defRPr/>
            </a:pPr>
            <a:r>
              <a:rPr lang="cs-CZ" dirty="0" smtClean="0"/>
              <a:t>		</a:t>
            </a:r>
            <a:r>
              <a:rPr lang="cs-CZ" b="1" dirty="0" smtClean="0"/>
              <a:t>strategie</a:t>
            </a:r>
            <a:r>
              <a:rPr lang="cs-CZ" dirty="0" smtClean="0"/>
              <a:t> (bez konkretizace financí)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Taktické – platnost po kratší období (např. 5 let)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None/>
              <a:tabLst>
                <a:tab pos="1435100" algn="l"/>
              </a:tabLst>
              <a:defRPr/>
            </a:pPr>
            <a:r>
              <a:rPr lang="cs-CZ" dirty="0" smtClean="0"/>
              <a:t>		</a:t>
            </a:r>
            <a:r>
              <a:rPr lang="cs-CZ" b="1" dirty="0" smtClean="0"/>
              <a:t>programy</a:t>
            </a:r>
            <a:r>
              <a:rPr lang="cs-CZ" dirty="0" smtClean="0"/>
              <a:t> (konkretizace aktivit a financí, 	vazba na rozpočty)</a:t>
            </a:r>
          </a:p>
          <a:p>
            <a:pPr marL="365760" indent="-256032" fontAlgn="auto"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tabLst>
                <a:tab pos="1435100" algn="l"/>
              </a:tabLst>
              <a:defRPr/>
            </a:pPr>
            <a:r>
              <a:rPr lang="cs-CZ" dirty="0" smtClean="0"/>
              <a:t>Cyklus strategického řízení: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Strategická analýza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Strategický výběr (Návrh strategie)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Implementace strategie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258888" y="2852738"/>
            <a:ext cx="433387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258888" y="3716338"/>
            <a:ext cx="433387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Strategická analýza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324350"/>
          </a:xfrm>
        </p:spPr>
        <p:txBody>
          <a:bodyPr>
            <a:normAutofit fontScale="92500"/>
          </a:bodyPr>
          <a:lstStyle/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Charakteristika daného území, zachycení vývojových trendů na základě statistických ukazatelů či dalších šetření, porovnání území s jinými referenčními jednotkami (kraj, ČR, EU)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Účelová, dynamická a problémově orientovaná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Míra podrobnosti – dle územního rozsahu dokumentu (kraj x </a:t>
            </a:r>
            <a:r>
              <a:rPr lang="cs-CZ" dirty="0" err="1" smtClean="0"/>
              <a:t>mikroregion</a:t>
            </a:r>
            <a:r>
              <a:rPr lang="cs-CZ" dirty="0" smtClean="0"/>
              <a:t> x město)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Součástí je také SWOT analýza!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Návrh strategie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2593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cs-CZ" smtClean="0"/>
              <a:t>Klíčová (invenční) fáze procesu</a:t>
            </a:r>
          </a:p>
          <a:p>
            <a:pPr>
              <a:spcBef>
                <a:spcPts val="1800"/>
              </a:spcBef>
            </a:pPr>
            <a:r>
              <a:rPr lang="cs-CZ" smtClean="0"/>
              <a:t>Hledání, vytváření a formulování možných variant cest k dosažení globálního cíle strategie </a:t>
            </a:r>
          </a:p>
          <a:p>
            <a:pPr>
              <a:spcBef>
                <a:spcPts val="600"/>
              </a:spcBef>
              <a:buFont typeface="Georgia" pitchFamily="18" charset="0"/>
              <a:buNone/>
            </a:pPr>
            <a:r>
              <a:rPr lang="cs-CZ" smtClean="0"/>
              <a:t>          vize, strategické cíle</a:t>
            </a:r>
          </a:p>
          <a:p>
            <a:pPr>
              <a:spcBef>
                <a:spcPts val="1800"/>
              </a:spcBef>
            </a:pPr>
            <a:r>
              <a:rPr lang="cs-CZ" smtClean="0"/>
              <a:t>Výběr strategických možností</a:t>
            </a:r>
          </a:p>
          <a:p>
            <a:pPr>
              <a:spcBef>
                <a:spcPts val="600"/>
              </a:spcBef>
              <a:buFont typeface="Georgia" pitchFamily="18" charset="0"/>
              <a:buNone/>
            </a:pPr>
            <a:r>
              <a:rPr lang="cs-CZ" smtClean="0"/>
              <a:t>          priority, osy, opatření</a:t>
            </a:r>
          </a:p>
          <a:p>
            <a:pPr>
              <a:spcBef>
                <a:spcPts val="1800"/>
              </a:spcBef>
            </a:pPr>
            <a:r>
              <a:rPr lang="cs-CZ" smtClean="0"/>
              <a:t>Kvantifikace, monitoring a hodnocení</a:t>
            </a:r>
          </a:p>
          <a:p>
            <a:pPr>
              <a:buFont typeface="Georgia" pitchFamily="18" charset="0"/>
              <a:buNone/>
            </a:pPr>
            <a:endParaRPr lang="cs-CZ" smtClean="0"/>
          </a:p>
        </p:txBody>
      </p:sp>
      <p:sp>
        <p:nvSpPr>
          <p:cNvPr id="4" name="Šipka doprava 3"/>
          <p:cNvSpPr/>
          <p:nvPr/>
        </p:nvSpPr>
        <p:spPr>
          <a:xfrm>
            <a:off x="1042988" y="3933825"/>
            <a:ext cx="360362" cy="144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042988" y="5084763"/>
            <a:ext cx="360362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Prioritní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25937"/>
          </a:xfrm>
        </p:spPr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Výběr priorit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Význam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Proveditelnost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Propojenost na ostatní cíle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Čas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Diskuse v pracovních (akčních) skupinách, schvalování v řídící skupině (např. rada města)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Čím užší zaměření, tím efektivnější realizace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Priority – strategické cíle – opatření (aktivity)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Prioritní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25938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Typické prioritní oblasti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Podnikání a zaměstnanost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Urbanismus a bydlení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Sociální rozvoj, vzdělávání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Cestovní ruch, regionální marketing a image města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Dopravní a technická infrastruktura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Životní prostředí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Kultura, sport, volný čas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Vnější vztahy regionu (meziregionální spolupráce, mezinárodní spolupráce)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</TotalTime>
  <Words>557</Words>
  <Application>Microsoft Office PowerPoint</Application>
  <PresentationFormat>Předvádění na obrazovce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Shluk</vt:lpstr>
      <vt:lpstr>Strategické dokumenty</vt:lpstr>
      <vt:lpstr>Snímek 2</vt:lpstr>
      <vt:lpstr>Strategické regionální plánování</vt:lpstr>
      <vt:lpstr>Historie</vt:lpstr>
      <vt:lpstr>Strategické řízení v regionu</vt:lpstr>
      <vt:lpstr>Strategická analýza</vt:lpstr>
      <vt:lpstr>Návrh strategie</vt:lpstr>
      <vt:lpstr>Prioritní oblasti</vt:lpstr>
      <vt:lpstr>Prioritní oblasti</vt:lpstr>
      <vt:lpstr>Strategické cíle a opatření</vt:lpstr>
      <vt:lpstr>Strategie města Brna</vt:lpstr>
      <vt:lpstr>Implementace strategie</vt:lpstr>
      <vt:lpstr>Zadání cvičení</vt:lpstr>
      <vt:lpstr>Otázky</vt:lpstr>
      <vt:lpstr>Snímek 15</vt:lpstr>
      <vt:lpstr>Snímek 16</vt:lpstr>
      <vt:lpstr>Odevzdání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Strategické dokumenty</dc:title>
  <dc:creator>Kamila</dc:creator>
  <cp:lastModifiedBy>klemesok</cp:lastModifiedBy>
  <cp:revision>8</cp:revision>
  <dcterms:created xsi:type="dcterms:W3CDTF">2012-12-03T16:12:26Z</dcterms:created>
  <dcterms:modified xsi:type="dcterms:W3CDTF">2014-12-02T15:22:56Z</dcterms:modified>
</cp:coreProperties>
</file>