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74" r:id="rId4"/>
    <p:sldId id="261" r:id="rId5"/>
    <p:sldId id="263" r:id="rId6"/>
    <p:sldId id="265" r:id="rId7"/>
    <p:sldId id="267" r:id="rId8"/>
    <p:sldId id="269" r:id="rId9"/>
    <p:sldId id="270" r:id="rId10"/>
    <p:sldId id="271" r:id="rId11"/>
    <p:sldId id="276" r:id="rId12"/>
    <p:sldId id="27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72" autoAdjust="0"/>
    <p:restoredTop sz="94660"/>
  </p:normalViewPr>
  <p:slideViewPr>
    <p:cSldViewPr>
      <p:cViewPr>
        <p:scale>
          <a:sx n="100" d="100"/>
          <a:sy n="100" d="100"/>
        </p:scale>
        <p:origin x="-1944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026D5A-D4BA-4D02-8691-EA54EACCE428}" type="datetimeFigureOut">
              <a:rPr lang="cs-CZ" smtClean="0"/>
              <a:pPr/>
              <a:t>23.9.2014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Cíle regionální politiky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</a:t>
            </a:r>
            <a:r>
              <a:rPr lang="cs-CZ" dirty="0" smtClean="0">
                <a:solidFill>
                  <a:schemeClr val="tx1"/>
                </a:solidFill>
              </a:rPr>
              <a:t>. Bc. </a:t>
            </a:r>
            <a:r>
              <a:rPr lang="cs-CZ" dirty="0" smtClean="0">
                <a:solidFill>
                  <a:schemeClr val="tx1"/>
                </a:solidFill>
              </a:rPr>
              <a:t>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23. a 24. 9. 2014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4046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Regionální politika a regionální rozvoj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Zadána 1 charakteristika z diamantové struktury</a:t>
            </a:r>
          </a:p>
          <a:p>
            <a:endParaRPr lang="cs-CZ" dirty="0" smtClean="0"/>
          </a:p>
          <a:p>
            <a:r>
              <a:rPr lang="cs-CZ" dirty="0" smtClean="0"/>
              <a:t>Práce ve dvojicích:</a:t>
            </a:r>
          </a:p>
          <a:p>
            <a:pPr lvl="1"/>
            <a:r>
              <a:rPr lang="cs-CZ" dirty="0" smtClean="0"/>
              <a:t>vypracování </a:t>
            </a:r>
            <a:r>
              <a:rPr lang="cs-CZ" dirty="0" smtClean="0"/>
              <a:t>možnosti výzkumu dané </a:t>
            </a:r>
            <a:r>
              <a:rPr lang="cs-CZ" dirty="0" smtClean="0"/>
              <a:t>problematiky (metody, data, postupy, možnost provázání s praxí, testování výsledků výzkumu…)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Zpracovat </a:t>
            </a:r>
            <a:r>
              <a:rPr lang="cs-CZ" dirty="0" err="1" smtClean="0"/>
              <a:t>word</a:t>
            </a:r>
            <a:r>
              <a:rPr lang="cs-CZ" dirty="0" smtClean="0"/>
              <a:t> a </a:t>
            </a:r>
            <a:r>
              <a:rPr lang="cs-CZ" dirty="0" smtClean="0"/>
              <a:t>prezentaci, </a:t>
            </a:r>
            <a:r>
              <a:rPr lang="cs-CZ" dirty="0" err="1" smtClean="0"/>
              <a:t>word</a:t>
            </a:r>
            <a:r>
              <a:rPr lang="cs-CZ" dirty="0" smtClean="0"/>
              <a:t> odevzdat do </a:t>
            </a:r>
            <a:r>
              <a:rPr lang="cs-CZ" dirty="0" err="1" smtClean="0"/>
              <a:t>odevzdávárny</a:t>
            </a:r>
            <a:r>
              <a:rPr lang="cs-CZ" dirty="0" smtClean="0"/>
              <a:t>, prezentaci netřeba ukládat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Odevzdat</a:t>
            </a:r>
            <a:r>
              <a:rPr lang="cs-CZ" dirty="0" smtClean="0"/>
              <a:t> do </a:t>
            </a:r>
            <a:r>
              <a:rPr lang="cs-CZ" dirty="0" smtClean="0"/>
              <a:t>28. </a:t>
            </a:r>
            <a:r>
              <a:rPr lang="cs-CZ" dirty="0" smtClean="0"/>
              <a:t>9. </a:t>
            </a:r>
            <a:r>
              <a:rPr lang="cs-CZ" dirty="0" smtClean="0"/>
              <a:t>23:59 (úterní skupina)</a:t>
            </a:r>
          </a:p>
          <a:p>
            <a:pPr lvl="7">
              <a:buNone/>
            </a:pPr>
            <a:r>
              <a:rPr lang="cs-CZ" sz="2600" dirty="0" smtClean="0"/>
              <a:t> do 29. 9. 23:59 (středeční skupina)</a:t>
            </a:r>
            <a:endParaRPr lang="cs-CZ" sz="2600" dirty="0" smtClean="0"/>
          </a:p>
          <a:p>
            <a:pPr lvl="1"/>
            <a:endParaRPr lang="cs-CZ" dirty="0" smtClean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Zadání cvičení č. </a:t>
            </a:r>
            <a:r>
              <a:rPr lang="cs-CZ" dirty="0" smtClean="0"/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Prezentují oba</a:t>
            </a:r>
          </a:p>
          <a:p>
            <a:r>
              <a:rPr lang="cs-CZ" dirty="0" smtClean="0"/>
              <a:t>Max </a:t>
            </a:r>
            <a:r>
              <a:rPr lang="cs-CZ" dirty="0" smtClean="0"/>
              <a:t>5</a:t>
            </a:r>
            <a:r>
              <a:rPr lang="cs-CZ" dirty="0" smtClean="0"/>
              <a:t> </a:t>
            </a:r>
            <a:r>
              <a:rPr lang="cs-CZ" dirty="0" err="1" smtClean="0"/>
              <a:t>slidů</a:t>
            </a:r>
            <a:r>
              <a:rPr lang="cs-CZ" dirty="0" smtClean="0"/>
              <a:t> (zaplněnost nepřesáhne 50 %)</a:t>
            </a:r>
          </a:p>
          <a:p>
            <a:r>
              <a:rPr lang="cs-CZ" dirty="0" smtClean="0"/>
              <a:t>Čas prezentace </a:t>
            </a:r>
            <a:r>
              <a:rPr lang="cs-CZ" dirty="0" smtClean="0"/>
              <a:t>max. 5 </a:t>
            </a:r>
            <a:r>
              <a:rPr lang="cs-CZ" dirty="0" smtClean="0"/>
              <a:t>min. (doporučuju nastavit časování v </a:t>
            </a:r>
            <a:r>
              <a:rPr lang="cs-CZ" dirty="0" err="1" smtClean="0"/>
              <a:t>ppt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Stručně, shrnout základní body</a:t>
            </a:r>
          </a:p>
          <a:p>
            <a:r>
              <a:rPr lang="cs-CZ" dirty="0" smtClean="0"/>
              <a:t>Povoleno vynechat osnovu prezentace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</a:t>
            </a:r>
            <a:r>
              <a:rPr lang="cs-CZ" dirty="0" smtClean="0"/>
              <a:t>prezentace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31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Děkuju za pozornost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Hodnocení úvodního cvičení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smtClean="0"/>
              <a:t>„…</a:t>
            </a:r>
            <a:r>
              <a:rPr lang="cs-CZ" i="1" dirty="0" err="1" smtClean="0"/>
              <a:t>odvetvie</a:t>
            </a:r>
            <a:r>
              <a:rPr lang="cs-CZ" i="1" dirty="0" smtClean="0"/>
              <a:t>, </a:t>
            </a:r>
            <a:r>
              <a:rPr lang="cs-CZ" i="1" dirty="0" err="1" smtClean="0"/>
              <a:t>ktoré</a:t>
            </a:r>
            <a:r>
              <a:rPr lang="cs-CZ" i="1" dirty="0" smtClean="0"/>
              <a:t> </a:t>
            </a:r>
            <a:r>
              <a:rPr lang="cs-CZ" i="1" dirty="0" err="1" smtClean="0"/>
              <a:t>sa</a:t>
            </a:r>
            <a:r>
              <a:rPr lang="cs-CZ" i="1" dirty="0" smtClean="0"/>
              <a:t> </a:t>
            </a:r>
            <a:r>
              <a:rPr lang="cs-CZ" i="1" dirty="0" err="1" smtClean="0"/>
              <a:t>zaujíma</a:t>
            </a:r>
            <a:r>
              <a:rPr lang="cs-CZ" i="1" dirty="0" smtClean="0"/>
              <a:t> o rozvoj, problémy, procesy </a:t>
            </a:r>
            <a:r>
              <a:rPr lang="cs-CZ" i="1" dirty="0" smtClean="0"/>
              <a:t>v </a:t>
            </a:r>
            <a:r>
              <a:rPr lang="cs-CZ" i="1" dirty="0" err="1" smtClean="0"/>
              <a:t>regiónoch</a:t>
            </a:r>
            <a:r>
              <a:rPr lang="cs-CZ" i="1" dirty="0" smtClean="0"/>
              <a:t>, </a:t>
            </a:r>
            <a:r>
              <a:rPr lang="cs-CZ" i="1" dirty="0" err="1" smtClean="0"/>
              <a:t>interakcie</a:t>
            </a:r>
            <a:r>
              <a:rPr lang="cs-CZ" i="1" dirty="0" smtClean="0"/>
              <a:t> </a:t>
            </a:r>
            <a:r>
              <a:rPr lang="cs-CZ" i="1" dirty="0" err="1" smtClean="0"/>
              <a:t>medzi</a:t>
            </a:r>
            <a:r>
              <a:rPr lang="cs-CZ" i="1" dirty="0" smtClean="0"/>
              <a:t> jednotlivými </a:t>
            </a:r>
            <a:r>
              <a:rPr lang="cs-CZ" i="1" dirty="0" err="1" smtClean="0"/>
              <a:t>regiónmi</a:t>
            </a:r>
            <a:r>
              <a:rPr lang="cs-CZ" i="1" dirty="0" smtClean="0"/>
              <a:t>. Teda </a:t>
            </a:r>
            <a:r>
              <a:rPr lang="cs-CZ" i="1" dirty="0" err="1" smtClean="0"/>
              <a:t>zameranie</a:t>
            </a:r>
            <a:r>
              <a:rPr lang="cs-CZ" i="1" dirty="0" smtClean="0"/>
              <a:t> </a:t>
            </a:r>
            <a:r>
              <a:rPr lang="cs-CZ" i="1" dirty="0" err="1" smtClean="0"/>
              <a:t>sa</a:t>
            </a:r>
            <a:r>
              <a:rPr lang="cs-CZ" i="1" dirty="0" smtClean="0"/>
              <a:t> na </a:t>
            </a:r>
            <a:r>
              <a:rPr lang="cs-CZ" i="1" dirty="0" err="1" smtClean="0"/>
              <a:t>situáciu</a:t>
            </a:r>
            <a:r>
              <a:rPr lang="cs-CZ" i="1" dirty="0" smtClean="0"/>
              <a:t> </a:t>
            </a:r>
            <a:r>
              <a:rPr lang="cs-CZ" i="1" dirty="0" smtClean="0"/>
              <a:t>v </a:t>
            </a:r>
            <a:r>
              <a:rPr lang="cs-CZ" i="1" dirty="0" smtClean="0"/>
              <a:t>menších </a:t>
            </a:r>
            <a:r>
              <a:rPr lang="cs-CZ" i="1" dirty="0" err="1" smtClean="0"/>
              <a:t>územných</a:t>
            </a:r>
            <a:r>
              <a:rPr lang="cs-CZ" i="1" dirty="0" smtClean="0"/>
              <a:t> jednotkách </a:t>
            </a:r>
            <a:r>
              <a:rPr lang="cs-CZ" i="1" dirty="0" err="1" smtClean="0"/>
              <a:t>vymedzených</a:t>
            </a:r>
            <a:r>
              <a:rPr lang="cs-CZ" i="1" dirty="0" smtClean="0"/>
              <a:t> na základe </a:t>
            </a:r>
            <a:r>
              <a:rPr lang="cs-CZ" i="1" dirty="0" err="1" smtClean="0"/>
              <a:t>určitej</a:t>
            </a:r>
            <a:r>
              <a:rPr lang="cs-CZ" i="1" dirty="0" smtClean="0"/>
              <a:t> </a:t>
            </a:r>
            <a:r>
              <a:rPr lang="cs-CZ" i="1" dirty="0" smtClean="0"/>
              <a:t>charakteristiky“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„…</a:t>
            </a:r>
            <a:r>
              <a:rPr lang="cs-CZ" b="1" i="1" dirty="0" smtClean="0"/>
              <a:t>zákonodárně </a:t>
            </a:r>
            <a:r>
              <a:rPr lang="cs-CZ" b="1" i="1" dirty="0" smtClean="0"/>
              <a:t>řízený </a:t>
            </a:r>
            <a:r>
              <a:rPr lang="cs-CZ" i="1" dirty="0" smtClean="0"/>
              <a:t>(usměrňovaný) rozvoj dané oblasti, </a:t>
            </a:r>
            <a:r>
              <a:rPr lang="cs-CZ" i="1" dirty="0" smtClean="0"/>
              <a:t>tak aby </a:t>
            </a:r>
            <a:r>
              <a:rPr lang="cs-CZ" i="1" dirty="0" smtClean="0"/>
              <a:t>nedošlo </a:t>
            </a:r>
            <a:r>
              <a:rPr lang="cs-CZ" i="1" dirty="0" smtClean="0"/>
              <a:t>např</a:t>
            </a:r>
            <a:r>
              <a:rPr lang="cs-CZ" i="1" dirty="0" smtClean="0"/>
              <a:t>. ke zdevastování krajiny, narušení významných ekosystémů a neřízenému </a:t>
            </a:r>
            <a:r>
              <a:rPr lang="cs-CZ" i="1" dirty="0" smtClean="0"/>
              <a:t>socioekonomickému rozvoji“</a:t>
            </a:r>
          </a:p>
          <a:p>
            <a:endParaRPr lang="cs-CZ" i="1" dirty="0"/>
          </a:p>
          <a:p>
            <a:r>
              <a:rPr lang="cs-CZ" i="1" dirty="0" smtClean="0"/>
              <a:t>„Regionální politika a regionální rozvoj mi značně připomínají socialismus, který byl aplikován v prostoru, jen pokus o rozvoj určitých tříd obyvatelstva nahradila snaha o rozvoj prostorových jednotek“</a:t>
            </a:r>
            <a:endParaRPr lang="cs-CZ" i="1" dirty="0" smtClean="0"/>
          </a:p>
          <a:p>
            <a:pPr>
              <a:buNone/>
            </a:pPr>
            <a:endParaRPr lang="cs-CZ" i="1" dirty="0"/>
          </a:p>
          <a:p>
            <a:endParaRPr lang="cs-CZ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pro vás znamená RPRR?</a:t>
            </a:r>
          </a:p>
        </p:txBody>
      </p:sp>
    </p:spTree>
    <p:extLst>
      <p:ext uri="{BB962C8B-B14F-4D97-AF65-F5344CB8AC3E}">
        <p14:creationId xmlns:p14="http://schemas.microsoft.com/office/powerpoint/2010/main" xmlns="" val="1229633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i="1" dirty="0" smtClean="0"/>
              <a:t>„Výhodou </a:t>
            </a:r>
            <a:r>
              <a:rPr lang="cs-CZ" i="1" dirty="0"/>
              <a:t>geografie je hlavně to, že se zabývá jak fyzickou, tak humánní složkou, tudíž může </a:t>
            </a:r>
            <a:r>
              <a:rPr lang="cs-CZ" i="1" dirty="0" smtClean="0"/>
              <a:t> znalosti </a:t>
            </a:r>
            <a:r>
              <a:rPr lang="cs-CZ" i="1" dirty="0"/>
              <a:t>z obou propojovat a nemusí tak dojít k protěžování jen jednoho</a:t>
            </a:r>
            <a:r>
              <a:rPr lang="cs-CZ" i="1" dirty="0" smtClean="0"/>
              <a:t>.“</a:t>
            </a:r>
          </a:p>
          <a:p>
            <a:endParaRPr lang="cs-CZ" i="1" dirty="0" smtClean="0"/>
          </a:p>
          <a:p>
            <a:r>
              <a:rPr lang="cs-CZ" i="1" dirty="0" smtClean="0"/>
              <a:t>„ Sice </a:t>
            </a:r>
            <a:r>
              <a:rPr lang="cs-CZ" i="1" dirty="0"/>
              <a:t>si nemyslím, že může geografie poskytnout hlubší pohled do regionu, protože </a:t>
            </a:r>
            <a:r>
              <a:rPr lang="cs-CZ" i="1" dirty="0" smtClean="0"/>
              <a:t>geografie </a:t>
            </a:r>
            <a:r>
              <a:rPr lang="cs-CZ" i="1" dirty="0"/>
              <a:t>je v tomto spíše trochu povrchní, avšak může na území nahlížet komplexním </a:t>
            </a:r>
            <a:r>
              <a:rPr lang="cs-CZ" i="1" dirty="0" smtClean="0"/>
              <a:t>pohledem</a:t>
            </a:r>
            <a:r>
              <a:rPr lang="cs-CZ" i="1" dirty="0"/>
              <a:t>, který je jí </a:t>
            </a:r>
            <a:r>
              <a:rPr lang="cs-CZ" i="1" dirty="0" smtClean="0"/>
              <a:t>vlastní. „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smtClean="0"/>
              <a:t>„ Geografe </a:t>
            </a:r>
            <a:r>
              <a:rPr lang="cs-CZ" i="1" dirty="0"/>
              <a:t>by měla současně spolupracovat s obyvateli tak, aby návrhy kroků, které mají být </a:t>
            </a:r>
            <a:r>
              <a:rPr lang="cs-CZ" i="1" dirty="0" smtClean="0"/>
              <a:t>učiněny</a:t>
            </a:r>
            <a:r>
              <a:rPr lang="cs-CZ" i="1" dirty="0"/>
              <a:t>, vycházely „zezdola“, tj. od obyvatel </a:t>
            </a:r>
            <a:r>
              <a:rPr lang="cs-CZ" i="1" dirty="0" smtClean="0"/>
              <a:t>regionu „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smtClean="0"/>
              <a:t>„Měla by umět do odlidštěných teorií přidat faktor jedince“</a:t>
            </a:r>
          </a:p>
          <a:p>
            <a:endParaRPr lang="cs-CZ" i="1" dirty="0" smtClean="0"/>
          </a:p>
          <a:p>
            <a:r>
              <a:rPr lang="cs-CZ" i="1" dirty="0" smtClean="0"/>
              <a:t>„Geografie zde hraje roli více „intelektuálnější“ – geografie nemá peníze ani o ničem nerozhoduje, ale její poradní hlas má/by měl mít největší váhu. Geografie spojuje věci dohromady.“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Co může nabídnout v oblasti RPRR geografie?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Autofit/>
          </a:bodyPr>
          <a:lstStyle/>
          <a:p>
            <a:r>
              <a:rPr lang="cs-CZ" sz="1500" i="1" dirty="0"/>
              <a:t>„ </a:t>
            </a:r>
            <a:r>
              <a:rPr lang="cs-CZ" sz="1500" i="1" dirty="0" smtClean="0"/>
              <a:t> Myslím si, že v regionálním rozvoji je fyzická geografie jedním ze základních faktorů. </a:t>
            </a:r>
            <a:r>
              <a:rPr lang="cs-CZ" sz="1500" i="1" dirty="0" smtClean="0"/>
              <a:t>U </a:t>
            </a:r>
            <a:r>
              <a:rPr lang="cs-CZ" sz="1500" i="1" dirty="0" smtClean="0"/>
              <a:t>řek vznikala města díky zásobě vody pro obyvatele, hrady se stavěly na kopcích kvůli </a:t>
            </a:r>
            <a:r>
              <a:rPr lang="cs-CZ" sz="1500" i="1" dirty="0" smtClean="0"/>
              <a:t>špatné </a:t>
            </a:r>
            <a:r>
              <a:rPr lang="cs-CZ" sz="1500" i="1" dirty="0" smtClean="0"/>
              <a:t>dostupnosti nepřátel, v horských oblastech se rozvíjel cestovní ruch na základě </a:t>
            </a:r>
            <a:r>
              <a:rPr lang="cs-CZ" sz="1500" i="1" dirty="0" smtClean="0"/>
              <a:t>turistiky </a:t>
            </a:r>
            <a:r>
              <a:rPr lang="cs-CZ" sz="1500" i="1" dirty="0" smtClean="0"/>
              <a:t>a zimních sportů, v oblastech minerálních pramenů vznikaly lázně atd. “</a:t>
            </a:r>
            <a:endParaRPr lang="cs-CZ" sz="1500" i="1" dirty="0" smtClean="0"/>
          </a:p>
          <a:p>
            <a:endParaRPr lang="cs-CZ" sz="1500" i="1" dirty="0" smtClean="0"/>
          </a:p>
          <a:p>
            <a:r>
              <a:rPr lang="cs-CZ" sz="1500" i="1" dirty="0" smtClean="0"/>
              <a:t>„</a:t>
            </a:r>
            <a:r>
              <a:rPr lang="cs-CZ" sz="1600" i="1" dirty="0" err="1" smtClean="0"/>
              <a:t>Dôležitým</a:t>
            </a:r>
            <a:r>
              <a:rPr lang="cs-CZ" sz="1600" i="1" dirty="0" smtClean="0"/>
              <a:t> FG </a:t>
            </a:r>
            <a:r>
              <a:rPr lang="cs-CZ" sz="1600" i="1" dirty="0" err="1" smtClean="0"/>
              <a:t>aspektom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sú</a:t>
            </a:r>
            <a:r>
              <a:rPr lang="cs-CZ" sz="1600" i="1" dirty="0" smtClean="0"/>
              <a:t> aj </a:t>
            </a:r>
            <a:r>
              <a:rPr lang="cs-CZ" sz="1600" i="1" dirty="0" err="1" smtClean="0"/>
              <a:t>enviromentálne</a:t>
            </a:r>
            <a:r>
              <a:rPr lang="cs-CZ" sz="1600" i="1" dirty="0" smtClean="0"/>
              <a:t> hrozby v </a:t>
            </a:r>
            <a:r>
              <a:rPr lang="cs-CZ" sz="1600" i="1" dirty="0" err="1" smtClean="0"/>
              <a:t>regiónoch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možnosť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ich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pochopenia</a:t>
            </a:r>
            <a:r>
              <a:rPr lang="cs-CZ" sz="1600" i="1" dirty="0" smtClean="0"/>
              <a:t> a </a:t>
            </a:r>
            <a:r>
              <a:rPr lang="cs-CZ" sz="1600" i="1" dirty="0" err="1" smtClean="0"/>
              <a:t>zmiernenia</a:t>
            </a:r>
            <a:r>
              <a:rPr lang="cs-CZ" sz="1600" i="1" dirty="0" smtClean="0"/>
              <a:t>/</a:t>
            </a:r>
            <a:r>
              <a:rPr lang="cs-CZ" sz="1600" i="1" dirty="0" err="1" smtClean="0"/>
              <a:t>odstránenia</a:t>
            </a:r>
            <a:r>
              <a:rPr lang="cs-CZ" sz="1500" i="1" dirty="0" smtClean="0"/>
              <a:t>“</a:t>
            </a:r>
            <a:endParaRPr lang="cs-CZ" sz="1500" i="1" dirty="0" smtClean="0"/>
          </a:p>
          <a:p>
            <a:endParaRPr lang="cs-CZ" sz="1500" i="1" dirty="0" smtClean="0"/>
          </a:p>
          <a:p>
            <a:r>
              <a:rPr lang="cs-CZ" sz="1500" i="1" dirty="0" smtClean="0"/>
              <a:t>„FG ve světle sekundárního rádce. </a:t>
            </a:r>
            <a:r>
              <a:rPr lang="cs-CZ" sz="1500" i="1" dirty="0" smtClean="0"/>
              <a:t>Nejdříve </a:t>
            </a:r>
            <a:r>
              <a:rPr lang="cs-CZ" sz="1500" i="1" dirty="0" smtClean="0"/>
              <a:t>navrhneme teorii a až poté jí kooperujeme s poznatky fyzické geografie. </a:t>
            </a:r>
            <a:r>
              <a:rPr lang="cs-CZ" sz="1500" i="1" dirty="0" smtClean="0"/>
              <a:t>Důležitější </a:t>
            </a:r>
            <a:r>
              <a:rPr lang="cs-CZ" sz="1500" i="1" dirty="0" smtClean="0"/>
              <a:t>je prvotní návrh, původní myšlenka… Způsob, kterým se plán uskuteční, </a:t>
            </a:r>
            <a:r>
              <a:rPr lang="cs-CZ" sz="1500" i="1" dirty="0" smtClean="0"/>
              <a:t>není </a:t>
            </a:r>
            <a:r>
              <a:rPr lang="cs-CZ" sz="1500" i="1" dirty="0" smtClean="0"/>
              <a:t>až takový problém regionální geografie, nýbrž jiných vědních disciplín</a:t>
            </a:r>
            <a:r>
              <a:rPr lang="cs-CZ" sz="1500" i="1" dirty="0" smtClean="0"/>
              <a:t>.“</a:t>
            </a:r>
            <a:endParaRPr lang="cs-CZ" sz="1500" i="1" dirty="0" smtClean="0"/>
          </a:p>
          <a:p>
            <a:endParaRPr lang="cs-CZ" sz="1500" i="1" dirty="0"/>
          </a:p>
          <a:p>
            <a:r>
              <a:rPr lang="cs-CZ" sz="1500" i="1" dirty="0" smtClean="0"/>
              <a:t>„Všechny </a:t>
            </a:r>
            <a:r>
              <a:rPr lang="cs-CZ" sz="1500" i="1" dirty="0"/>
              <a:t>současné politické strategie zahrnující regionální (i trvale udržitelný) rozvoj </a:t>
            </a:r>
            <a:r>
              <a:rPr lang="cs-CZ" sz="1500" i="1" dirty="0" smtClean="0"/>
              <a:t>mi </a:t>
            </a:r>
            <a:r>
              <a:rPr lang="cs-CZ" sz="1500" i="1" dirty="0"/>
              <a:t>připadají antropocentrické, jelikož se zabývají především tím, jak přírodu může </a:t>
            </a:r>
            <a:r>
              <a:rPr lang="cs-CZ" sz="1500" i="1" dirty="0" smtClean="0"/>
              <a:t>lidská </a:t>
            </a:r>
            <a:r>
              <a:rPr lang="cs-CZ" sz="1500" i="1" dirty="0"/>
              <a:t>společnost maximálně využít. Myslím, že fyzická geografie by mohla nabídnout </a:t>
            </a:r>
            <a:r>
              <a:rPr lang="cs-CZ" sz="1500" i="1" dirty="0" smtClean="0"/>
              <a:t>nějaký </a:t>
            </a:r>
            <a:r>
              <a:rPr lang="cs-CZ" sz="1500" i="1" dirty="0"/>
              <a:t>jiný – „</a:t>
            </a:r>
            <a:r>
              <a:rPr lang="cs-CZ" sz="1500" i="1" dirty="0" err="1"/>
              <a:t>přírodocentrický</a:t>
            </a:r>
            <a:r>
              <a:rPr lang="cs-CZ" sz="1500" i="1" dirty="0"/>
              <a:t>“ – koncept, v jehož středu by byla příroda/krajina a </a:t>
            </a:r>
            <a:r>
              <a:rPr lang="cs-CZ" sz="1500" i="1" dirty="0" smtClean="0"/>
              <a:t>člověk </a:t>
            </a:r>
            <a:r>
              <a:rPr lang="cs-CZ" sz="1500" i="1" dirty="0"/>
              <a:t>by ji využíval pouze takovým způsobem, aby ji podstatným způsobem neměnil</a:t>
            </a:r>
            <a:r>
              <a:rPr lang="cs-CZ" sz="1500" i="1" dirty="0" smtClean="0"/>
              <a:t>.“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Jakou roli hraje v regionálním rozvoji fyzická geografie?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i="1" dirty="0" smtClean="0"/>
              <a:t>„Význam to </a:t>
            </a:r>
            <a:r>
              <a:rPr lang="cs-CZ" i="1" dirty="0" err="1" smtClean="0"/>
              <a:t>určite</a:t>
            </a:r>
            <a:r>
              <a:rPr lang="cs-CZ" i="1" dirty="0" smtClean="0"/>
              <a:t> má, jednak </a:t>
            </a:r>
            <a:r>
              <a:rPr lang="cs-CZ" i="1" dirty="0" err="1" smtClean="0"/>
              <a:t>ako</a:t>
            </a:r>
            <a:r>
              <a:rPr lang="cs-CZ" i="1" dirty="0" smtClean="0"/>
              <a:t> pomoc zaostalým či </a:t>
            </a:r>
            <a:r>
              <a:rPr lang="cs-CZ" i="1" dirty="0" err="1" smtClean="0"/>
              <a:t>menej</a:t>
            </a:r>
            <a:r>
              <a:rPr lang="cs-CZ" i="1" dirty="0" smtClean="0"/>
              <a:t> rozvinutým </a:t>
            </a:r>
            <a:r>
              <a:rPr lang="cs-CZ" i="1" dirty="0" err="1" smtClean="0"/>
              <a:t>oblastiam</a:t>
            </a:r>
            <a:r>
              <a:rPr lang="cs-CZ" i="1" dirty="0" smtClean="0"/>
              <a:t> </a:t>
            </a:r>
            <a:r>
              <a:rPr lang="cs-CZ" i="1" dirty="0" err="1" smtClean="0"/>
              <a:t>sveta</a:t>
            </a:r>
            <a:r>
              <a:rPr lang="cs-CZ" i="1" dirty="0" smtClean="0"/>
              <a:t> </a:t>
            </a:r>
            <a:r>
              <a:rPr lang="cs-CZ" i="1" dirty="0" smtClean="0"/>
              <a:t>(Afrika, JV </a:t>
            </a:r>
            <a:r>
              <a:rPr lang="cs-CZ" i="1" dirty="0" err="1" smtClean="0"/>
              <a:t>Ázia</a:t>
            </a:r>
            <a:r>
              <a:rPr lang="cs-CZ" i="1" dirty="0" smtClean="0"/>
              <a:t>, </a:t>
            </a:r>
            <a:r>
              <a:rPr lang="cs-CZ" i="1" dirty="0" err="1" smtClean="0"/>
              <a:t>Južná</a:t>
            </a:r>
            <a:r>
              <a:rPr lang="cs-CZ" i="1" dirty="0" smtClean="0"/>
              <a:t> Amerika) </a:t>
            </a:r>
            <a:r>
              <a:rPr lang="cs-CZ" i="1" dirty="0" err="1" smtClean="0"/>
              <a:t>pri</a:t>
            </a:r>
            <a:r>
              <a:rPr lang="cs-CZ" i="1" dirty="0" smtClean="0"/>
              <a:t> zlepšovaní </a:t>
            </a:r>
            <a:r>
              <a:rPr lang="cs-CZ" i="1" dirty="0" err="1" smtClean="0"/>
              <a:t>životnej</a:t>
            </a:r>
            <a:r>
              <a:rPr lang="cs-CZ" i="1" dirty="0" smtClean="0"/>
              <a:t> </a:t>
            </a:r>
            <a:r>
              <a:rPr lang="cs-CZ" i="1" dirty="0" err="1" smtClean="0"/>
              <a:t>úrovne</a:t>
            </a:r>
            <a:r>
              <a:rPr lang="cs-CZ" i="1" dirty="0" smtClean="0"/>
              <a:t> </a:t>
            </a:r>
            <a:r>
              <a:rPr lang="cs-CZ" i="1" dirty="0" err="1" smtClean="0"/>
              <a:t>obyvateľstva</a:t>
            </a:r>
            <a:r>
              <a:rPr lang="cs-CZ" i="1" dirty="0" smtClean="0"/>
              <a:t>, </a:t>
            </a:r>
            <a:r>
              <a:rPr lang="cs-CZ" i="1" dirty="0" smtClean="0"/>
              <a:t>ale </a:t>
            </a:r>
            <a:r>
              <a:rPr lang="cs-CZ" i="1" dirty="0" err="1" smtClean="0"/>
              <a:t>rovnako</a:t>
            </a:r>
            <a:r>
              <a:rPr lang="cs-CZ" i="1" dirty="0" smtClean="0"/>
              <a:t> aj v rámci jednotlivých, aj rozvinutých, </a:t>
            </a:r>
            <a:r>
              <a:rPr lang="cs-CZ" i="1" dirty="0" err="1" smtClean="0"/>
              <a:t>štátov</a:t>
            </a:r>
            <a:r>
              <a:rPr lang="cs-CZ" i="1" dirty="0" smtClean="0"/>
              <a:t>, v </a:t>
            </a:r>
            <a:r>
              <a:rPr lang="cs-CZ" i="1" dirty="0" err="1" smtClean="0"/>
              <a:t>ktorých</a:t>
            </a:r>
            <a:r>
              <a:rPr lang="cs-CZ" i="1" dirty="0" smtClean="0"/>
              <a:t> </a:t>
            </a:r>
            <a:r>
              <a:rPr lang="cs-CZ" i="1" dirty="0" err="1" smtClean="0"/>
              <a:t>sa</a:t>
            </a:r>
            <a:r>
              <a:rPr lang="cs-CZ" i="1" dirty="0" smtClean="0"/>
              <a:t> </a:t>
            </a:r>
            <a:r>
              <a:rPr lang="cs-CZ" i="1" dirty="0" err="1" smtClean="0"/>
              <a:t>nájdu</a:t>
            </a:r>
            <a:r>
              <a:rPr lang="cs-CZ" i="1" dirty="0" smtClean="0"/>
              <a:t> zaostalé </a:t>
            </a:r>
            <a:r>
              <a:rPr lang="cs-CZ" i="1" dirty="0" smtClean="0"/>
              <a:t>oblasti</a:t>
            </a:r>
            <a:r>
              <a:rPr lang="cs-CZ" i="1" dirty="0" smtClean="0"/>
              <a:t>. Podpora </a:t>
            </a:r>
            <a:r>
              <a:rPr lang="cs-CZ" i="1" dirty="0" err="1" smtClean="0"/>
              <a:t>týchto</a:t>
            </a:r>
            <a:r>
              <a:rPr lang="cs-CZ" i="1" dirty="0" smtClean="0"/>
              <a:t> oblastí znamená ekonomický rast </a:t>
            </a:r>
            <a:r>
              <a:rPr lang="cs-CZ" i="1" dirty="0" err="1" smtClean="0"/>
              <a:t>pre</a:t>
            </a:r>
            <a:r>
              <a:rPr lang="cs-CZ" i="1" dirty="0" smtClean="0"/>
              <a:t> celý </a:t>
            </a:r>
            <a:r>
              <a:rPr lang="cs-CZ" i="1" dirty="0" err="1" smtClean="0"/>
              <a:t>štát</a:t>
            </a:r>
            <a:r>
              <a:rPr lang="cs-CZ" i="1" dirty="0" smtClean="0"/>
              <a:t>. “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smtClean="0"/>
              <a:t>„Z jednoho hlediska se dá říci, že je význam regionálního rozvoje vcelku zbytečný. Lidé se snaží, aby </a:t>
            </a:r>
            <a:r>
              <a:rPr lang="cs-CZ" i="1" dirty="0" smtClean="0"/>
              <a:t>byly </a:t>
            </a:r>
            <a:r>
              <a:rPr lang="cs-CZ" i="1" dirty="0" smtClean="0"/>
              <a:t>všude stejné podmínky a podobně. Nicméně od čeho se odrazit, než od základních, malých </a:t>
            </a:r>
            <a:r>
              <a:rPr lang="cs-CZ" i="1" dirty="0" smtClean="0"/>
              <a:t>regionů</a:t>
            </a:r>
            <a:r>
              <a:rPr lang="cs-CZ" i="1" dirty="0" smtClean="0"/>
              <a:t>. Jestliže se budou regiony rozvíjet správnou cestou tak posléze bude celý „svět“ vypadat tak, </a:t>
            </a:r>
            <a:r>
              <a:rPr lang="cs-CZ" i="1" dirty="0" smtClean="0"/>
              <a:t>jak </a:t>
            </a:r>
            <a:r>
              <a:rPr lang="cs-CZ" i="1" dirty="0" smtClean="0"/>
              <a:t>chceme my. Regionální rozvoj má zajisté svůj význam, protože z částí se skládá celek jako takový </a:t>
            </a:r>
            <a:r>
              <a:rPr lang="cs-CZ" i="1" dirty="0" smtClean="0"/>
              <a:t>.“</a:t>
            </a:r>
            <a:endParaRPr lang="cs-CZ" i="1" dirty="0" smtClean="0"/>
          </a:p>
          <a:p>
            <a:endParaRPr lang="cs-CZ" i="1" dirty="0" smtClean="0">
              <a:solidFill>
                <a:srgbClr val="00B0F0"/>
              </a:solidFill>
            </a:endParaRPr>
          </a:p>
          <a:p>
            <a:r>
              <a:rPr lang="cs-CZ" i="1" dirty="0"/>
              <a:t>„ </a:t>
            </a:r>
            <a:r>
              <a:rPr lang="cs-CZ" i="1" dirty="0" smtClean="0"/>
              <a:t>O</a:t>
            </a:r>
            <a:r>
              <a:rPr lang="cs-CZ" i="1" dirty="0" smtClean="0"/>
              <a:t>tázkou </a:t>
            </a:r>
            <a:r>
              <a:rPr lang="cs-CZ" i="1" dirty="0" smtClean="0"/>
              <a:t>zůstává, jestli právě regionální rozvoj, u nás nejčastěji známý jako </a:t>
            </a:r>
            <a:r>
              <a:rPr lang="cs-CZ" i="1" dirty="0" smtClean="0"/>
              <a:t>část politiky </a:t>
            </a:r>
            <a:r>
              <a:rPr lang="cs-CZ" i="1" dirty="0" smtClean="0"/>
              <a:t>EU, není sám o sobě globalizací </a:t>
            </a:r>
            <a:r>
              <a:rPr lang="cs-CZ" i="1" dirty="0" smtClean="0"/>
              <a:t>“</a:t>
            </a:r>
          </a:p>
          <a:p>
            <a:endParaRPr lang="cs-CZ" i="1" dirty="0">
              <a:solidFill>
                <a:srgbClr val="00B0F0"/>
              </a:solidFill>
            </a:endParaRPr>
          </a:p>
          <a:p>
            <a:r>
              <a:rPr lang="cs-CZ" i="1" dirty="0" smtClean="0"/>
              <a:t>„ano </a:t>
            </a:r>
            <a:r>
              <a:rPr lang="cs-CZ" i="1" dirty="0"/>
              <a:t>má, je důležité, aby se rozdíly mezi jednotlivými regiony co nejvíce zmenšily (jako příklad lze uvézt např. to, že v některých státech se potravinami plýtvá a vyhazují se a v jiných státech lidé trpí podvýživou a nedostatkem pitné vody</a:t>
            </a:r>
            <a:r>
              <a:rPr lang="cs-CZ" i="1" dirty="0" smtClean="0"/>
              <a:t>)“</a:t>
            </a:r>
          </a:p>
          <a:p>
            <a:endParaRPr lang="cs-CZ" i="1" dirty="0">
              <a:solidFill>
                <a:srgbClr val="00B0F0"/>
              </a:solidFill>
            </a:endParaRPr>
          </a:p>
          <a:p>
            <a:endParaRPr lang="cs-CZ" i="1" dirty="0" smtClean="0">
              <a:solidFill>
                <a:srgbClr val="00B0F0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Má význam zkoumat v „globalizujícím se světě“ regionální rozvoj?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i="1" dirty="0"/>
              <a:t>2 programy </a:t>
            </a:r>
            <a:r>
              <a:rPr lang="cs-CZ" i="1" dirty="0" smtClean="0"/>
              <a:t>soudržnosti</a:t>
            </a:r>
          </a:p>
          <a:p>
            <a:endParaRPr lang="cs-CZ" i="1" dirty="0"/>
          </a:p>
          <a:p>
            <a:r>
              <a:rPr lang="cs-CZ" i="1" dirty="0" smtClean="0"/>
              <a:t>„Myslíme </a:t>
            </a:r>
            <a:r>
              <a:rPr lang="cs-CZ" i="1" dirty="0" smtClean="0"/>
              <a:t>si, že </a:t>
            </a:r>
            <a:r>
              <a:rPr lang="cs-CZ" i="1" dirty="0" smtClean="0"/>
              <a:t>je dobré </a:t>
            </a:r>
            <a:r>
              <a:rPr lang="cs-CZ" i="1" dirty="0" smtClean="0"/>
              <a:t>být součástí EU, protože mnoho projektů by se bez financí od EU nedalo </a:t>
            </a:r>
            <a:r>
              <a:rPr lang="cs-CZ" i="1" dirty="0" smtClean="0"/>
              <a:t>zrealizovat…“</a:t>
            </a:r>
            <a:endParaRPr lang="cs-CZ" i="1" dirty="0" smtClean="0"/>
          </a:p>
          <a:p>
            <a:pPr marL="109728" indent="0">
              <a:buNone/>
            </a:pPr>
            <a:endParaRPr lang="cs-CZ" i="1" dirty="0"/>
          </a:p>
          <a:p>
            <a:r>
              <a:rPr lang="cs-CZ" i="1" dirty="0" smtClean="0"/>
              <a:t>„Velmi </a:t>
            </a:r>
            <a:r>
              <a:rPr lang="cs-CZ" i="1" dirty="0" smtClean="0"/>
              <a:t>málo. Vím jen, že jsou různé regionální operační programy pro rozvoj </a:t>
            </a:r>
            <a:r>
              <a:rPr lang="cs-CZ" i="1" dirty="0" smtClean="0"/>
              <a:t>jednotlivých </a:t>
            </a:r>
            <a:r>
              <a:rPr lang="cs-CZ" i="1" dirty="0" smtClean="0"/>
              <a:t>regionů klasifikovaných dle metodiky EU. Problematika EU je dosti obsáhlá, </a:t>
            </a:r>
            <a:r>
              <a:rPr lang="cs-CZ" i="1" dirty="0" smtClean="0"/>
              <a:t>přebujelá </a:t>
            </a:r>
            <a:r>
              <a:rPr lang="cs-CZ" i="1" dirty="0" smtClean="0"/>
              <a:t>byrokracie, které moc lidí nerozumí.</a:t>
            </a:r>
          </a:p>
          <a:p>
            <a:endParaRPr lang="cs-CZ" i="1" dirty="0" smtClean="0"/>
          </a:p>
          <a:p>
            <a:r>
              <a:rPr lang="cs-CZ" i="1" dirty="0" smtClean="0"/>
              <a:t>„První co mě napadne je velký rozvoj regionální politiky, právě související se vznikem </a:t>
            </a:r>
            <a:r>
              <a:rPr lang="cs-CZ" i="1" dirty="0" smtClean="0"/>
              <a:t>EU</a:t>
            </a:r>
            <a:r>
              <a:rPr lang="cs-CZ" i="1" dirty="0" smtClean="0"/>
              <a:t>. Evropská unie přeci jenom začala plně využívat potencionál regionální politiky. Nebo </a:t>
            </a:r>
            <a:r>
              <a:rPr lang="cs-CZ" i="1" dirty="0" smtClean="0"/>
              <a:t>alespoň </a:t>
            </a:r>
            <a:r>
              <a:rPr lang="cs-CZ" i="1" dirty="0" smtClean="0"/>
              <a:t>tak je nám to interpretováno skrze média. V konkrétních případech se jedná např. o </a:t>
            </a:r>
            <a:r>
              <a:rPr lang="cs-CZ" i="1" dirty="0" smtClean="0"/>
              <a:t>poskytování </a:t>
            </a:r>
            <a:r>
              <a:rPr lang="cs-CZ" i="1" dirty="0" smtClean="0"/>
              <a:t>fondů regionům, jakožto účelné řízení těchto regionů. 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„Regionální politika určila jaké si hranice „co se smí a nesmí.“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 víte o regionální politice v EU?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Dnešní téma: </a:t>
            </a:r>
            <a:br>
              <a:rPr lang="cs-CZ" dirty="0" smtClean="0"/>
            </a:br>
            <a:r>
              <a:rPr lang="cs-CZ" dirty="0" smtClean="0"/>
              <a:t>Cíle regionální politiky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Diamantová struktura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276" y="1268760"/>
            <a:ext cx="855073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541</TotalTime>
  <Words>934</Words>
  <Application>Microsoft Office PowerPoint</Application>
  <PresentationFormat>Předvádění na obrazovce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Cíle regionální politiky</vt:lpstr>
      <vt:lpstr>Hodnocení úvodního cvičení</vt:lpstr>
      <vt:lpstr>Co pro vás znamená RPRR?</vt:lpstr>
      <vt:lpstr>Co může nabídnout v oblasti RPRR geografie?</vt:lpstr>
      <vt:lpstr>Jakou roli hraje v regionálním rozvoji fyzická geografie?</vt:lpstr>
      <vt:lpstr>Má význam zkoumat v „globalizujícím se světě“ regionální rozvoj?</vt:lpstr>
      <vt:lpstr>Co víte o regionální politice v EU?</vt:lpstr>
      <vt:lpstr>Dnešní téma:  Cíle regionální politiky</vt:lpstr>
      <vt:lpstr>Diamantová struktura</vt:lpstr>
      <vt:lpstr>Zadání cvičení č. 2</vt:lpstr>
      <vt:lpstr>Podmínky prezentace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regionální politiky</dc:title>
  <dc:creator>Kamila</dc:creator>
  <cp:lastModifiedBy>klemesok</cp:lastModifiedBy>
  <cp:revision>40</cp:revision>
  <dcterms:created xsi:type="dcterms:W3CDTF">2012-09-24T11:03:01Z</dcterms:created>
  <dcterms:modified xsi:type="dcterms:W3CDTF">2014-09-23T12:25:17Z</dcterms:modified>
</cp:coreProperties>
</file>