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73" r:id="rId5"/>
    <p:sldId id="285" r:id="rId6"/>
    <p:sldId id="272" r:id="rId7"/>
    <p:sldId id="260" r:id="rId8"/>
    <p:sldId id="267" r:id="rId9"/>
    <p:sldId id="268" r:id="rId10"/>
    <p:sldId id="269" r:id="rId11"/>
    <p:sldId id="274" r:id="rId12"/>
    <p:sldId id="275" r:id="rId13"/>
    <p:sldId id="277" r:id="rId14"/>
    <p:sldId id="276" r:id="rId15"/>
    <p:sldId id="270" r:id="rId16"/>
    <p:sldId id="265" r:id="rId17"/>
    <p:sldId id="266" r:id="rId18"/>
    <p:sldId id="280" r:id="rId19"/>
    <p:sldId id="271" r:id="rId20"/>
    <p:sldId id="278" r:id="rId21"/>
    <p:sldId id="284" r:id="rId22"/>
    <p:sldId id="279" r:id="rId23"/>
    <p:sldId id="281" r:id="rId24"/>
    <p:sldId id="282" r:id="rId25"/>
    <p:sldId id="283" r:id="rId26"/>
    <p:sldId id="286" r:id="rId27"/>
    <p:sldId id="287" r:id="rId28"/>
    <p:sldId id="288" r:id="rId29"/>
    <p:sldId id="289" r:id="rId30"/>
    <p:sldId id="290" r:id="rId3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A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fr-FR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fr-FR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BFA9D-506D-468C-AC54-4134FA1223BF}" type="datetimeFigureOut">
              <a:rPr lang="fr-FR" smtClean="0"/>
              <a:t>16/10/2014</a:t>
            </a:fld>
            <a:endParaRPr lang="fr-FR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15100-C186-47D0-AB7F-6261C35981A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fr-FR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fr-FR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BFA9D-506D-468C-AC54-4134FA1223BF}" type="datetimeFigureOut">
              <a:rPr lang="fr-FR" smtClean="0"/>
              <a:t>16/10/2014</a:t>
            </a:fld>
            <a:endParaRPr lang="fr-FR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15100-C186-47D0-AB7F-6261C35981A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4273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fr-FR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fr-FR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BFA9D-506D-468C-AC54-4134FA1223BF}" type="datetimeFigureOut">
              <a:rPr lang="fr-FR" smtClean="0"/>
              <a:t>16/10/2014</a:t>
            </a:fld>
            <a:endParaRPr lang="fr-FR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15100-C186-47D0-AB7F-6261C35981A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9951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fr-FR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fr-FR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BFA9D-506D-468C-AC54-4134FA1223BF}" type="datetimeFigureOut">
              <a:rPr lang="fr-FR" smtClean="0"/>
              <a:t>16/10/2014</a:t>
            </a:fld>
            <a:endParaRPr lang="fr-FR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15100-C186-47D0-AB7F-6261C35981A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711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fr-FR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BFA9D-506D-468C-AC54-4134FA1223BF}" type="datetimeFigureOut">
              <a:rPr lang="fr-FR" smtClean="0"/>
              <a:t>16/10/2014</a:t>
            </a:fld>
            <a:endParaRPr lang="fr-FR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15100-C186-47D0-AB7F-6261C35981A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1405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fr-FR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fr-FR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fr-FR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BFA9D-506D-468C-AC54-4134FA1223BF}" type="datetimeFigureOut">
              <a:rPr lang="fr-FR" smtClean="0"/>
              <a:t>16/10/2014</a:t>
            </a:fld>
            <a:endParaRPr lang="fr-FR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15100-C186-47D0-AB7F-6261C35981A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8010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fr-FR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fr-FR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fr-FR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BFA9D-506D-468C-AC54-4134FA1223BF}" type="datetimeFigureOut">
              <a:rPr lang="fr-FR" smtClean="0"/>
              <a:t>16/10/2014</a:t>
            </a:fld>
            <a:endParaRPr lang="fr-FR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15100-C186-47D0-AB7F-6261C35981A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1022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fr-FR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BFA9D-506D-468C-AC54-4134FA1223BF}" type="datetimeFigureOut">
              <a:rPr lang="fr-FR" smtClean="0"/>
              <a:t>16/10/2014</a:t>
            </a:fld>
            <a:endParaRPr lang="fr-FR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15100-C186-47D0-AB7F-6261C35981A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9839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BFA9D-506D-468C-AC54-4134FA1223BF}" type="datetimeFigureOut">
              <a:rPr lang="fr-FR" smtClean="0"/>
              <a:t>16/10/2014</a:t>
            </a:fld>
            <a:endParaRPr lang="fr-FR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15100-C186-47D0-AB7F-6261C35981A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4080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fr-FR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fr-FR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BFA9D-506D-468C-AC54-4134FA1223BF}" type="datetimeFigureOut">
              <a:rPr lang="fr-FR" smtClean="0"/>
              <a:t>16/10/2014</a:t>
            </a:fld>
            <a:endParaRPr lang="fr-FR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15100-C186-47D0-AB7F-6261C35981A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7100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fr-FR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BFA9D-506D-468C-AC54-4134FA1223BF}" type="datetimeFigureOut">
              <a:rPr lang="fr-FR" smtClean="0"/>
              <a:t>16/10/2014</a:t>
            </a:fld>
            <a:endParaRPr lang="fr-FR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15100-C186-47D0-AB7F-6261C35981A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8271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A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fr-FR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fr-FR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BFA9D-506D-468C-AC54-4134FA1223BF}" type="datetimeFigureOut">
              <a:rPr lang="fr-FR" smtClean="0"/>
              <a:t>16/10/2014</a:t>
            </a:fld>
            <a:endParaRPr lang="fr-FR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15100-C186-47D0-AB7F-6261C35981A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1068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280831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SUSTAINABILITY</a:t>
            </a:r>
            <a:br>
              <a:rPr lang="cs-CZ" dirty="0" smtClean="0"/>
            </a:br>
            <a:r>
              <a:rPr lang="cs-CZ" dirty="0" err="1" smtClean="0"/>
              <a:t>Periurbánní</a:t>
            </a:r>
            <a:r>
              <a:rPr lang="cs-CZ" dirty="0" smtClean="0"/>
              <a:t> krajina – přeměny na pomezí rurálního a urbánního prostoru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16. října 2014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4725144"/>
            <a:ext cx="6400800" cy="913656"/>
          </a:xfrm>
        </p:spPr>
        <p:txBody>
          <a:bodyPr/>
          <a:lstStyle/>
          <a:p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Gustav </a:t>
            </a:r>
            <a:r>
              <a:rPr lang="cs-CZ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Novotny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50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Sociální kapitál</a:t>
            </a:r>
            <a:endParaRPr lang="fr-FR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2000" u="sng" dirty="0" smtClean="0"/>
              <a:t>Klíčové pojmy:</a:t>
            </a:r>
            <a:r>
              <a:rPr lang="cs-CZ" sz="2000" dirty="0" smtClean="0"/>
              <a:t> </a:t>
            </a:r>
            <a:r>
              <a:rPr lang="cs-CZ" sz="2000" dirty="0"/>
              <a:t>sítě lidí, </a:t>
            </a:r>
            <a:r>
              <a:rPr lang="cs-CZ" sz="2000" dirty="0" smtClean="0"/>
              <a:t>jedná se o organizace </a:t>
            </a:r>
            <a:r>
              <a:rPr lang="cs-CZ" sz="2000" dirty="0"/>
              <a:t>- jejich fungování</a:t>
            </a:r>
            <a:r>
              <a:rPr lang="cs-CZ" sz="2000" dirty="0" smtClean="0"/>
              <a:t>, o</a:t>
            </a:r>
            <a:r>
              <a:rPr lang="cs-CZ" sz="2000" dirty="0"/>
              <a:t> </a:t>
            </a:r>
            <a:r>
              <a:rPr lang="cs-CZ" sz="2000" dirty="0" smtClean="0"/>
              <a:t>společenství/komunity</a:t>
            </a:r>
            <a:r>
              <a:rPr lang="cs-CZ" sz="2000" dirty="0"/>
              <a:t>, ale i o jednotlivce. Je dobré rozlišit </a:t>
            </a:r>
            <a:br>
              <a:rPr lang="cs-CZ" sz="2000" dirty="0"/>
            </a:br>
            <a:r>
              <a:rPr lang="cs-CZ" sz="2000" dirty="0" err="1"/>
              <a:t>rozhodovatele</a:t>
            </a:r>
            <a:r>
              <a:rPr lang="cs-CZ" sz="2000" dirty="0"/>
              <a:t>, podílníky a pak </a:t>
            </a:r>
            <a:r>
              <a:rPr lang="cs-CZ" sz="2000" dirty="0" err="1" smtClean="0"/>
              <a:t>stakeholdery</a:t>
            </a:r>
            <a:r>
              <a:rPr lang="cs-CZ" sz="2000" dirty="0" smtClean="0"/>
              <a:t> (dotčené).</a:t>
            </a:r>
          </a:p>
          <a:p>
            <a:pPr algn="just"/>
            <a:r>
              <a:rPr lang="cs-CZ" sz="2000" u="sng" dirty="0" smtClean="0"/>
              <a:t>osobnosti: </a:t>
            </a:r>
            <a:r>
              <a:rPr lang="cs-CZ" sz="2000" dirty="0" err="1"/>
              <a:t>Pierre</a:t>
            </a:r>
            <a:r>
              <a:rPr lang="cs-CZ" sz="2000" dirty="0"/>
              <a:t> </a:t>
            </a:r>
            <a:r>
              <a:rPr lang="cs-CZ" sz="2000" dirty="0" err="1"/>
              <a:t>Bourdieu</a:t>
            </a:r>
            <a:r>
              <a:rPr lang="cs-CZ" sz="2000" dirty="0"/>
              <a:t>, James </a:t>
            </a:r>
            <a:r>
              <a:rPr lang="cs-CZ" sz="2000" dirty="0" err="1"/>
              <a:t>Coleman</a:t>
            </a:r>
            <a:r>
              <a:rPr lang="cs-CZ" sz="2000" dirty="0"/>
              <a:t>, Robert </a:t>
            </a:r>
            <a:r>
              <a:rPr lang="cs-CZ" sz="2000" dirty="0" err="1"/>
              <a:t>Putnam</a:t>
            </a:r>
            <a:r>
              <a:rPr lang="cs-CZ" sz="2000" dirty="0"/>
              <a:t>, Anthony </a:t>
            </a:r>
            <a:r>
              <a:rPr lang="cs-CZ" sz="2000" dirty="0" err="1"/>
              <a:t>Giddens</a:t>
            </a:r>
            <a:r>
              <a:rPr lang="cs-CZ" sz="2000" dirty="0"/>
              <a:t>, Mark </a:t>
            </a:r>
            <a:r>
              <a:rPr lang="cs-CZ" sz="2000" dirty="0" err="1"/>
              <a:t>Roseland</a:t>
            </a:r>
            <a:endParaRPr lang="fr-FR" sz="2000" dirty="0"/>
          </a:p>
        </p:txBody>
      </p:sp>
      <p:pic>
        <p:nvPicPr>
          <p:cNvPr id="1026" name="Picture 2" descr="Mark Rosel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683" y="3636848"/>
            <a:ext cx="1584175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editorialtaurus.com/uploads/imagenes/autor/principal/201005/principal-anthony-giddens_gran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429000"/>
            <a:ext cx="2100131" cy="306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photos.state.gov/libraries/israel/182433/Images/DASS_PutnamCMS2_No_0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444" y="3501833"/>
            <a:ext cx="3528392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51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Lesná – případová studie</a:t>
            </a:r>
            <a:endParaRPr lang="fr-FR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/>
          <a:lstStyle/>
          <a:p>
            <a:r>
              <a:rPr lang="cs-CZ" sz="2400" dirty="0"/>
              <a:t>Změny urbánní krajiny na sídlišti Brno-Lesná v souvislosti s konceptem DPSIR</a:t>
            </a:r>
            <a:endParaRPr lang="fr-FR" sz="2400" dirty="0"/>
          </a:p>
          <a:p>
            <a:endParaRPr lang="fr-FR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288" y="2492896"/>
            <a:ext cx="4760544" cy="4091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524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/>
          </a:bodyPr>
          <a:lstStyle/>
          <a:p>
            <a:pPr algn="just"/>
            <a:r>
              <a:rPr lang="cs-CZ" sz="1800" dirty="0" smtClean="0"/>
              <a:t>1958 </a:t>
            </a:r>
            <a:r>
              <a:rPr lang="cs-CZ" sz="1800" dirty="0"/>
              <a:t>vládou ČSSR formulován požadavek plošného řešení bytového </a:t>
            </a:r>
            <a:r>
              <a:rPr lang="cs-CZ" sz="1800" dirty="0" smtClean="0"/>
              <a:t>problému</a:t>
            </a:r>
          </a:p>
          <a:p>
            <a:pPr algn="just"/>
            <a:r>
              <a:rPr lang="cs-CZ" sz="1800" dirty="0" smtClean="0"/>
              <a:t>nový </a:t>
            </a:r>
            <a:r>
              <a:rPr lang="cs-CZ" sz="1800" dirty="0"/>
              <a:t>obytný celek pro 20 000 obyvatel </a:t>
            </a:r>
            <a:r>
              <a:rPr lang="cs-CZ" sz="1800" dirty="0" smtClean="0"/>
              <a:t>(první </a:t>
            </a:r>
            <a:r>
              <a:rPr lang="cs-CZ" sz="1800" dirty="0"/>
              <a:t>brněnské sídliště Lesná). </a:t>
            </a:r>
            <a:endParaRPr lang="cs-CZ" sz="1800" dirty="0" smtClean="0"/>
          </a:p>
          <a:p>
            <a:pPr algn="just"/>
            <a:r>
              <a:rPr lang="cs-CZ" sz="1800" dirty="0" smtClean="0"/>
              <a:t>severně </a:t>
            </a:r>
            <a:r>
              <a:rPr lang="cs-CZ" sz="1800" dirty="0"/>
              <a:t>za železniční tratí zvanou </a:t>
            </a:r>
            <a:r>
              <a:rPr lang="cs-CZ" sz="1800" i="1" dirty="0" err="1" smtClean="0"/>
              <a:t>Tišnovka</a:t>
            </a:r>
            <a:r>
              <a:rPr lang="cs-CZ" sz="1800" dirty="0" smtClean="0"/>
              <a:t>, k </a:t>
            </a:r>
            <a:r>
              <a:rPr lang="cs-CZ" sz="1800" dirty="0"/>
              <a:t>jihu obrácený slunný svah směřující k severně položenému masivu soběšického lesa předtím po desítky let </a:t>
            </a:r>
            <a:r>
              <a:rPr lang="cs-CZ" sz="1800" dirty="0" smtClean="0"/>
              <a:t>cvičný </a:t>
            </a:r>
            <a:r>
              <a:rPr lang="cs-CZ" sz="1800" dirty="0"/>
              <a:t>vojenský prostor (Maleček 2013).</a:t>
            </a:r>
            <a:endParaRPr lang="fr-FR" sz="1800" dirty="0"/>
          </a:p>
          <a:p>
            <a:r>
              <a:rPr lang="cs-CZ" sz="1800" dirty="0" smtClean="0"/>
              <a:t>1958 </a:t>
            </a:r>
            <a:r>
              <a:rPr lang="cs-CZ" sz="1800" dirty="0"/>
              <a:t>byla organizována Československým svazem architektů exkurze do </a:t>
            </a:r>
            <a:r>
              <a:rPr lang="cs-CZ" sz="1800" dirty="0" smtClean="0"/>
              <a:t>Skandinávie</a:t>
            </a:r>
            <a:r>
              <a:rPr lang="cs-CZ" sz="1800" dirty="0"/>
              <a:t> </a:t>
            </a:r>
            <a:r>
              <a:rPr lang="cs-CZ" sz="1800" dirty="0" smtClean="0"/>
              <a:t>- </a:t>
            </a:r>
            <a:r>
              <a:rPr lang="cs-CZ" sz="1800" dirty="0"/>
              <a:t>František </a:t>
            </a:r>
            <a:r>
              <a:rPr lang="cs-CZ" sz="1800" dirty="0" err="1"/>
              <a:t>Zounek</a:t>
            </a:r>
            <a:r>
              <a:rPr lang="cs-CZ" sz="1800" dirty="0"/>
              <a:t> a </a:t>
            </a:r>
            <a:r>
              <a:rPr lang="cs-CZ" sz="1800" dirty="0" smtClean="0"/>
              <a:t>Viktor </a:t>
            </a:r>
            <a:r>
              <a:rPr lang="cs-CZ" sz="1800" dirty="0" err="1" smtClean="0"/>
              <a:t>Rudiš</a:t>
            </a:r>
            <a:r>
              <a:rPr lang="cs-CZ" sz="1800" dirty="0" smtClean="0"/>
              <a:t> - prohlídka </a:t>
            </a:r>
            <a:r>
              <a:rPr lang="cs-CZ" sz="1800" dirty="0"/>
              <a:t>právě dokončované lokality </a:t>
            </a:r>
            <a:r>
              <a:rPr lang="cs-CZ" sz="1800" b="1" dirty="0" err="1"/>
              <a:t>Tapiola</a:t>
            </a:r>
            <a:r>
              <a:rPr lang="cs-CZ" sz="1800" dirty="0"/>
              <a:t> - do severské přírody </a:t>
            </a:r>
            <a:r>
              <a:rPr lang="cs-CZ" sz="1800" dirty="0" smtClean="0"/>
              <a:t>umístěné </a:t>
            </a:r>
            <a:r>
              <a:rPr lang="cs-CZ" sz="1800" dirty="0"/>
              <a:t>předměstí finského města </a:t>
            </a:r>
            <a:r>
              <a:rPr lang="cs-CZ" sz="1800" dirty="0" err="1" smtClean="0"/>
              <a:t>Espoo</a:t>
            </a:r>
            <a:r>
              <a:rPr lang="cs-CZ" sz="1800" dirty="0" smtClean="0"/>
              <a:t> (</a:t>
            </a:r>
            <a:r>
              <a:rPr lang="cs-CZ" sz="1800" dirty="0"/>
              <a:t>Maleček 2013).</a:t>
            </a:r>
            <a:endParaRPr lang="fr-FR" sz="1800" dirty="0"/>
          </a:p>
          <a:p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924944"/>
            <a:ext cx="5220469" cy="3552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606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Lesná 1961</a:t>
            </a:r>
            <a:endParaRPr lang="fr-F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84784"/>
            <a:ext cx="6083676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723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/>
          </a:bodyPr>
          <a:lstStyle/>
          <a:p>
            <a:pPr algn="just"/>
            <a:r>
              <a:rPr lang="cs-CZ" sz="1900" dirty="0"/>
              <a:t>soustředění většiny společenského vybavení poblíž zeleného pásu Čertovy </a:t>
            </a:r>
            <a:r>
              <a:rPr lang="cs-CZ" sz="1900" dirty="0" smtClean="0"/>
              <a:t>rokle - propojení </a:t>
            </a:r>
            <a:r>
              <a:rPr lang="cs-CZ" sz="1900" dirty="0"/>
              <a:t>mezi vybavením jednotlivých okrsků, například škol a obchodních </a:t>
            </a:r>
            <a:r>
              <a:rPr lang="cs-CZ" sz="1900" dirty="0" smtClean="0"/>
              <a:t>center, </a:t>
            </a:r>
            <a:r>
              <a:rPr lang="cs-CZ" sz="1900" dirty="0"/>
              <a:t>se zdravotnickými zařízeními a podobně (Maleček 2013). </a:t>
            </a:r>
            <a:endParaRPr lang="cs-CZ" sz="1900" dirty="0" smtClean="0"/>
          </a:p>
          <a:p>
            <a:pPr algn="just"/>
            <a:r>
              <a:rPr lang="cs-CZ" sz="1900" dirty="0" smtClean="0"/>
              <a:t>středisko Obzor – viz model </a:t>
            </a:r>
            <a:r>
              <a:rPr lang="cs-CZ" sz="1900" dirty="0"/>
              <a:t>DPSIR. </a:t>
            </a:r>
            <a:endParaRPr lang="cs-CZ" sz="1900" dirty="0" smtClean="0"/>
          </a:p>
          <a:p>
            <a:pPr algn="just"/>
            <a:r>
              <a:rPr lang="cs-CZ" sz="1900" dirty="0" smtClean="0"/>
              <a:t>Funkčnost </a:t>
            </a:r>
            <a:r>
              <a:rPr lang="cs-CZ" sz="1900" dirty="0"/>
              <a:t>sídliště Lesná </a:t>
            </a:r>
            <a:r>
              <a:rPr lang="cs-CZ" sz="1900" dirty="0" smtClean="0"/>
              <a:t>- vyřešení </a:t>
            </a:r>
            <a:r>
              <a:rPr lang="cs-CZ" sz="1900" dirty="0"/>
              <a:t>dopravní obslužnosti – hlavní komunikace (ul. Okružní) </a:t>
            </a:r>
            <a:r>
              <a:rPr lang="cs-CZ" sz="1900" dirty="0" smtClean="0"/>
              <a:t>obkružuje </a:t>
            </a:r>
            <a:r>
              <a:rPr lang="cs-CZ" sz="1900" dirty="0"/>
              <a:t>obytný celek. Směrem dovnitř </a:t>
            </a:r>
            <a:r>
              <a:rPr lang="cs-CZ" sz="1900" dirty="0" smtClean="0"/>
              <a:t>pak vedou často slepé komunikace &gt; střed </a:t>
            </a:r>
            <a:r>
              <a:rPr lang="cs-CZ" sz="1900" dirty="0"/>
              <a:t>sídliště </a:t>
            </a:r>
            <a:r>
              <a:rPr lang="cs-CZ" sz="1900" dirty="0" smtClean="0"/>
              <a:t>zůstává </a:t>
            </a:r>
            <a:r>
              <a:rPr lang="cs-CZ" sz="1900" dirty="0" err="1" smtClean="0"/>
              <a:t>lesoparkovou</a:t>
            </a:r>
            <a:r>
              <a:rPr lang="cs-CZ" sz="1900" dirty="0" smtClean="0"/>
              <a:t> </a:t>
            </a:r>
            <a:r>
              <a:rPr lang="cs-CZ" sz="1900" dirty="0"/>
              <a:t>klidovou zónou, v níž se </a:t>
            </a:r>
            <a:r>
              <a:rPr lang="cs-CZ" sz="1900" dirty="0" smtClean="0"/>
              <a:t>nachází </a:t>
            </a:r>
            <a:r>
              <a:rPr lang="cs-CZ" sz="1900" dirty="0"/>
              <a:t>většina objektů a zařízení občanské vybavenosti (Maleček 2013).</a:t>
            </a:r>
            <a:endParaRPr lang="fr-FR" sz="1900" dirty="0"/>
          </a:p>
          <a:p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6" b="3780"/>
          <a:stretch>
            <a:fillRect/>
          </a:stretch>
        </p:blipFill>
        <p:spPr bwMode="auto">
          <a:xfrm>
            <a:off x="1835696" y="3356992"/>
            <a:ext cx="57531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4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Lesná – severní okraj</a:t>
            </a:r>
            <a:endParaRPr lang="fr-FR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sz="800" dirty="0" smtClean="0"/>
          </a:p>
          <a:p>
            <a:r>
              <a:rPr lang="fr-FR" sz="2400" dirty="0" err="1"/>
              <a:t>Obytný</a:t>
            </a:r>
            <a:r>
              <a:rPr lang="fr-FR" sz="2400" dirty="0"/>
              <a:t> </a:t>
            </a:r>
            <a:r>
              <a:rPr lang="fr-FR" sz="2400" dirty="0" err="1"/>
              <a:t>komplex</a:t>
            </a:r>
            <a:r>
              <a:rPr lang="fr-FR" sz="2400" dirty="0"/>
              <a:t> </a:t>
            </a:r>
            <a:r>
              <a:rPr lang="fr-FR" sz="2400" dirty="0" err="1"/>
              <a:t>Majdalenky</a:t>
            </a:r>
            <a:r>
              <a:rPr lang="fr-FR" sz="2400" dirty="0"/>
              <a:t> - </a:t>
            </a:r>
            <a:r>
              <a:rPr lang="fr-FR" sz="2400" dirty="0" err="1"/>
              <a:t>součástí</a:t>
            </a:r>
            <a:r>
              <a:rPr lang="fr-FR" sz="2400" dirty="0"/>
              <a:t> </a:t>
            </a:r>
            <a:r>
              <a:rPr lang="fr-FR" sz="2400" dirty="0" err="1"/>
              <a:t>sídliště</a:t>
            </a:r>
            <a:r>
              <a:rPr lang="fr-FR" sz="2400" dirty="0"/>
              <a:t> </a:t>
            </a:r>
            <a:r>
              <a:rPr lang="fr-FR" sz="2400" dirty="0" err="1" smtClean="0"/>
              <a:t>Lesná</a:t>
            </a:r>
            <a:r>
              <a:rPr lang="fr-FR" sz="2400" dirty="0" smtClean="0"/>
              <a:t> </a:t>
            </a:r>
            <a:endParaRPr lang="fr-FR" sz="2400" dirty="0"/>
          </a:p>
          <a:p>
            <a:r>
              <a:rPr lang="fr-FR" sz="2400" dirty="0" err="1" smtClean="0"/>
              <a:t>Název</a:t>
            </a:r>
            <a:r>
              <a:rPr lang="fr-FR" sz="2400" dirty="0" smtClean="0"/>
              <a:t> </a:t>
            </a:r>
            <a:r>
              <a:rPr lang="fr-FR" sz="2400" dirty="0" err="1"/>
              <a:t>podle</a:t>
            </a:r>
            <a:r>
              <a:rPr lang="fr-FR" sz="2400" dirty="0"/>
              <a:t> </a:t>
            </a:r>
            <a:r>
              <a:rPr lang="fr-FR" sz="2400" dirty="0" err="1"/>
              <a:t>místní</a:t>
            </a:r>
            <a:r>
              <a:rPr lang="fr-FR" sz="2400" dirty="0"/>
              <a:t> </a:t>
            </a:r>
            <a:r>
              <a:rPr lang="fr-FR" sz="2400" dirty="0" err="1"/>
              <a:t>polní</a:t>
            </a:r>
            <a:r>
              <a:rPr lang="fr-FR" sz="2400" dirty="0"/>
              <a:t> </a:t>
            </a:r>
            <a:r>
              <a:rPr lang="fr-FR" sz="2400" dirty="0" err="1"/>
              <a:t>tratě</a:t>
            </a:r>
            <a:r>
              <a:rPr lang="fr-FR" sz="2400" dirty="0"/>
              <a:t>, na </a:t>
            </a:r>
            <a:r>
              <a:rPr lang="fr-FR" sz="2400" dirty="0" err="1"/>
              <a:t>níž</a:t>
            </a:r>
            <a:r>
              <a:rPr lang="fr-FR" sz="2400" dirty="0"/>
              <a:t> se </a:t>
            </a:r>
            <a:r>
              <a:rPr lang="fr-FR" sz="2400" dirty="0" err="1"/>
              <a:t>ulice</a:t>
            </a:r>
            <a:r>
              <a:rPr lang="fr-FR" sz="2400" dirty="0"/>
              <a:t> </a:t>
            </a:r>
            <a:r>
              <a:rPr lang="fr-FR" sz="2400" dirty="0" err="1"/>
              <a:t>nachází</a:t>
            </a:r>
            <a:r>
              <a:rPr lang="fr-FR" sz="2400" dirty="0"/>
              <a:t> </a:t>
            </a:r>
          </a:p>
          <a:p>
            <a:endParaRPr lang="fr-F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62" y="2990191"/>
            <a:ext cx="6604992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116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Lesná – severní okraj</a:t>
            </a:r>
            <a:endParaRPr lang="fr-FR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r>
              <a:rPr lang="fr-FR" sz="2400" dirty="0" err="1"/>
              <a:t>Zákopy</a:t>
            </a:r>
            <a:r>
              <a:rPr lang="fr-FR" sz="2400" dirty="0"/>
              <a:t> </a:t>
            </a:r>
            <a:r>
              <a:rPr lang="cs-CZ" sz="2400" dirty="0" smtClean="0"/>
              <a:t>-</a:t>
            </a:r>
            <a:r>
              <a:rPr lang="fr-FR" sz="2400" dirty="0" smtClean="0"/>
              <a:t> </a:t>
            </a:r>
            <a:r>
              <a:rPr lang="fr-FR" sz="2400" dirty="0" err="1"/>
              <a:t>vojenské</a:t>
            </a:r>
            <a:r>
              <a:rPr lang="fr-FR" sz="2400" dirty="0"/>
              <a:t> </a:t>
            </a:r>
            <a:r>
              <a:rPr lang="fr-FR" sz="2400" dirty="0" err="1"/>
              <a:t>cvičiště</a:t>
            </a:r>
            <a:endParaRPr lang="fr-FR" sz="2400" dirty="0"/>
          </a:p>
          <a:p>
            <a:r>
              <a:rPr lang="fr-FR" sz="2400" dirty="0" err="1" smtClean="0"/>
              <a:t>Stromové</a:t>
            </a:r>
            <a:r>
              <a:rPr lang="fr-FR" sz="2400" dirty="0" smtClean="0"/>
              <a:t> </a:t>
            </a:r>
            <a:r>
              <a:rPr lang="fr-FR" sz="2400" dirty="0" err="1"/>
              <a:t>aleje</a:t>
            </a:r>
            <a:endParaRPr lang="fr-FR" sz="2400" dirty="0"/>
          </a:p>
          <a:p>
            <a:r>
              <a:rPr lang="fr-FR" sz="2400" dirty="0" smtClean="0"/>
              <a:t>70</a:t>
            </a:r>
            <a:r>
              <a:rPr lang="fr-FR" sz="2400" dirty="0"/>
              <a:t>. </a:t>
            </a:r>
            <a:r>
              <a:rPr lang="fr-FR" sz="2400" dirty="0" err="1"/>
              <a:t>léta</a:t>
            </a:r>
            <a:r>
              <a:rPr lang="fr-FR" sz="2400" dirty="0"/>
              <a:t> - </a:t>
            </a:r>
            <a:r>
              <a:rPr lang="fr-FR" sz="2400" dirty="0" err="1"/>
              <a:t>sodovkárna</a:t>
            </a:r>
            <a:r>
              <a:rPr lang="fr-FR" sz="2400" dirty="0"/>
              <a:t> – </a:t>
            </a:r>
            <a:r>
              <a:rPr lang="fr-FR" sz="2400" dirty="0" err="1"/>
              <a:t>později</a:t>
            </a:r>
            <a:r>
              <a:rPr lang="fr-FR" sz="2400" dirty="0"/>
              <a:t> </a:t>
            </a:r>
            <a:r>
              <a:rPr lang="fr-FR" sz="2400" dirty="0" err="1"/>
              <a:t>Merito</a:t>
            </a:r>
            <a:r>
              <a:rPr lang="fr-FR" sz="2400" dirty="0"/>
              <a:t> </a:t>
            </a:r>
            <a:r>
              <a:rPr lang="fr-FR" sz="2400" dirty="0" err="1"/>
              <a:t>aj</a:t>
            </a:r>
            <a:r>
              <a:rPr lang="fr-FR" sz="2400" dirty="0"/>
              <a:t>.</a:t>
            </a:r>
          </a:p>
          <a:p>
            <a:r>
              <a:rPr lang="fr-FR" sz="2400" dirty="0" smtClean="0"/>
              <a:t>80</a:t>
            </a:r>
            <a:r>
              <a:rPr lang="fr-FR" sz="2400" dirty="0"/>
              <a:t>. </a:t>
            </a:r>
            <a:r>
              <a:rPr lang="fr-FR" sz="2400" dirty="0" err="1"/>
              <a:t>léta</a:t>
            </a:r>
            <a:r>
              <a:rPr lang="fr-FR" sz="2400" dirty="0"/>
              <a:t> - </a:t>
            </a:r>
            <a:r>
              <a:rPr lang="fr-FR" sz="2400" dirty="0" err="1"/>
              <a:t>Geotest</a:t>
            </a:r>
            <a:endParaRPr lang="fr-FR" sz="2400" dirty="0"/>
          </a:p>
          <a:p>
            <a:r>
              <a:rPr lang="fr-FR" sz="2400" dirty="0" err="1" smtClean="0"/>
              <a:t>Ubytovna</a:t>
            </a:r>
            <a:r>
              <a:rPr lang="fr-FR" sz="2400" dirty="0" smtClean="0"/>
              <a:t> </a:t>
            </a:r>
            <a:r>
              <a:rPr lang="fr-FR" sz="2400" dirty="0"/>
              <a:t>pro </a:t>
            </a:r>
            <a:r>
              <a:rPr lang="fr-FR" sz="2400" dirty="0" err="1"/>
              <a:t>Vietnamce</a:t>
            </a:r>
            <a:r>
              <a:rPr lang="fr-FR" sz="2400" dirty="0"/>
              <a:t> </a:t>
            </a:r>
            <a:r>
              <a:rPr lang="fr-FR" sz="2400" dirty="0" smtClean="0"/>
              <a:t>→</a:t>
            </a:r>
            <a:r>
              <a:rPr lang="cs-CZ" sz="2400" dirty="0" smtClean="0"/>
              <a:t> </a:t>
            </a:r>
            <a:r>
              <a:rPr lang="fr-FR" sz="2400" dirty="0" err="1" smtClean="0"/>
              <a:t>Restaurace</a:t>
            </a:r>
            <a:r>
              <a:rPr lang="fr-FR" sz="2400" dirty="0" smtClean="0"/>
              <a:t> </a:t>
            </a:r>
            <a:r>
              <a:rPr lang="fr-FR" sz="2400" dirty="0"/>
              <a:t>ABC – 4</a:t>
            </a:r>
            <a:r>
              <a:rPr lang="fr-FR" sz="2400" dirty="0" smtClean="0"/>
              <a:t>.</a:t>
            </a:r>
            <a:r>
              <a:rPr lang="cs-CZ" sz="2400" dirty="0" smtClean="0"/>
              <a:t> </a:t>
            </a:r>
            <a:r>
              <a:rPr lang="fr-FR" sz="2400" dirty="0" err="1" smtClean="0"/>
              <a:t>cenová</a:t>
            </a:r>
            <a:endParaRPr lang="fr-FR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02247"/>
            <a:ext cx="3980132" cy="282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26453"/>
            <a:ext cx="3918147" cy="2937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051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52736"/>
            <a:ext cx="637120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86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 roce 1998…</a:t>
            </a:r>
            <a:endParaRPr lang="fr-FR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13" y="1444967"/>
            <a:ext cx="4104456" cy="263654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3501008"/>
            <a:ext cx="4062001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1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Nové multifunkční jádro?</a:t>
            </a:r>
            <a:endParaRPr lang="fr-F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3899868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56992"/>
            <a:ext cx="4200128" cy="313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972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Rurální část výzkumu</a:t>
            </a:r>
            <a:endParaRPr lang="fr-FR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Do 20. října</a:t>
            </a:r>
          </a:p>
          <a:p>
            <a:r>
              <a:rPr lang="cs-CZ" dirty="0" smtClean="0"/>
              <a:t>Potom přesun do urbánní části území</a:t>
            </a:r>
          </a:p>
          <a:p>
            <a:endParaRPr lang="cs-CZ" dirty="0"/>
          </a:p>
          <a:p>
            <a:r>
              <a:rPr lang="cs-CZ" dirty="0" smtClean="0"/>
              <a:t>Urbanizace rurálního a </a:t>
            </a:r>
            <a:r>
              <a:rPr lang="cs-CZ" dirty="0" err="1" smtClean="0"/>
              <a:t>ruralizace</a:t>
            </a:r>
            <a:r>
              <a:rPr lang="cs-CZ" dirty="0" smtClean="0"/>
              <a:t> urbánního prostoru</a:t>
            </a:r>
          </a:p>
          <a:p>
            <a:r>
              <a:rPr lang="cs-CZ" dirty="0" smtClean="0"/>
              <a:t>Příměstské oblasti – případová studie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32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Občanské sdružení Majdalenky</a:t>
            </a:r>
            <a:endParaRPr lang="fr-FR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25000" lnSpcReduction="20000"/>
          </a:bodyPr>
          <a:lstStyle/>
          <a:p>
            <a:endParaRPr lang="fr-FR" dirty="0"/>
          </a:p>
          <a:p>
            <a:endParaRPr lang="fr-FR" dirty="0"/>
          </a:p>
          <a:p>
            <a:pPr algn="just"/>
            <a:r>
              <a:rPr lang="fr-FR" sz="6200" dirty="0" err="1"/>
              <a:t>Vznikli</a:t>
            </a:r>
            <a:r>
              <a:rPr lang="fr-FR" sz="6200" dirty="0"/>
              <a:t> </a:t>
            </a:r>
            <a:r>
              <a:rPr lang="fr-FR" sz="6200" dirty="0" err="1"/>
              <a:t>jsme</a:t>
            </a:r>
            <a:r>
              <a:rPr lang="fr-FR" sz="6200" dirty="0"/>
              <a:t> </a:t>
            </a:r>
            <a:r>
              <a:rPr lang="fr-FR" sz="6200" dirty="0" err="1"/>
              <a:t>spontánně</a:t>
            </a:r>
            <a:r>
              <a:rPr lang="fr-FR" sz="6200" dirty="0"/>
              <a:t>, v </a:t>
            </a:r>
            <a:r>
              <a:rPr lang="fr-FR" sz="6200" dirty="0" err="1"/>
              <a:t>reakci</a:t>
            </a:r>
            <a:r>
              <a:rPr lang="fr-FR" sz="6200" dirty="0"/>
              <a:t> na </a:t>
            </a:r>
            <a:r>
              <a:rPr lang="fr-FR" sz="6200" dirty="0" err="1"/>
              <a:t>veřejnou</a:t>
            </a:r>
            <a:r>
              <a:rPr lang="fr-FR" sz="6200" dirty="0"/>
              <a:t> </a:t>
            </a:r>
            <a:r>
              <a:rPr lang="fr-FR" sz="6200" dirty="0" err="1"/>
              <a:t>vyhlášku</a:t>
            </a:r>
            <a:r>
              <a:rPr lang="fr-FR" sz="6200" dirty="0"/>
              <a:t>, </a:t>
            </a:r>
            <a:r>
              <a:rPr lang="fr-FR" sz="6200" dirty="0" err="1"/>
              <a:t>kterou</a:t>
            </a:r>
            <a:r>
              <a:rPr lang="fr-FR" sz="6200" dirty="0"/>
              <a:t> </a:t>
            </a:r>
            <a:r>
              <a:rPr lang="fr-FR" sz="6200" dirty="0" err="1"/>
              <a:t>bylo</a:t>
            </a:r>
            <a:r>
              <a:rPr lang="fr-FR" sz="6200" dirty="0"/>
              <a:t> </a:t>
            </a:r>
            <a:r>
              <a:rPr lang="fr-FR" sz="6200" dirty="0" err="1"/>
              <a:t>dne</a:t>
            </a:r>
            <a:r>
              <a:rPr lang="fr-FR" sz="6200" dirty="0"/>
              <a:t> 2. </a:t>
            </a:r>
            <a:r>
              <a:rPr lang="fr-FR" sz="6200" dirty="0" err="1"/>
              <a:t>února</a:t>
            </a:r>
            <a:r>
              <a:rPr lang="fr-FR" sz="6200" dirty="0"/>
              <a:t> 2009 </a:t>
            </a:r>
            <a:r>
              <a:rPr lang="fr-FR" sz="6200" dirty="0" err="1"/>
              <a:t>zahájeno</a:t>
            </a:r>
            <a:r>
              <a:rPr lang="fr-FR" sz="6200" dirty="0"/>
              <a:t> </a:t>
            </a:r>
            <a:r>
              <a:rPr lang="fr-FR" sz="6200" dirty="0" err="1"/>
              <a:t>řízení</a:t>
            </a:r>
            <a:r>
              <a:rPr lang="fr-FR" sz="6200" dirty="0"/>
              <a:t> o </a:t>
            </a:r>
            <a:r>
              <a:rPr lang="fr-FR" sz="6200" dirty="0" err="1"/>
              <a:t>změně</a:t>
            </a:r>
            <a:r>
              <a:rPr lang="fr-FR" sz="6200" dirty="0"/>
              <a:t> </a:t>
            </a:r>
            <a:r>
              <a:rPr lang="fr-FR" sz="6200" dirty="0" err="1"/>
              <a:t>Územního</a:t>
            </a:r>
            <a:r>
              <a:rPr lang="fr-FR" sz="6200" dirty="0"/>
              <a:t> </a:t>
            </a:r>
            <a:r>
              <a:rPr lang="fr-FR" sz="6200" dirty="0" err="1"/>
              <a:t>rozhodnutí</a:t>
            </a:r>
            <a:r>
              <a:rPr lang="fr-FR" sz="6200" dirty="0"/>
              <a:t> - </a:t>
            </a:r>
            <a:r>
              <a:rPr lang="fr-FR" sz="6200" dirty="0" err="1"/>
              <a:t>změnit</a:t>
            </a:r>
            <a:r>
              <a:rPr lang="fr-FR" sz="6200" dirty="0"/>
              <a:t> </a:t>
            </a:r>
            <a:r>
              <a:rPr lang="fr-FR" sz="6200" dirty="0" err="1"/>
              <a:t>původně</a:t>
            </a:r>
            <a:r>
              <a:rPr lang="fr-FR" sz="6200" dirty="0"/>
              <a:t> </a:t>
            </a:r>
            <a:r>
              <a:rPr lang="fr-FR" sz="6200" dirty="0" err="1"/>
              <a:t>plánovaný</a:t>
            </a:r>
            <a:r>
              <a:rPr lang="fr-FR" sz="6200" dirty="0"/>
              <a:t>, a </a:t>
            </a:r>
            <a:r>
              <a:rPr lang="fr-FR" sz="6200" dirty="0" err="1"/>
              <a:t>stále</a:t>
            </a:r>
            <a:r>
              <a:rPr lang="fr-FR" sz="6200" dirty="0"/>
              <a:t> na </a:t>
            </a:r>
            <a:r>
              <a:rPr lang="fr-FR" sz="6200" dirty="0" err="1"/>
              <a:t>vizualizacích</a:t>
            </a:r>
            <a:r>
              <a:rPr lang="fr-FR" sz="6200" dirty="0"/>
              <a:t> </a:t>
            </a:r>
            <a:r>
              <a:rPr lang="fr-FR" sz="6200" dirty="0" err="1"/>
              <a:t>firmy</a:t>
            </a:r>
            <a:r>
              <a:rPr lang="fr-FR" sz="6200" dirty="0"/>
              <a:t> IMOS </a:t>
            </a:r>
            <a:r>
              <a:rPr lang="fr-FR" sz="6200" dirty="0" err="1"/>
              <a:t>prezentovaný</a:t>
            </a:r>
            <a:r>
              <a:rPr lang="fr-FR" sz="6200" dirty="0"/>
              <a:t>, </a:t>
            </a:r>
            <a:r>
              <a:rPr lang="fr-FR" sz="6200" dirty="0" err="1"/>
              <a:t>objekt</a:t>
            </a:r>
            <a:r>
              <a:rPr lang="fr-FR" sz="6200" dirty="0"/>
              <a:t> D </a:t>
            </a:r>
            <a:r>
              <a:rPr lang="fr-FR" sz="6200" b="1" dirty="0" err="1"/>
              <a:t>ze</a:t>
            </a:r>
            <a:r>
              <a:rPr lang="fr-FR" sz="6200" b="1" dirty="0"/>
              <a:t> </a:t>
            </a:r>
            <a:r>
              <a:rPr lang="fr-FR" sz="6200" b="1" dirty="0" err="1"/>
              <a:t>čtyřpatrového</a:t>
            </a:r>
            <a:r>
              <a:rPr lang="fr-FR" sz="6200" b="1" dirty="0"/>
              <a:t> </a:t>
            </a:r>
            <a:r>
              <a:rPr lang="fr-FR" sz="6200" b="1" dirty="0" err="1"/>
              <a:t>polyfunkčního</a:t>
            </a:r>
            <a:r>
              <a:rPr lang="fr-FR" sz="6200" b="1" dirty="0"/>
              <a:t> na </a:t>
            </a:r>
            <a:r>
              <a:rPr lang="fr-FR" sz="6200" b="1" dirty="0" err="1"/>
              <a:t>šestnáctipatrový</a:t>
            </a:r>
            <a:r>
              <a:rPr lang="fr-FR" sz="6200" b="1" dirty="0"/>
              <a:t> </a:t>
            </a:r>
            <a:r>
              <a:rPr lang="fr-FR" sz="6200" b="1" dirty="0" err="1"/>
              <a:t>bytový</a:t>
            </a:r>
            <a:r>
              <a:rPr lang="fr-FR" sz="6200" b="1" dirty="0"/>
              <a:t> </a:t>
            </a:r>
            <a:r>
              <a:rPr lang="fr-FR" sz="6200" b="1" dirty="0" err="1"/>
              <a:t>dům</a:t>
            </a:r>
            <a:r>
              <a:rPr lang="fr-FR" sz="6200" b="1" dirty="0"/>
              <a:t>. </a:t>
            </a:r>
          </a:p>
          <a:p>
            <a:pPr algn="just"/>
            <a:r>
              <a:rPr lang="fr-FR" sz="6200" dirty="0" err="1" smtClean="0"/>
              <a:t>Tento</a:t>
            </a:r>
            <a:r>
              <a:rPr lang="fr-FR" sz="6200" dirty="0" smtClean="0"/>
              <a:t> </a:t>
            </a:r>
            <a:r>
              <a:rPr lang="fr-FR" sz="6200" dirty="0" err="1"/>
              <a:t>záměr</a:t>
            </a:r>
            <a:r>
              <a:rPr lang="fr-FR" sz="6200" dirty="0"/>
              <a:t> </a:t>
            </a:r>
            <a:r>
              <a:rPr lang="fr-FR" sz="6200" dirty="0" err="1"/>
              <a:t>pobouřil</a:t>
            </a:r>
            <a:r>
              <a:rPr lang="fr-FR" sz="6200" dirty="0"/>
              <a:t> </a:t>
            </a:r>
            <a:r>
              <a:rPr lang="fr-FR" sz="6200" dirty="0" err="1"/>
              <a:t>nejen</a:t>
            </a:r>
            <a:r>
              <a:rPr lang="fr-FR" sz="6200" dirty="0"/>
              <a:t> </a:t>
            </a:r>
            <a:r>
              <a:rPr lang="fr-FR" sz="6200" dirty="0" err="1"/>
              <a:t>obyvatele</a:t>
            </a:r>
            <a:r>
              <a:rPr lang="fr-FR" sz="6200" dirty="0"/>
              <a:t> </a:t>
            </a:r>
            <a:r>
              <a:rPr lang="fr-FR" sz="6200" dirty="0" err="1"/>
              <a:t>Nových</a:t>
            </a:r>
            <a:r>
              <a:rPr lang="fr-FR" sz="6200" dirty="0"/>
              <a:t> </a:t>
            </a:r>
            <a:r>
              <a:rPr lang="fr-FR" sz="6200" dirty="0" err="1"/>
              <a:t>Majdalenek</a:t>
            </a:r>
            <a:r>
              <a:rPr lang="fr-FR" sz="6200" dirty="0"/>
              <a:t>, </a:t>
            </a:r>
            <a:r>
              <a:rPr lang="fr-FR" sz="6200" dirty="0" err="1"/>
              <a:t>kteří</a:t>
            </a:r>
            <a:r>
              <a:rPr lang="fr-FR" sz="6200" dirty="0"/>
              <a:t> by </a:t>
            </a:r>
            <a:r>
              <a:rPr lang="fr-FR" sz="6200" dirty="0" err="1"/>
              <a:t>tento</a:t>
            </a:r>
            <a:r>
              <a:rPr lang="fr-FR" sz="6200" dirty="0"/>
              <a:t> </a:t>
            </a:r>
            <a:r>
              <a:rPr lang="fr-FR" sz="6200" dirty="0" err="1"/>
              <a:t>objekt</a:t>
            </a:r>
            <a:r>
              <a:rPr lang="fr-FR" sz="6200" dirty="0"/>
              <a:t> </a:t>
            </a:r>
            <a:r>
              <a:rPr lang="fr-FR" sz="6200" dirty="0" err="1"/>
              <a:t>měli</a:t>
            </a:r>
            <a:r>
              <a:rPr lang="fr-FR" sz="6200" dirty="0"/>
              <a:t> v </a:t>
            </a:r>
            <a:r>
              <a:rPr lang="fr-FR" sz="6200" dirty="0" err="1"/>
              <a:t>nejbližším</a:t>
            </a:r>
            <a:r>
              <a:rPr lang="fr-FR" sz="6200" dirty="0"/>
              <a:t> </a:t>
            </a:r>
            <a:r>
              <a:rPr lang="fr-FR" sz="6200" dirty="0" err="1"/>
              <a:t>sousedství</a:t>
            </a:r>
            <a:r>
              <a:rPr lang="fr-FR" sz="6200" dirty="0"/>
              <a:t>, ale i </a:t>
            </a:r>
            <a:r>
              <a:rPr lang="fr-FR" sz="6200" dirty="0" err="1"/>
              <a:t>obyvatele</a:t>
            </a:r>
            <a:r>
              <a:rPr lang="fr-FR" sz="6200" dirty="0"/>
              <a:t> </a:t>
            </a:r>
            <a:r>
              <a:rPr lang="fr-FR" sz="6200" dirty="0" err="1"/>
              <a:t>Majdalenek</a:t>
            </a:r>
            <a:r>
              <a:rPr lang="fr-FR" sz="6200" dirty="0"/>
              <a:t> </a:t>
            </a:r>
            <a:r>
              <a:rPr lang="fr-FR" sz="6200" dirty="0" err="1"/>
              <a:t>původních</a:t>
            </a:r>
            <a:r>
              <a:rPr lang="fr-FR" sz="6200" dirty="0"/>
              <a:t> i </a:t>
            </a:r>
            <a:r>
              <a:rPr lang="fr-FR" sz="6200" dirty="0" err="1"/>
              <a:t>obyvatele</a:t>
            </a:r>
            <a:r>
              <a:rPr lang="fr-FR" sz="6200" dirty="0"/>
              <a:t> </a:t>
            </a:r>
            <a:r>
              <a:rPr lang="fr-FR" sz="6200" dirty="0" err="1"/>
              <a:t>rodinných</a:t>
            </a:r>
            <a:r>
              <a:rPr lang="fr-FR" sz="6200" dirty="0"/>
              <a:t> </a:t>
            </a:r>
            <a:r>
              <a:rPr lang="fr-FR" sz="6200" dirty="0" err="1"/>
              <a:t>domků</a:t>
            </a:r>
            <a:r>
              <a:rPr lang="fr-FR" sz="6200" dirty="0"/>
              <a:t> </a:t>
            </a:r>
            <a:r>
              <a:rPr lang="fr-FR" sz="6200" dirty="0" err="1"/>
              <a:t>přes</a:t>
            </a:r>
            <a:r>
              <a:rPr lang="fr-FR" sz="6200" dirty="0"/>
              <a:t> </a:t>
            </a:r>
            <a:r>
              <a:rPr lang="fr-FR" sz="6200" dirty="0" err="1"/>
              <a:t>silnici</a:t>
            </a:r>
            <a:r>
              <a:rPr lang="fr-FR" sz="6200" dirty="0"/>
              <a:t>, </a:t>
            </a:r>
            <a:r>
              <a:rPr lang="fr-FR" sz="6200" dirty="0" err="1"/>
              <a:t>kteří</a:t>
            </a:r>
            <a:r>
              <a:rPr lang="fr-FR" sz="6200" dirty="0"/>
              <a:t> by </a:t>
            </a:r>
            <a:r>
              <a:rPr lang="fr-FR" sz="6200" dirty="0" err="1"/>
              <a:t>byli</a:t>
            </a:r>
            <a:r>
              <a:rPr lang="fr-FR" sz="6200" dirty="0"/>
              <a:t> </a:t>
            </a:r>
            <a:r>
              <a:rPr lang="fr-FR" sz="6200" dirty="0" err="1"/>
              <a:t>touto</a:t>
            </a:r>
            <a:r>
              <a:rPr lang="fr-FR" sz="6200" dirty="0"/>
              <a:t> </a:t>
            </a:r>
            <a:r>
              <a:rPr lang="fr-FR" sz="6200" dirty="0" err="1"/>
              <a:t>skutečností</a:t>
            </a:r>
            <a:r>
              <a:rPr lang="fr-FR" sz="6200" dirty="0"/>
              <a:t> </a:t>
            </a:r>
            <a:r>
              <a:rPr lang="fr-FR" sz="6200" dirty="0" err="1"/>
              <a:t>rovněž</a:t>
            </a:r>
            <a:r>
              <a:rPr lang="fr-FR" sz="6200" dirty="0"/>
              <a:t> </a:t>
            </a:r>
            <a:r>
              <a:rPr lang="fr-FR" sz="6200" dirty="0" err="1"/>
              <a:t>zasaženi</a:t>
            </a:r>
            <a:r>
              <a:rPr lang="fr-FR" sz="6200" dirty="0"/>
              <a:t>, </a:t>
            </a:r>
            <a:r>
              <a:rPr lang="fr-FR" sz="6200" dirty="0" err="1"/>
              <a:t>stejně</a:t>
            </a:r>
            <a:r>
              <a:rPr lang="fr-FR" sz="6200" dirty="0"/>
              <a:t> </a:t>
            </a:r>
            <a:r>
              <a:rPr lang="fr-FR" sz="6200" dirty="0" err="1"/>
              <a:t>jako</a:t>
            </a:r>
            <a:r>
              <a:rPr lang="fr-FR" sz="6200" dirty="0"/>
              <a:t> </a:t>
            </a:r>
            <a:r>
              <a:rPr lang="fr-FR" sz="6200" dirty="0" err="1"/>
              <a:t>obyvatelé</a:t>
            </a:r>
            <a:r>
              <a:rPr lang="fr-FR" sz="6200" dirty="0"/>
              <a:t> </a:t>
            </a:r>
            <a:r>
              <a:rPr lang="fr-FR" sz="6200" dirty="0" err="1"/>
              <a:t>ulic</a:t>
            </a:r>
            <a:r>
              <a:rPr lang="fr-FR" sz="6200" dirty="0"/>
              <a:t> </a:t>
            </a:r>
            <a:r>
              <a:rPr lang="fr-FR" sz="6200" dirty="0" err="1"/>
              <a:t>Brechtova</a:t>
            </a:r>
            <a:r>
              <a:rPr lang="fr-FR" sz="6200" dirty="0"/>
              <a:t> a </a:t>
            </a:r>
            <a:r>
              <a:rPr lang="fr-FR" sz="6200" dirty="0" err="1"/>
              <a:t>dalších</a:t>
            </a:r>
            <a:r>
              <a:rPr lang="fr-FR" sz="6200" dirty="0"/>
              <a:t>. </a:t>
            </a:r>
          </a:p>
          <a:p>
            <a:pPr algn="just"/>
            <a:r>
              <a:rPr lang="fr-FR" sz="6200" dirty="0" err="1" smtClean="0"/>
              <a:t>Protože</a:t>
            </a:r>
            <a:r>
              <a:rPr lang="fr-FR" sz="6200" dirty="0" smtClean="0"/>
              <a:t> </a:t>
            </a:r>
            <a:r>
              <a:rPr lang="fr-FR" sz="6200" b="1" dirty="0" err="1"/>
              <a:t>Stavební</a:t>
            </a:r>
            <a:r>
              <a:rPr lang="fr-FR" sz="6200" b="1" dirty="0"/>
              <a:t> </a:t>
            </a:r>
            <a:r>
              <a:rPr lang="fr-FR" sz="6200" b="1" dirty="0" err="1"/>
              <a:t>úřad</a:t>
            </a:r>
            <a:r>
              <a:rPr lang="fr-FR" sz="6200" b="1" dirty="0"/>
              <a:t> MČ Brno-</a:t>
            </a:r>
            <a:r>
              <a:rPr lang="fr-FR" sz="6200" b="1" dirty="0" err="1"/>
              <a:t>sever</a:t>
            </a:r>
            <a:r>
              <a:rPr lang="fr-FR" sz="6200" b="1" dirty="0"/>
              <a:t> </a:t>
            </a:r>
            <a:r>
              <a:rPr lang="fr-FR" sz="6200" dirty="0" err="1"/>
              <a:t>většinu</a:t>
            </a:r>
            <a:r>
              <a:rPr lang="fr-FR" sz="6200" dirty="0"/>
              <a:t> </a:t>
            </a:r>
            <a:r>
              <a:rPr lang="fr-FR" sz="6200" dirty="0" err="1"/>
              <a:t>těchto</a:t>
            </a:r>
            <a:r>
              <a:rPr lang="fr-FR" sz="6200" dirty="0"/>
              <a:t> </a:t>
            </a:r>
            <a:r>
              <a:rPr lang="fr-FR" sz="6200" dirty="0" err="1"/>
              <a:t>občanů</a:t>
            </a:r>
            <a:r>
              <a:rPr lang="fr-FR" sz="6200" dirty="0"/>
              <a:t> </a:t>
            </a:r>
            <a:r>
              <a:rPr lang="fr-FR" sz="6200" dirty="0" err="1"/>
              <a:t>neuznal</a:t>
            </a:r>
            <a:r>
              <a:rPr lang="fr-FR" sz="6200" dirty="0"/>
              <a:t> </a:t>
            </a:r>
            <a:r>
              <a:rPr lang="fr-FR" sz="6200" dirty="0" err="1"/>
              <a:t>za</a:t>
            </a:r>
            <a:r>
              <a:rPr lang="fr-FR" sz="6200" dirty="0"/>
              <a:t> </a:t>
            </a:r>
            <a:r>
              <a:rPr lang="fr-FR" sz="6200" dirty="0" err="1"/>
              <a:t>účastníky</a:t>
            </a:r>
            <a:r>
              <a:rPr lang="fr-FR" sz="6200" dirty="0"/>
              <a:t> </a:t>
            </a:r>
            <a:r>
              <a:rPr lang="fr-FR" sz="6200" dirty="0" err="1"/>
              <a:t>řízení</a:t>
            </a:r>
            <a:r>
              <a:rPr lang="fr-FR" sz="6200" dirty="0"/>
              <a:t>, </a:t>
            </a:r>
            <a:r>
              <a:rPr lang="fr-FR" sz="6200" dirty="0" err="1"/>
              <a:t>vzniklo</a:t>
            </a:r>
            <a:r>
              <a:rPr lang="fr-FR" sz="6200" dirty="0"/>
              <a:t> toto </a:t>
            </a:r>
            <a:r>
              <a:rPr lang="fr-FR" sz="6200" dirty="0" err="1"/>
              <a:t>občanské</a:t>
            </a:r>
            <a:r>
              <a:rPr lang="fr-FR" sz="6200" dirty="0"/>
              <a:t> </a:t>
            </a:r>
            <a:r>
              <a:rPr lang="fr-FR" sz="6200" dirty="0" err="1"/>
              <a:t>sdružení</a:t>
            </a:r>
            <a:r>
              <a:rPr lang="fr-FR" sz="6200" dirty="0"/>
              <a:t>. </a:t>
            </a:r>
            <a:r>
              <a:rPr lang="fr-FR" sz="6200" dirty="0" err="1"/>
              <a:t>Protože</a:t>
            </a:r>
            <a:r>
              <a:rPr lang="fr-FR" sz="6200" dirty="0"/>
              <a:t> </a:t>
            </a:r>
            <a:r>
              <a:rPr lang="fr-FR" sz="6200" dirty="0" err="1"/>
              <a:t>vzniklo</a:t>
            </a:r>
            <a:r>
              <a:rPr lang="fr-FR" sz="6200" dirty="0"/>
              <a:t> s </a:t>
            </a:r>
            <a:r>
              <a:rPr lang="fr-FR" sz="6200" dirty="0" err="1"/>
              <a:t>cílem</a:t>
            </a:r>
            <a:r>
              <a:rPr lang="fr-FR" sz="6200" dirty="0"/>
              <a:t> </a:t>
            </a:r>
            <a:r>
              <a:rPr lang="fr-FR" sz="6200" dirty="0" err="1"/>
              <a:t>chránit</a:t>
            </a:r>
            <a:r>
              <a:rPr lang="fr-FR" sz="6200" dirty="0"/>
              <a:t> </a:t>
            </a:r>
            <a:r>
              <a:rPr lang="fr-FR" sz="6200" dirty="0" err="1"/>
              <a:t>životní</a:t>
            </a:r>
            <a:r>
              <a:rPr lang="fr-FR" sz="6200" dirty="0"/>
              <a:t> </a:t>
            </a:r>
            <a:r>
              <a:rPr lang="fr-FR" sz="6200" dirty="0" err="1"/>
              <a:t>prostředí</a:t>
            </a:r>
            <a:r>
              <a:rPr lang="fr-FR" sz="6200" dirty="0"/>
              <a:t> na </a:t>
            </a:r>
            <a:r>
              <a:rPr lang="fr-FR" sz="6200" dirty="0" err="1"/>
              <a:t>Lesné</a:t>
            </a:r>
            <a:r>
              <a:rPr lang="fr-FR" sz="6200" dirty="0"/>
              <a:t>, </a:t>
            </a:r>
            <a:r>
              <a:rPr lang="fr-FR" sz="6200" dirty="0" err="1"/>
              <a:t>mělo</a:t>
            </a:r>
            <a:r>
              <a:rPr lang="fr-FR" sz="6200" dirty="0"/>
              <a:t> by </a:t>
            </a:r>
            <a:r>
              <a:rPr lang="fr-FR" sz="6200" dirty="0" err="1"/>
              <a:t>být</a:t>
            </a:r>
            <a:r>
              <a:rPr lang="fr-FR" sz="6200" dirty="0"/>
              <a:t> </a:t>
            </a:r>
            <a:r>
              <a:rPr lang="fr-FR" sz="6200" dirty="0" err="1"/>
              <a:t>účastníkem</a:t>
            </a:r>
            <a:r>
              <a:rPr lang="fr-FR" sz="6200" dirty="0"/>
              <a:t> </a:t>
            </a:r>
            <a:r>
              <a:rPr lang="fr-FR" sz="6200" dirty="0" err="1"/>
              <a:t>řízení</a:t>
            </a:r>
            <a:r>
              <a:rPr lang="fr-FR" sz="6200" dirty="0"/>
              <a:t> </a:t>
            </a:r>
            <a:r>
              <a:rPr lang="fr-FR" sz="6200" dirty="0" err="1"/>
              <a:t>ze</a:t>
            </a:r>
            <a:r>
              <a:rPr lang="fr-FR" sz="6200" dirty="0"/>
              <a:t> </a:t>
            </a:r>
            <a:r>
              <a:rPr lang="fr-FR" sz="6200" dirty="0" err="1"/>
              <a:t>zákona</a:t>
            </a:r>
            <a:r>
              <a:rPr lang="fr-FR" sz="6200" dirty="0"/>
              <a:t>. </a:t>
            </a:r>
            <a:r>
              <a:rPr lang="fr-FR" sz="6200" dirty="0" err="1"/>
              <a:t>Přesto</a:t>
            </a:r>
            <a:r>
              <a:rPr lang="fr-FR" sz="6200" dirty="0"/>
              <a:t> s </a:t>
            </a:r>
            <a:r>
              <a:rPr lang="fr-FR" sz="6200" dirty="0" err="1"/>
              <a:t>uznáním</a:t>
            </a:r>
            <a:r>
              <a:rPr lang="fr-FR" sz="6200" dirty="0"/>
              <a:t> </a:t>
            </a:r>
            <a:r>
              <a:rPr lang="fr-FR" sz="6200" dirty="0" err="1"/>
              <a:t>tohoto</a:t>
            </a:r>
            <a:r>
              <a:rPr lang="fr-FR" sz="6200" dirty="0"/>
              <a:t> </a:t>
            </a:r>
            <a:r>
              <a:rPr lang="fr-FR" sz="6200" dirty="0" err="1"/>
              <a:t>statusu</a:t>
            </a:r>
            <a:r>
              <a:rPr lang="fr-FR" sz="6200" dirty="0"/>
              <a:t> </a:t>
            </a:r>
            <a:r>
              <a:rPr lang="fr-FR" sz="6200" dirty="0" err="1"/>
              <a:t>stavební</a:t>
            </a:r>
            <a:r>
              <a:rPr lang="fr-FR" sz="6200" dirty="0"/>
              <a:t> </a:t>
            </a:r>
            <a:r>
              <a:rPr lang="fr-FR" sz="6200" dirty="0" err="1"/>
              <a:t>úřad</a:t>
            </a:r>
            <a:r>
              <a:rPr lang="fr-FR" sz="6200" dirty="0"/>
              <a:t> </a:t>
            </a:r>
            <a:r>
              <a:rPr lang="fr-FR" sz="6200" dirty="0" err="1"/>
              <a:t>stále</a:t>
            </a:r>
            <a:r>
              <a:rPr lang="fr-FR" sz="6200" dirty="0"/>
              <a:t> </a:t>
            </a:r>
            <a:r>
              <a:rPr lang="fr-FR" sz="6200" dirty="0" err="1"/>
              <a:t>váhá</a:t>
            </a:r>
            <a:r>
              <a:rPr lang="fr-FR" sz="6200" dirty="0"/>
              <a:t>…. </a:t>
            </a:r>
            <a:r>
              <a:rPr lang="fr-FR" sz="6200" b="1" dirty="0" err="1"/>
              <a:t>Prvním</a:t>
            </a:r>
            <a:r>
              <a:rPr lang="fr-FR" sz="6200" b="1" dirty="0"/>
              <a:t> </a:t>
            </a:r>
            <a:r>
              <a:rPr lang="fr-FR" sz="6200" b="1" dirty="0" err="1"/>
              <a:t>počinem</a:t>
            </a:r>
            <a:r>
              <a:rPr lang="fr-FR" sz="6200" b="1" dirty="0"/>
              <a:t> </a:t>
            </a:r>
            <a:r>
              <a:rPr lang="fr-FR" sz="6200" b="1" dirty="0" err="1"/>
              <a:t>občanského</a:t>
            </a:r>
            <a:r>
              <a:rPr lang="fr-FR" sz="6200" b="1" dirty="0"/>
              <a:t> </a:t>
            </a:r>
            <a:r>
              <a:rPr lang="fr-FR" sz="6200" b="1" dirty="0" err="1"/>
              <a:t>sdružení</a:t>
            </a:r>
            <a:r>
              <a:rPr lang="fr-FR" sz="6200" b="1" dirty="0"/>
              <a:t> </a:t>
            </a:r>
            <a:r>
              <a:rPr lang="fr-FR" sz="6200" b="1" dirty="0" err="1"/>
              <a:t>byla</a:t>
            </a:r>
            <a:r>
              <a:rPr lang="fr-FR" sz="6200" b="1" dirty="0"/>
              <a:t> </a:t>
            </a:r>
            <a:r>
              <a:rPr lang="fr-FR" sz="6200" b="1" dirty="0" err="1"/>
              <a:t>Petice</a:t>
            </a:r>
            <a:r>
              <a:rPr lang="fr-FR" sz="6200" b="1" dirty="0"/>
              <a:t> „Na </a:t>
            </a:r>
            <a:r>
              <a:rPr lang="fr-FR" sz="6200" b="1" dirty="0" err="1"/>
              <a:t>Majdalenkách</a:t>
            </a:r>
            <a:r>
              <a:rPr lang="fr-FR" sz="6200" b="1" dirty="0"/>
              <a:t> </a:t>
            </a:r>
            <a:r>
              <a:rPr lang="fr-FR" sz="6200" b="1" dirty="0" err="1"/>
              <a:t>ani</a:t>
            </a:r>
            <a:r>
              <a:rPr lang="fr-FR" sz="6200" b="1" dirty="0"/>
              <a:t> o </a:t>
            </a:r>
            <a:r>
              <a:rPr lang="fr-FR" sz="6200" b="1" dirty="0" err="1"/>
              <a:t>patro</a:t>
            </a:r>
            <a:r>
              <a:rPr lang="fr-FR" sz="6200" b="1" dirty="0"/>
              <a:t> </a:t>
            </a:r>
            <a:r>
              <a:rPr lang="fr-FR" sz="6200" b="1" dirty="0" err="1"/>
              <a:t>více</a:t>
            </a:r>
            <a:r>
              <a:rPr lang="fr-FR" sz="6200" b="1" dirty="0"/>
              <a:t>“. </a:t>
            </a:r>
            <a:r>
              <a:rPr lang="fr-FR" sz="6200" dirty="0" err="1"/>
              <a:t>Petici</a:t>
            </a:r>
            <a:r>
              <a:rPr lang="fr-FR" sz="6200" dirty="0"/>
              <a:t> </a:t>
            </a:r>
            <a:r>
              <a:rPr lang="fr-FR" sz="6200" dirty="0" err="1"/>
              <a:t>ke</a:t>
            </a:r>
            <a:r>
              <a:rPr lang="fr-FR" sz="6200" dirty="0"/>
              <a:t> </a:t>
            </a:r>
            <a:r>
              <a:rPr lang="fr-FR" sz="6200" dirty="0" err="1"/>
              <a:t>dni</a:t>
            </a:r>
            <a:r>
              <a:rPr lang="fr-FR" sz="6200" dirty="0"/>
              <a:t> 18. </a:t>
            </a:r>
            <a:r>
              <a:rPr lang="fr-FR" sz="6200" dirty="0" err="1"/>
              <a:t>června</a:t>
            </a:r>
            <a:r>
              <a:rPr lang="fr-FR" sz="6200" dirty="0"/>
              <a:t> 2009, </a:t>
            </a:r>
            <a:r>
              <a:rPr lang="fr-FR" sz="6200" dirty="0" err="1"/>
              <a:t>kdy</a:t>
            </a:r>
            <a:r>
              <a:rPr lang="fr-FR" sz="6200" dirty="0"/>
              <a:t> </a:t>
            </a:r>
            <a:r>
              <a:rPr lang="fr-FR" sz="6200" dirty="0" err="1"/>
              <a:t>ji</a:t>
            </a:r>
            <a:r>
              <a:rPr lang="fr-FR" sz="6200" dirty="0"/>
              <a:t> </a:t>
            </a:r>
            <a:r>
              <a:rPr lang="fr-FR" sz="6200" dirty="0" err="1"/>
              <a:t>projednávalo</a:t>
            </a:r>
            <a:r>
              <a:rPr lang="fr-FR" sz="6200" dirty="0"/>
              <a:t> </a:t>
            </a:r>
            <a:r>
              <a:rPr lang="fr-FR" sz="6200" dirty="0" err="1"/>
              <a:t>Zastupitelstvo</a:t>
            </a:r>
            <a:r>
              <a:rPr lang="fr-FR" sz="6200" dirty="0"/>
              <a:t> </a:t>
            </a:r>
            <a:r>
              <a:rPr lang="fr-FR" sz="6200" dirty="0" err="1"/>
              <a:t>Městské</a:t>
            </a:r>
            <a:r>
              <a:rPr lang="fr-FR" sz="6200" dirty="0"/>
              <a:t> </a:t>
            </a:r>
            <a:r>
              <a:rPr lang="fr-FR" sz="6200" dirty="0" err="1"/>
              <a:t>části</a:t>
            </a:r>
            <a:r>
              <a:rPr lang="fr-FR" sz="6200" dirty="0"/>
              <a:t> Brno-</a:t>
            </a:r>
            <a:r>
              <a:rPr lang="fr-FR" sz="6200" dirty="0" err="1"/>
              <a:t>sever</a:t>
            </a:r>
            <a:r>
              <a:rPr lang="fr-FR" sz="6200" dirty="0"/>
              <a:t>, </a:t>
            </a:r>
            <a:r>
              <a:rPr lang="fr-FR" sz="6200" dirty="0" err="1"/>
              <a:t>podepsalo</a:t>
            </a:r>
            <a:r>
              <a:rPr lang="fr-FR" sz="6200" dirty="0"/>
              <a:t> 712 </a:t>
            </a:r>
            <a:r>
              <a:rPr lang="fr-FR" sz="6200" dirty="0" err="1"/>
              <a:t>lidí</a:t>
            </a:r>
            <a:r>
              <a:rPr lang="fr-FR" sz="6200" dirty="0"/>
              <a:t>. </a:t>
            </a:r>
            <a:r>
              <a:rPr lang="fr-FR" sz="6200" dirty="0" err="1"/>
              <a:t>Přidali</a:t>
            </a:r>
            <a:r>
              <a:rPr lang="fr-FR" sz="6200" dirty="0"/>
              <a:t> se i ti, </a:t>
            </a:r>
            <a:r>
              <a:rPr lang="fr-FR" sz="6200" dirty="0" err="1"/>
              <a:t>kteří</a:t>
            </a:r>
            <a:r>
              <a:rPr lang="fr-FR" sz="6200" dirty="0"/>
              <a:t> </a:t>
            </a:r>
            <a:r>
              <a:rPr lang="fr-FR" sz="6200" dirty="0" err="1"/>
              <a:t>bydlí</a:t>
            </a:r>
            <a:r>
              <a:rPr lang="fr-FR" sz="6200" dirty="0"/>
              <a:t> v </a:t>
            </a:r>
            <a:r>
              <a:rPr lang="fr-FR" sz="6200" dirty="0" err="1"/>
              <a:t>Soběšicích</a:t>
            </a:r>
            <a:r>
              <a:rPr lang="fr-FR" sz="6200" dirty="0"/>
              <a:t>, </a:t>
            </a:r>
            <a:r>
              <a:rPr lang="fr-FR" sz="6200" dirty="0" err="1"/>
              <a:t>Útěchově</a:t>
            </a:r>
            <a:r>
              <a:rPr lang="fr-FR" sz="6200" dirty="0"/>
              <a:t>, </a:t>
            </a:r>
            <a:r>
              <a:rPr lang="fr-FR" sz="6200" dirty="0" err="1"/>
              <a:t>Vranově</a:t>
            </a:r>
            <a:r>
              <a:rPr lang="fr-FR" sz="6200" dirty="0"/>
              <a:t>, </a:t>
            </a:r>
            <a:r>
              <a:rPr lang="fr-FR" sz="6200" dirty="0" err="1"/>
              <a:t>Šebrově</a:t>
            </a:r>
            <a:r>
              <a:rPr lang="fr-FR" sz="6200" dirty="0"/>
              <a:t>, </a:t>
            </a:r>
            <a:r>
              <a:rPr lang="fr-FR" sz="6200" dirty="0" err="1"/>
              <a:t>kteří</a:t>
            </a:r>
            <a:r>
              <a:rPr lang="fr-FR" sz="6200" dirty="0"/>
              <a:t> </a:t>
            </a:r>
            <a:r>
              <a:rPr lang="fr-FR" sz="6200" dirty="0" err="1"/>
              <a:t>přes</a:t>
            </a:r>
            <a:r>
              <a:rPr lang="fr-FR" sz="6200" dirty="0"/>
              <a:t> </a:t>
            </a:r>
            <a:r>
              <a:rPr lang="fr-FR" sz="6200" dirty="0" err="1"/>
              <a:t>naši</a:t>
            </a:r>
            <a:r>
              <a:rPr lang="fr-FR" sz="6200" dirty="0"/>
              <a:t> </a:t>
            </a:r>
            <a:r>
              <a:rPr lang="fr-FR" sz="6200" dirty="0" err="1"/>
              <a:t>lokalitu</a:t>
            </a:r>
            <a:r>
              <a:rPr lang="fr-FR" sz="6200" dirty="0"/>
              <a:t> </a:t>
            </a:r>
            <a:r>
              <a:rPr lang="fr-FR" sz="6200" dirty="0" err="1"/>
              <a:t>denně</a:t>
            </a:r>
            <a:r>
              <a:rPr lang="fr-FR" sz="6200" dirty="0"/>
              <a:t> </a:t>
            </a:r>
            <a:r>
              <a:rPr lang="fr-FR" sz="6200" dirty="0" err="1"/>
              <a:t>jezdí</a:t>
            </a:r>
            <a:r>
              <a:rPr lang="fr-FR" sz="6200" dirty="0"/>
              <a:t> a </a:t>
            </a:r>
            <a:r>
              <a:rPr lang="fr-FR" sz="6200" dirty="0" err="1"/>
              <a:t>není</a:t>
            </a:r>
            <a:r>
              <a:rPr lang="fr-FR" sz="6200" dirty="0"/>
              <a:t> </a:t>
            </a:r>
            <a:r>
              <a:rPr lang="fr-FR" sz="6200" dirty="0" err="1"/>
              <a:t>jim</a:t>
            </a:r>
            <a:r>
              <a:rPr lang="fr-FR" sz="6200" dirty="0"/>
              <a:t> </a:t>
            </a:r>
            <a:r>
              <a:rPr lang="fr-FR" sz="6200" dirty="0" err="1"/>
              <a:t>jedno</a:t>
            </a:r>
            <a:r>
              <a:rPr lang="fr-FR" sz="6200" dirty="0"/>
              <a:t>, </a:t>
            </a:r>
            <a:r>
              <a:rPr lang="fr-FR" sz="6200" dirty="0" err="1"/>
              <a:t>jak</a:t>
            </a:r>
            <a:r>
              <a:rPr lang="fr-FR" sz="6200" dirty="0"/>
              <a:t> to tu </a:t>
            </a:r>
            <a:r>
              <a:rPr lang="fr-FR" sz="6200" dirty="0" err="1"/>
              <a:t>vypadá</a:t>
            </a:r>
            <a:r>
              <a:rPr lang="fr-FR" sz="6200" dirty="0"/>
              <a:t>. </a:t>
            </a:r>
          </a:p>
          <a:p>
            <a:pPr algn="just"/>
            <a:r>
              <a:rPr lang="fr-FR" sz="6200" dirty="0" err="1" smtClean="0"/>
              <a:t>Naši</a:t>
            </a:r>
            <a:r>
              <a:rPr lang="fr-FR" sz="6200" dirty="0" smtClean="0"/>
              <a:t> </a:t>
            </a:r>
            <a:r>
              <a:rPr lang="fr-FR" sz="6200" dirty="0" err="1"/>
              <a:t>činnost</a:t>
            </a:r>
            <a:r>
              <a:rPr lang="fr-FR" sz="6200" dirty="0"/>
              <a:t> </a:t>
            </a:r>
            <a:r>
              <a:rPr lang="fr-FR" sz="6200" dirty="0" err="1"/>
              <a:t>neplánujeme</a:t>
            </a:r>
            <a:r>
              <a:rPr lang="fr-FR" sz="6200" dirty="0"/>
              <a:t> </a:t>
            </a:r>
            <a:r>
              <a:rPr lang="fr-FR" sz="6200" dirty="0" err="1"/>
              <a:t>jako</a:t>
            </a:r>
            <a:r>
              <a:rPr lang="fr-FR" sz="6200" dirty="0"/>
              <a:t> </a:t>
            </a:r>
            <a:r>
              <a:rPr lang="fr-FR" sz="6200" dirty="0" err="1"/>
              <a:t>destruktivní</a:t>
            </a:r>
            <a:r>
              <a:rPr lang="fr-FR" sz="6200" dirty="0"/>
              <a:t>. </a:t>
            </a:r>
            <a:r>
              <a:rPr lang="fr-FR" sz="6200" dirty="0" err="1"/>
              <a:t>Naopak</a:t>
            </a:r>
            <a:r>
              <a:rPr lang="fr-FR" sz="6200" dirty="0"/>
              <a:t>. </a:t>
            </a:r>
            <a:r>
              <a:rPr lang="fr-FR" sz="6200" dirty="0" err="1"/>
              <a:t>Chceme</a:t>
            </a:r>
            <a:r>
              <a:rPr lang="fr-FR" sz="6200" dirty="0"/>
              <a:t> </a:t>
            </a:r>
            <a:r>
              <a:rPr lang="fr-FR" sz="6200" b="1" dirty="0" err="1"/>
              <a:t>působit</a:t>
            </a:r>
            <a:r>
              <a:rPr lang="fr-FR" sz="6200" b="1" dirty="0"/>
              <a:t> </a:t>
            </a:r>
            <a:r>
              <a:rPr lang="fr-FR" sz="6200" b="1" dirty="0" err="1"/>
              <a:t>tam</a:t>
            </a:r>
            <a:r>
              <a:rPr lang="fr-FR" sz="6200" b="1" dirty="0"/>
              <a:t>, </a:t>
            </a:r>
            <a:r>
              <a:rPr lang="fr-FR" sz="6200" b="1" dirty="0" err="1"/>
              <a:t>kde</a:t>
            </a:r>
            <a:r>
              <a:rPr lang="fr-FR" sz="6200" b="1" dirty="0"/>
              <a:t> </a:t>
            </a:r>
            <a:r>
              <a:rPr lang="fr-FR" sz="6200" b="1" dirty="0" err="1"/>
              <a:t>selhává</a:t>
            </a:r>
            <a:r>
              <a:rPr lang="fr-FR" sz="6200" b="1" dirty="0"/>
              <a:t> </a:t>
            </a:r>
            <a:r>
              <a:rPr lang="fr-FR" sz="6200" b="1" dirty="0" err="1"/>
              <a:t>samospráva</a:t>
            </a:r>
            <a:r>
              <a:rPr lang="fr-FR" sz="6200" b="1" dirty="0"/>
              <a:t> </a:t>
            </a:r>
            <a:r>
              <a:rPr lang="fr-FR" sz="6200" b="1" dirty="0" err="1"/>
              <a:t>naší</a:t>
            </a:r>
            <a:r>
              <a:rPr lang="fr-FR" sz="6200" b="1" dirty="0"/>
              <a:t> </a:t>
            </a:r>
            <a:r>
              <a:rPr lang="fr-FR" sz="6200" b="1" dirty="0" err="1"/>
              <a:t>městské</a:t>
            </a:r>
            <a:r>
              <a:rPr lang="fr-FR" sz="6200" b="1" dirty="0"/>
              <a:t> </a:t>
            </a:r>
            <a:r>
              <a:rPr lang="fr-FR" sz="6200" b="1" dirty="0" err="1"/>
              <a:t>části</a:t>
            </a:r>
            <a:r>
              <a:rPr lang="fr-FR" sz="6200" b="1" dirty="0"/>
              <a:t>. </a:t>
            </a:r>
            <a:r>
              <a:rPr lang="fr-FR" sz="6200" dirty="0" err="1"/>
              <a:t>Chceme</a:t>
            </a:r>
            <a:r>
              <a:rPr lang="fr-FR" sz="6200" dirty="0"/>
              <a:t> se </a:t>
            </a:r>
            <a:r>
              <a:rPr lang="fr-FR" sz="6200" dirty="0" err="1"/>
              <a:t>podílet</a:t>
            </a:r>
            <a:r>
              <a:rPr lang="fr-FR" sz="6200" dirty="0"/>
              <a:t> na tom, </a:t>
            </a:r>
            <a:r>
              <a:rPr lang="fr-FR" sz="6200" dirty="0" err="1"/>
              <a:t>jak</a:t>
            </a:r>
            <a:r>
              <a:rPr lang="fr-FR" sz="6200" dirty="0"/>
              <a:t> </a:t>
            </a:r>
            <a:r>
              <a:rPr lang="fr-FR" sz="6200" dirty="0" err="1"/>
              <a:t>bude</a:t>
            </a:r>
            <a:r>
              <a:rPr lang="fr-FR" sz="6200" dirty="0"/>
              <a:t> </a:t>
            </a:r>
            <a:r>
              <a:rPr lang="fr-FR" sz="6200" dirty="0" err="1"/>
              <a:t>Lesná</a:t>
            </a:r>
            <a:r>
              <a:rPr lang="fr-FR" sz="6200" dirty="0"/>
              <a:t> v </a:t>
            </a:r>
            <a:r>
              <a:rPr lang="fr-FR" sz="6200" dirty="0" err="1"/>
              <a:t>budoucnu</a:t>
            </a:r>
            <a:r>
              <a:rPr lang="fr-FR" sz="6200" dirty="0"/>
              <a:t> </a:t>
            </a:r>
            <a:r>
              <a:rPr lang="fr-FR" sz="6200" dirty="0" err="1"/>
              <a:t>vypadat</a:t>
            </a:r>
            <a:r>
              <a:rPr lang="fr-FR" sz="6200" dirty="0"/>
              <a:t>, </a:t>
            </a:r>
            <a:r>
              <a:rPr lang="fr-FR" sz="6200" dirty="0" err="1"/>
              <a:t>jestli</a:t>
            </a:r>
            <a:r>
              <a:rPr lang="fr-FR" sz="6200" dirty="0"/>
              <a:t> to </a:t>
            </a:r>
            <a:r>
              <a:rPr lang="fr-FR" sz="6200" dirty="0" err="1"/>
              <a:t>bude</a:t>
            </a:r>
            <a:r>
              <a:rPr lang="fr-FR" sz="6200" dirty="0"/>
              <a:t> i </a:t>
            </a:r>
            <a:r>
              <a:rPr lang="fr-FR" sz="6200" dirty="0" err="1"/>
              <a:t>nadále</a:t>
            </a:r>
            <a:r>
              <a:rPr lang="fr-FR" sz="6200" dirty="0"/>
              <a:t> </a:t>
            </a:r>
            <a:r>
              <a:rPr lang="fr-FR" sz="6200" dirty="0" err="1"/>
              <a:t>místo</a:t>
            </a:r>
            <a:r>
              <a:rPr lang="fr-FR" sz="6200" dirty="0"/>
              <a:t> pro </a:t>
            </a:r>
            <a:r>
              <a:rPr lang="fr-FR" sz="6200" dirty="0" err="1"/>
              <a:t>kvalitní</a:t>
            </a:r>
            <a:r>
              <a:rPr lang="fr-FR" sz="6200" dirty="0"/>
              <a:t> a </a:t>
            </a:r>
            <a:r>
              <a:rPr lang="fr-FR" sz="6200" dirty="0" err="1"/>
              <a:t>pohodové</a:t>
            </a:r>
            <a:r>
              <a:rPr lang="fr-FR" sz="6200" dirty="0"/>
              <a:t> </a:t>
            </a:r>
            <a:r>
              <a:rPr lang="fr-FR" sz="6200" dirty="0" err="1"/>
              <a:t>bydlení</a:t>
            </a:r>
            <a:r>
              <a:rPr lang="fr-FR" sz="6200" dirty="0"/>
              <a:t> v </a:t>
            </a:r>
            <a:r>
              <a:rPr lang="fr-FR" sz="6200" dirty="0" err="1"/>
              <a:t>zeleni</a:t>
            </a:r>
            <a:r>
              <a:rPr lang="fr-FR" sz="6200" dirty="0"/>
              <a:t> a </a:t>
            </a:r>
            <a:r>
              <a:rPr lang="fr-FR" sz="6200" dirty="0" err="1"/>
              <a:t>kde</a:t>
            </a:r>
            <a:r>
              <a:rPr lang="fr-FR" sz="6200" dirty="0"/>
              <a:t> </a:t>
            </a:r>
            <a:r>
              <a:rPr lang="fr-FR" sz="6200" dirty="0" err="1"/>
              <a:t>bude</a:t>
            </a:r>
            <a:r>
              <a:rPr lang="fr-FR" sz="6200" dirty="0"/>
              <a:t> i </a:t>
            </a:r>
            <a:r>
              <a:rPr lang="fr-FR" sz="6200" dirty="0" err="1"/>
              <a:t>místo</a:t>
            </a:r>
            <a:r>
              <a:rPr lang="fr-FR" sz="6200" dirty="0"/>
              <a:t> pro </a:t>
            </a:r>
            <a:r>
              <a:rPr lang="fr-FR" sz="6200" dirty="0" err="1"/>
              <a:t>naše</a:t>
            </a:r>
            <a:r>
              <a:rPr lang="fr-FR" sz="6200" dirty="0"/>
              <a:t> </a:t>
            </a:r>
            <a:r>
              <a:rPr lang="fr-FR" sz="6200" dirty="0" err="1"/>
              <a:t>děti</a:t>
            </a:r>
            <a:r>
              <a:rPr lang="fr-FR" sz="6200" dirty="0"/>
              <a:t> v </a:t>
            </a:r>
            <a:r>
              <a:rPr lang="fr-FR" sz="6200" dirty="0" err="1"/>
              <a:t>školkách</a:t>
            </a:r>
            <a:r>
              <a:rPr lang="fr-FR" sz="6200" dirty="0"/>
              <a:t> a </a:t>
            </a:r>
            <a:r>
              <a:rPr lang="fr-FR" sz="6200" dirty="0" err="1"/>
              <a:t>ve</a:t>
            </a:r>
            <a:r>
              <a:rPr lang="fr-FR" sz="6200" dirty="0"/>
              <a:t> </a:t>
            </a:r>
            <a:r>
              <a:rPr lang="fr-FR" sz="6200" dirty="0" err="1"/>
              <a:t>školách</a:t>
            </a:r>
            <a:r>
              <a:rPr lang="fr-FR" sz="6200" dirty="0"/>
              <a:t> a </a:t>
            </a:r>
            <a:r>
              <a:rPr lang="fr-FR" sz="6200" dirty="0" err="1"/>
              <a:t>kde</a:t>
            </a:r>
            <a:r>
              <a:rPr lang="fr-FR" sz="6200" dirty="0"/>
              <a:t> </a:t>
            </a:r>
            <a:r>
              <a:rPr lang="fr-FR" sz="6200" dirty="0" err="1"/>
              <a:t>bude</a:t>
            </a:r>
            <a:r>
              <a:rPr lang="fr-FR" sz="6200" dirty="0"/>
              <a:t> i </a:t>
            </a:r>
            <a:r>
              <a:rPr lang="fr-FR" sz="6200" dirty="0" err="1"/>
              <a:t>další</a:t>
            </a:r>
            <a:r>
              <a:rPr lang="fr-FR" sz="6200" dirty="0"/>
              <a:t> </a:t>
            </a:r>
            <a:r>
              <a:rPr lang="fr-FR" sz="6200" dirty="0" err="1"/>
              <a:t>občanská</a:t>
            </a:r>
            <a:r>
              <a:rPr lang="fr-FR" sz="6200" dirty="0"/>
              <a:t> </a:t>
            </a:r>
            <a:r>
              <a:rPr lang="fr-FR" sz="6200" dirty="0" err="1"/>
              <a:t>vybavenost</a:t>
            </a:r>
            <a:r>
              <a:rPr lang="fr-FR" sz="6200" dirty="0"/>
              <a:t>. </a:t>
            </a:r>
          </a:p>
          <a:p>
            <a:pPr algn="just"/>
            <a:r>
              <a:rPr lang="fr-FR" sz="6200" dirty="0" err="1" smtClean="0"/>
              <a:t>Přidejte</a:t>
            </a:r>
            <a:r>
              <a:rPr lang="fr-FR" sz="6200" dirty="0" smtClean="0"/>
              <a:t> </a:t>
            </a:r>
            <a:r>
              <a:rPr lang="fr-FR" sz="6200" dirty="0"/>
              <a:t>se k </a:t>
            </a:r>
            <a:r>
              <a:rPr lang="fr-FR" sz="6200" dirty="0" err="1"/>
              <a:t>nám</a:t>
            </a:r>
            <a:r>
              <a:rPr lang="fr-FR" sz="6200" dirty="0"/>
              <a:t> a </a:t>
            </a:r>
            <a:r>
              <a:rPr lang="fr-FR" sz="6200" dirty="0" err="1"/>
              <a:t>podpořte</a:t>
            </a:r>
            <a:r>
              <a:rPr lang="fr-FR" sz="6200" dirty="0"/>
              <a:t> </a:t>
            </a:r>
            <a:r>
              <a:rPr lang="fr-FR" sz="6200" dirty="0" err="1"/>
              <a:t>naši</a:t>
            </a:r>
            <a:r>
              <a:rPr lang="fr-FR" sz="6200" dirty="0"/>
              <a:t> </a:t>
            </a:r>
            <a:r>
              <a:rPr lang="cs-CZ" sz="6200" dirty="0" smtClean="0"/>
              <a:t>snahu. </a:t>
            </a:r>
            <a:r>
              <a:rPr lang="fr-FR" sz="6200" dirty="0" err="1" smtClean="0"/>
              <a:t>Jakou</a:t>
            </a:r>
            <a:r>
              <a:rPr lang="fr-FR" sz="6200" dirty="0" smtClean="0"/>
              <a:t> </a:t>
            </a:r>
            <a:r>
              <a:rPr lang="fr-FR" sz="6200" dirty="0"/>
              <a:t>si </a:t>
            </a:r>
            <a:r>
              <a:rPr lang="fr-FR" sz="6200" dirty="0" err="1"/>
              <a:t>Lesnou</a:t>
            </a:r>
            <a:r>
              <a:rPr lang="fr-FR" sz="6200" dirty="0"/>
              <a:t> </a:t>
            </a:r>
            <a:r>
              <a:rPr lang="fr-FR" sz="6200" dirty="0" err="1"/>
              <a:t>uděláme</a:t>
            </a:r>
            <a:r>
              <a:rPr lang="fr-FR" sz="6200" dirty="0"/>
              <a:t>, </a:t>
            </a:r>
            <a:r>
              <a:rPr lang="fr-FR" sz="6200" dirty="0" err="1"/>
              <a:t>taková</a:t>
            </a:r>
            <a:r>
              <a:rPr lang="fr-FR" sz="6200" dirty="0"/>
              <a:t> </a:t>
            </a:r>
            <a:r>
              <a:rPr lang="fr-FR" sz="6200" dirty="0" err="1"/>
              <a:t>bude</a:t>
            </a:r>
            <a:r>
              <a:rPr lang="fr-FR" sz="6200" dirty="0"/>
              <a:t>. </a:t>
            </a:r>
            <a:r>
              <a:rPr lang="fr-FR" sz="6200" dirty="0" err="1"/>
              <a:t>Nedovolme</a:t>
            </a:r>
            <a:r>
              <a:rPr lang="fr-FR" sz="6200" dirty="0"/>
              <a:t> </a:t>
            </a:r>
            <a:r>
              <a:rPr lang="fr-FR" sz="6200" dirty="0" err="1"/>
              <a:t>nikomu</a:t>
            </a:r>
            <a:r>
              <a:rPr lang="fr-FR" sz="6200" dirty="0"/>
              <a:t> </a:t>
            </a:r>
            <a:r>
              <a:rPr lang="fr-FR" sz="6200" dirty="0" err="1"/>
              <a:t>ji</a:t>
            </a:r>
            <a:r>
              <a:rPr lang="fr-FR" sz="6200" dirty="0"/>
              <a:t> </a:t>
            </a:r>
            <a:r>
              <a:rPr lang="fr-FR" sz="6200" dirty="0" err="1"/>
              <a:t>zničit</a:t>
            </a:r>
            <a:r>
              <a:rPr lang="fr-FR" sz="6200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431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9632" y="855401"/>
            <a:ext cx="6601503" cy="494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50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Konec staré Lesné? Kdy?</a:t>
            </a:r>
            <a:endParaRPr lang="fr-FR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4077072"/>
            <a:ext cx="4350953" cy="248748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389940"/>
            <a:ext cx="3312368" cy="496585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1386509"/>
            <a:ext cx="2455746" cy="242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2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960040" cy="372186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999" y="3812502"/>
            <a:ext cx="4062001" cy="3048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956" y="4509120"/>
            <a:ext cx="3856128" cy="127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28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636" y="980728"/>
            <a:ext cx="6552728" cy="491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97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o. s. Majdalenky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fontScale="25000" lnSpcReduction="20000"/>
          </a:bodyPr>
          <a:lstStyle/>
          <a:p>
            <a:endParaRPr lang="cs-CZ" dirty="0"/>
          </a:p>
          <a:p>
            <a:endParaRPr lang="cs-CZ" sz="7600" dirty="0"/>
          </a:p>
          <a:p>
            <a:pPr algn="just"/>
            <a:r>
              <a:rPr lang="cs-CZ" sz="7600" dirty="0" smtClean="0"/>
              <a:t>Výjimka </a:t>
            </a:r>
            <a:r>
              <a:rPr lang="cs-CZ" sz="7600" dirty="0"/>
              <a:t>z odstupu budov – </a:t>
            </a:r>
            <a:r>
              <a:rPr lang="cs-CZ" sz="7600" b="1" dirty="0"/>
              <a:t>stavební úřad vydal v neveřejném řízení </a:t>
            </a:r>
            <a:r>
              <a:rPr lang="cs-CZ" sz="7600" dirty="0"/>
              <a:t>a jako účastníky řízení uznal jen IMOS a plynárny. Někteří z vás se odvolali, že byli opomenuti, ale odvolací orgán – OÚSŘ MMB </a:t>
            </a:r>
            <a:r>
              <a:rPr lang="cs-CZ" sz="7600" b="1" dirty="0"/>
              <a:t>je toho názoru, že lidé, kteří bydlí v těsném sousedství nemají co mluvit do toho, jestli sousední dům bude stát blíž, než dovoluje zákonný předpis</a:t>
            </a:r>
            <a:r>
              <a:rPr lang="cs-CZ" sz="7600" dirty="0"/>
              <a:t>. Řešení? - soudní přezkoumání. Pracuje se na tom. </a:t>
            </a:r>
          </a:p>
          <a:p>
            <a:pPr algn="just"/>
            <a:r>
              <a:rPr lang="cs-CZ" sz="7600" b="1" dirty="0" smtClean="0"/>
              <a:t>Zvýšení </a:t>
            </a:r>
            <a:r>
              <a:rPr lang="cs-CZ" sz="7600" b="1" dirty="0"/>
              <a:t>budov – provedl OÚPR MMB bez konzultace </a:t>
            </a:r>
            <a:r>
              <a:rPr lang="cs-CZ" sz="7600" dirty="0"/>
              <a:t>a schválení zastupitelstva městské části. Prý jde o jakési přepočítání podle jiné metodiky. Tomuto vysvětlení nerozumí ani tvůrce tohoto indexu. Protože </a:t>
            </a:r>
            <a:r>
              <a:rPr lang="cs-CZ" sz="7600" b="1" dirty="0"/>
              <a:t>tvorba podkladů pro územní plán je podle zákona záležitostí samosprávnou, tedy musí projít přes Zastupitelstvo, což se nestalo</a:t>
            </a:r>
            <a:r>
              <a:rPr lang="cs-CZ" sz="7600" dirty="0"/>
              <a:t>, máme za to, že se jedná o neplatný krok. Řešení – soudní přezkoumání. Podnět na soud byl podán. </a:t>
            </a:r>
          </a:p>
          <a:p>
            <a:pPr algn="just"/>
            <a:r>
              <a:rPr lang="cs-CZ" sz="7600" dirty="0" smtClean="0"/>
              <a:t>Změna </a:t>
            </a:r>
            <a:r>
              <a:rPr lang="cs-CZ" sz="7600" dirty="0"/>
              <a:t>Studie Lesná – v oblasti bloku D schválilo Zastupitelstvo MČ 4 podlaží. Na www.brno.cz se někdy v červnu objevila změna na 8 podlaží. „Protestovala jsem na ZMČ a žádala, abychom požadovali nápravu na schválený stav. Starostka poslala v tomto duchu dopis na OÚPR. To ale stačit nebude.“ </a:t>
            </a:r>
            <a:r>
              <a:rPr lang="cs-CZ" sz="7600" b="1" dirty="0"/>
              <a:t>Řešení: připravuje se petice, aby Studie Lesná nebyla svévolně </a:t>
            </a:r>
            <a:r>
              <a:rPr lang="cs-CZ" sz="7600" b="1" dirty="0" smtClean="0"/>
              <a:t>měněna</a:t>
            </a:r>
            <a:r>
              <a:rPr lang="cs-CZ" sz="7600" b="1" dirty="0"/>
              <a:t>. </a:t>
            </a:r>
            <a:r>
              <a:rPr lang="cs-CZ" sz="7600" dirty="0"/>
              <a:t>Budete informováni.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065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Středisko Obzor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09637" y="3080221"/>
            <a:ext cx="6184846" cy="3094897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98" y="1317202"/>
            <a:ext cx="4330824" cy="284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Fotografie-01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678" y="3501008"/>
            <a:ext cx="3896122" cy="291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47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Kauza Obzor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cs-CZ" dirty="0" smtClean="0"/>
              <a:t>Plán - přestavba </a:t>
            </a:r>
            <a:r>
              <a:rPr lang="cs-CZ" dirty="0"/>
              <a:t>střediska Obzor a jeho blízkého </a:t>
            </a:r>
            <a:r>
              <a:rPr lang="cs-CZ" dirty="0" smtClean="0"/>
              <a:t>okolí </a:t>
            </a:r>
          </a:p>
          <a:p>
            <a:pPr algn="just"/>
            <a:r>
              <a:rPr lang="cs-CZ" dirty="0" smtClean="0"/>
              <a:t>s </a:t>
            </a:r>
            <a:r>
              <a:rPr lang="cs-CZ" dirty="0"/>
              <a:t>plánem na přestavění jednopatrového sídlištního obchodního centra přišel investor už v roce </a:t>
            </a:r>
            <a:r>
              <a:rPr lang="cs-CZ" dirty="0" smtClean="0"/>
              <a:t>2009</a:t>
            </a:r>
          </a:p>
          <a:p>
            <a:pPr algn="just"/>
            <a:r>
              <a:rPr lang="cs-CZ" dirty="0" smtClean="0"/>
              <a:t>multifunkční </a:t>
            </a:r>
            <a:r>
              <a:rPr lang="cs-CZ" dirty="0"/>
              <a:t>dům, původně až dvacetipatrový, podle </a:t>
            </a:r>
            <a:r>
              <a:rPr lang="cs-CZ" dirty="0" smtClean="0"/>
              <a:t>pozdějších </a:t>
            </a:r>
            <a:r>
              <a:rPr lang="cs-CZ" dirty="0"/>
              <a:t>plánů osmipatrový. Proti se postavili lidé obávající se zejména zastínění a nárůstu dopravy. </a:t>
            </a:r>
            <a:endParaRPr lang="cs-CZ" dirty="0" smtClean="0"/>
          </a:p>
          <a:p>
            <a:pPr algn="just"/>
            <a:r>
              <a:rPr lang="cs-CZ" dirty="0" smtClean="0"/>
              <a:t>Nové </a:t>
            </a:r>
            <a:r>
              <a:rPr lang="cs-CZ" dirty="0"/>
              <a:t>projednávání přišlo na řadu v roce 2013 a poté, co byla přestavba Obzoru původně zamítnuta, </a:t>
            </a:r>
            <a:r>
              <a:rPr lang="cs-CZ" dirty="0" smtClean="0"/>
              <a:t>po 2013 znovu nejasná budoucnost</a:t>
            </a:r>
          </a:p>
          <a:p>
            <a:pPr algn="just"/>
            <a:r>
              <a:rPr lang="cs-CZ" dirty="0" smtClean="0"/>
              <a:t>Obzor jako kulturní památka?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091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Kauza Obzor – model DPSIR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24037" y="3368253"/>
            <a:ext cx="9471822" cy="595528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098" name="Picture 2" descr="dpsir lesn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86"/>
          <a:stretch>
            <a:fillRect/>
          </a:stretch>
        </p:blipFill>
        <p:spPr bwMode="auto">
          <a:xfrm>
            <a:off x="971600" y="1772816"/>
            <a:ext cx="7820616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134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o. s. Obzor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cs-CZ" dirty="0" smtClean="0"/>
              <a:t>2014 - „Lesná </a:t>
            </a:r>
            <a:r>
              <a:rPr lang="cs-CZ" dirty="0"/>
              <a:t>míří do voleb“</a:t>
            </a:r>
          </a:p>
          <a:p>
            <a:pPr algn="just"/>
            <a:r>
              <a:rPr lang="cs-CZ" dirty="0"/>
              <a:t>„</a:t>
            </a:r>
            <a:r>
              <a:rPr lang="fr-FR" dirty="0"/>
              <a:t>V </a:t>
            </a:r>
            <a:r>
              <a:rPr lang="fr-FR" dirty="0" err="1"/>
              <a:t>letošních</a:t>
            </a:r>
            <a:r>
              <a:rPr lang="fr-FR" dirty="0"/>
              <a:t> </a:t>
            </a:r>
            <a:r>
              <a:rPr lang="fr-FR" dirty="0" err="1"/>
              <a:t>komunálních</a:t>
            </a:r>
            <a:r>
              <a:rPr lang="fr-FR" dirty="0"/>
              <a:t> </a:t>
            </a:r>
            <a:r>
              <a:rPr lang="fr-FR" dirty="0" err="1"/>
              <a:t>volbách</a:t>
            </a:r>
            <a:r>
              <a:rPr lang="fr-FR" dirty="0"/>
              <a:t> se </a:t>
            </a:r>
            <a:r>
              <a:rPr lang="fr-FR" dirty="0" err="1"/>
              <a:t>poprvé</a:t>
            </a:r>
            <a:r>
              <a:rPr lang="fr-FR" dirty="0"/>
              <a:t> </a:t>
            </a:r>
            <a:r>
              <a:rPr lang="fr-FR" dirty="0" err="1"/>
              <a:t>objeví</a:t>
            </a:r>
            <a:r>
              <a:rPr lang="fr-FR" dirty="0"/>
              <a:t> </a:t>
            </a:r>
            <a:r>
              <a:rPr lang="fr-FR" dirty="0" err="1" smtClean="0"/>
              <a:t>samost</a:t>
            </a:r>
            <a:r>
              <a:rPr lang="cs-CZ" dirty="0" smtClean="0"/>
              <a:t>a</a:t>
            </a:r>
            <a:r>
              <a:rPr lang="fr-FR" dirty="0" err="1" smtClean="0"/>
              <a:t>tná</a:t>
            </a:r>
            <a:r>
              <a:rPr lang="fr-FR" dirty="0" smtClean="0"/>
              <a:t> </a:t>
            </a:r>
            <a:r>
              <a:rPr lang="fr-FR" dirty="0" err="1"/>
              <a:t>kandidátka</a:t>
            </a:r>
            <a:r>
              <a:rPr lang="fr-FR" dirty="0"/>
              <a:t> </a:t>
            </a:r>
            <a:r>
              <a:rPr lang="fr-FR" dirty="0" err="1"/>
              <a:t>občanských</a:t>
            </a:r>
            <a:r>
              <a:rPr lang="fr-FR" dirty="0"/>
              <a:t> </a:t>
            </a:r>
            <a:r>
              <a:rPr lang="fr-FR" dirty="0" err="1"/>
              <a:t>iniciativ</a:t>
            </a:r>
            <a:r>
              <a:rPr lang="fr-FR" dirty="0"/>
              <a:t> z </a:t>
            </a:r>
            <a:r>
              <a:rPr lang="fr-FR" dirty="0" err="1"/>
              <a:t>Lesné</a:t>
            </a:r>
            <a:r>
              <a:rPr lang="fr-FR" dirty="0"/>
              <a:t>, </a:t>
            </a:r>
            <a:r>
              <a:rPr lang="fr-FR" dirty="0" err="1"/>
              <a:t>mezi</a:t>
            </a:r>
            <a:r>
              <a:rPr lang="fr-FR" dirty="0"/>
              <a:t> </a:t>
            </a:r>
            <a:r>
              <a:rPr lang="fr-FR" dirty="0" err="1"/>
              <a:t>něž</a:t>
            </a:r>
            <a:r>
              <a:rPr lang="fr-FR" dirty="0"/>
              <a:t> </a:t>
            </a:r>
            <a:r>
              <a:rPr lang="fr-FR" dirty="0" err="1"/>
              <a:t>patří</a:t>
            </a:r>
            <a:r>
              <a:rPr lang="fr-FR" dirty="0"/>
              <a:t> i o. s. </a:t>
            </a:r>
            <a:r>
              <a:rPr lang="fr-FR" dirty="0" err="1"/>
              <a:t>Obzor</a:t>
            </a:r>
            <a:r>
              <a:rPr lang="fr-FR" dirty="0"/>
              <a:t> </a:t>
            </a:r>
            <a:r>
              <a:rPr lang="fr-FR" dirty="0" err="1"/>
              <a:t>Lesná</a:t>
            </a:r>
            <a:r>
              <a:rPr lang="fr-FR" dirty="0"/>
              <a:t>. </a:t>
            </a:r>
            <a:r>
              <a:rPr lang="fr-FR" b="1" dirty="0" err="1"/>
              <a:t>Politické</a:t>
            </a:r>
            <a:r>
              <a:rPr lang="fr-FR" b="1" dirty="0"/>
              <a:t> </a:t>
            </a:r>
            <a:r>
              <a:rPr lang="fr-FR" b="1" dirty="0" err="1"/>
              <a:t>hnutí</a:t>
            </a:r>
            <a:r>
              <a:rPr lang="fr-FR" b="1" dirty="0"/>
              <a:t> </a:t>
            </a:r>
            <a:r>
              <a:rPr lang="fr-FR" b="1" dirty="0" err="1"/>
              <a:t>Sdružení</a:t>
            </a:r>
            <a:r>
              <a:rPr lang="fr-FR" b="1" dirty="0"/>
              <a:t> </a:t>
            </a:r>
            <a:r>
              <a:rPr lang="fr-FR" b="1" dirty="0" err="1"/>
              <a:t>občanů</a:t>
            </a:r>
            <a:r>
              <a:rPr lang="fr-FR" b="1" dirty="0"/>
              <a:t> </a:t>
            </a:r>
            <a:r>
              <a:rPr lang="fr-FR" b="1" dirty="0" err="1"/>
              <a:t>Lesné</a:t>
            </a:r>
            <a:r>
              <a:rPr lang="fr-FR" dirty="0"/>
              <a:t> (č. 12) se </a:t>
            </a:r>
            <a:r>
              <a:rPr lang="fr-FR" dirty="0" err="1"/>
              <a:t>zavazuje</a:t>
            </a:r>
            <a:r>
              <a:rPr lang="fr-FR" dirty="0"/>
              <a:t> </a:t>
            </a:r>
            <a:r>
              <a:rPr lang="fr-FR" dirty="0" err="1"/>
              <a:t>pokračovat</a:t>
            </a:r>
            <a:r>
              <a:rPr lang="fr-FR" dirty="0"/>
              <a:t> v </a:t>
            </a:r>
            <a:r>
              <a:rPr lang="fr-FR" dirty="0" err="1"/>
              <a:t>dosavadních</a:t>
            </a:r>
            <a:r>
              <a:rPr lang="fr-FR" dirty="0"/>
              <a:t> </a:t>
            </a:r>
            <a:r>
              <a:rPr lang="fr-FR" dirty="0" err="1"/>
              <a:t>aktivitách</a:t>
            </a:r>
            <a:r>
              <a:rPr lang="fr-FR" dirty="0"/>
              <a:t> </a:t>
            </a:r>
            <a:r>
              <a:rPr lang="fr-FR" dirty="0" err="1"/>
              <a:t>občanských</a:t>
            </a:r>
            <a:r>
              <a:rPr lang="fr-FR" dirty="0"/>
              <a:t> </a:t>
            </a:r>
            <a:r>
              <a:rPr lang="fr-FR" dirty="0" err="1"/>
              <a:t>iniciativ</a:t>
            </a:r>
            <a:r>
              <a:rPr lang="fr-FR" dirty="0"/>
              <a:t> v </a:t>
            </a:r>
            <a:r>
              <a:rPr lang="fr-FR" dirty="0" err="1"/>
              <a:t>rámci</a:t>
            </a:r>
            <a:r>
              <a:rPr lang="fr-FR" dirty="0"/>
              <a:t> </a:t>
            </a:r>
            <a:r>
              <a:rPr lang="fr-FR" dirty="0" err="1"/>
              <a:t>Zastupitelstva</a:t>
            </a:r>
            <a:r>
              <a:rPr lang="fr-FR" dirty="0"/>
              <a:t> MČ Brno-</a:t>
            </a:r>
            <a:r>
              <a:rPr lang="fr-FR" dirty="0" err="1"/>
              <a:t>sever</a:t>
            </a:r>
            <a:r>
              <a:rPr lang="fr-FR" dirty="0"/>
              <a:t>. "</a:t>
            </a:r>
            <a:r>
              <a:rPr lang="fr-FR" dirty="0" err="1"/>
              <a:t>Zasloužilá</a:t>
            </a:r>
            <a:r>
              <a:rPr lang="fr-FR" dirty="0"/>
              <a:t>" </a:t>
            </a:r>
            <a:r>
              <a:rPr lang="fr-FR" dirty="0" err="1"/>
              <a:t>aktivistka</a:t>
            </a:r>
            <a:r>
              <a:rPr lang="fr-FR" dirty="0"/>
              <a:t> z </a:t>
            </a:r>
            <a:r>
              <a:rPr lang="fr-FR" dirty="0" err="1"/>
              <a:t>Majdalenek</a:t>
            </a:r>
            <a:r>
              <a:rPr lang="fr-FR" dirty="0"/>
              <a:t> </a:t>
            </a:r>
            <a:r>
              <a:rPr lang="fr-FR" dirty="0" err="1"/>
              <a:t>PhDr</a:t>
            </a:r>
            <a:r>
              <a:rPr lang="fr-FR" dirty="0"/>
              <a:t>. Karla </a:t>
            </a:r>
            <a:r>
              <a:rPr lang="fr-FR" dirty="0" err="1"/>
              <a:t>Hofmannová</a:t>
            </a:r>
            <a:r>
              <a:rPr lang="fr-FR" dirty="0"/>
              <a:t> </a:t>
            </a:r>
            <a:r>
              <a:rPr lang="fr-FR" dirty="0" err="1"/>
              <a:t>kandiduje</a:t>
            </a:r>
            <a:r>
              <a:rPr lang="fr-FR" dirty="0"/>
              <a:t> </a:t>
            </a:r>
            <a:r>
              <a:rPr lang="fr-FR" dirty="0" err="1"/>
              <a:t>navíc</a:t>
            </a:r>
            <a:r>
              <a:rPr lang="fr-FR" dirty="0"/>
              <a:t> i do </a:t>
            </a:r>
            <a:r>
              <a:rPr lang="fr-FR" dirty="0" err="1"/>
              <a:t>Zastupitelstva</a:t>
            </a:r>
            <a:r>
              <a:rPr lang="fr-FR" dirty="0"/>
              <a:t> </a:t>
            </a:r>
            <a:r>
              <a:rPr lang="fr-FR" dirty="0" err="1"/>
              <a:t>města</a:t>
            </a:r>
            <a:r>
              <a:rPr lang="fr-FR" dirty="0"/>
              <a:t> </a:t>
            </a:r>
            <a:r>
              <a:rPr lang="fr-FR" dirty="0" err="1"/>
              <a:t>Brna</a:t>
            </a:r>
            <a:r>
              <a:rPr lang="fr-FR" dirty="0"/>
              <a:t> (</a:t>
            </a:r>
            <a:r>
              <a:rPr lang="fr-FR" dirty="0" err="1"/>
              <a:t>za</a:t>
            </a:r>
            <a:r>
              <a:rPr lang="fr-FR" dirty="0"/>
              <a:t> </a:t>
            </a:r>
            <a:r>
              <a:rPr lang="fr-FR" dirty="0" err="1"/>
              <a:t>Sdružení</a:t>
            </a:r>
            <a:r>
              <a:rPr lang="fr-FR" dirty="0"/>
              <a:t> </a:t>
            </a:r>
            <a:r>
              <a:rPr lang="fr-FR" dirty="0" err="1"/>
              <a:t>občanů</a:t>
            </a:r>
            <a:r>
              <a:rPr lang="fr-FR" dirty="0"/>
              <a:t> </a:t>
            </a:r>
            <a:r>
              <a:rPr lang="fr-FR" dirty="0" err="1"/>
              <a:t>Lesné</a:t>
            </a:r>
            <a:r>
              <a:rPr lang="fr-FR" dirty="0"/>
              <a:t> na </a:t>
            </a:r>
            <a:r>
              <a:rPr lang="fr-FR" dirty="0" err="1"/>
              <a:t>kandidátce</a:t>
            </a:r>
            <a:r>
              <a:rPr lang="fr-FR" dirty="0"/>
              <a:t> </a:t>
            </a:r>
            <a:r>
              <a:rPr lang="fr-FR" dirty="0" err="1"/>
              <a:t>Žít</a:t>
            </a:r>
            <a:r>
              <a:rPr lang="fr-FR" dirty="0"/>
              <a:t> Brno - č. 7).</a:t>
            </a:r>
            <a:r>
              <a:rPr lang="cs-CZ" dirty="0"/>
              <a:t>“</a:t>
            </a:r>
            <a:endParaRPr lang="fr-FR" dirty="0"/>
          </a:p>
          <a:p>
            <a:pPr algn="just"/>
            <a:r>
              <a:rPr lang="fr-FR" dirty="0"/>
              <a:t>V </a:t>
            </a:r>
            <a:r>
              <a:rPr lang="fr-FR" dirty="0" err="1"/>
              <a:t>uplynulém</a:t>
            </a:r>
            <a:r>
              <a:rPr lang="fr-FR" dirty="0"/>
              <a:t> </a:t>
            </a:r>
            <a:r>
              <a:rPr lang="fr-FR" dirty="0" err="1"/>
              <a:t>volebním</a:t>
            </a:r>
            <a:r>
              <a:rPr lang="fr-FR" dirty="0"/>
              <a:t> </a:t>
            </a:r>
            <a:r>
              <a:rPr lang="fr-FR" dirty="0" err="1"/>
              <a:t>období</a:t>
            </a:r>
            <a:r>
              <a:rPr lang="fr-FR" dirty="0"/>
              <a:t> se v </a:t>
            </a:r>
            <a:r>
              <a:rPr lang="fr-FR" dirty="0" err="1"/>
              <a:t>naší</a:t>
            </a:r>
            <a:r>
              <a:rPr lang="fr-FR" dirty="0"/>
              <a:t> </a:t>
            </a:r>
            <a:r>
              <a:rPr lang="fr-FR" dirty="0" err="1"/>
              <a:t>čtvrti</a:t>
            </a:r>
            <a:r>
              <a:rPr lang="fr-FR" dirty="0"/>
              <a:t> </a:t>
            </a:r>
            <a:r>
              <a:rPr lang="fr-FR" dirty="0" err="1"/>
              <a:t>podařilo</a:t>
            </a:r>
            <a:r>
              <a:rPr lang="fr-FR" dirty="0"/>
              <a:t> </a:t>
            </a:r>
            <a:r>
              <a:rPr lang="fr-FR" b="1" dirty="0" err="1"/>
              <a:t>dokončit</a:t>
            </a:r>
            <a:r>
              <a:rPr lang="fr-FR" b="1" dirty="0"/>
              <a:t> </a:t>
            </a:r>
            <a:r>
              <a:rPr lang="fr-FR" b="1" dirty="0" err="1"/>
              <a:t>opravu</a:t>
            </a:r>
            <a:r>
              <a:rPr lang="fr-FR" b="1" dirty="0"/>
              <a:t> </a:t>
            </a:r>
            <a:r>
              <a:rPr lang="fr-FR" b="1" dirty="0" err="1"/>
              <a:t>hřišť</a:t>
            </a:r>
            <a:r>
              <a:rPr lang="fr-FR" dirty="0"/>
              <a:t>, </a:t>
            </a:r>
            <a:r>
              <a:rPr lang="fr-FR" b="1" dirty="0" err="1"/>
              <a:t>zastavit</a:t>
            </a:r>
            <a:r>
              <a:rPr lang="fr-FR" b="1" dirty="0"/>
              <a:t> </a:t>
            </a:r>
            <a:r>
              <a:rPr lang="fr-FR" b="1" dirty="0" err="1"/>
              <a:t>dvojí</a:t>
            </a:r>
            <a:r>
              <a:rPr lang="fr-FR" b="1" dirty="0"/>
              <a:t> </a:t>
            </a:r>
            <a:r>
              <a:rPr lang="fr-FR" b="1" dirty="0" err="1"/>
              <a:t>projekt</a:t>
            </a:r>
            <a:r>
              <a:rPr lang="fr-FR" b="1" dirty="0"/>
              <a:t> na </a:t>
            </a:r>
            <a:r>
              <a:rPr lang="fr-FR" b="1" dirty="0" err="1"/>
              <a:t>odvedení</a:t>
            </a:r>
            <a:r>
              <a:rPr lang="fr-FR" b="1" dirty="0"/>
              <a:t> </a:t>
            </a:r>
            <a:r>
              <a:rPr lang="fr-FR" b="1" dirty="0" err="1"/>
              <a:t>dopravní</a:t>
            </a:r>
            <a:r>
              <a:rPr lang="fr-FR" b="1" dirty="0"/>
              <a:t> </a:t>
            </a:r>
            <a:r>
              <a:rPr lang="fr-FR" b="1" dirty="0" err="1"/>
              <a:t>zátěže</a:t>
            </a:r>
            <a:r>
              <a:rPr lang="fr-FR" dirty="0"/>
              <a:t> z </a:t>
            </a:r>
            <a:r>
              <a:rPr lang="fr-FR" dirty="0" err="1"/>
              <a:t>nově</a:t>
            </a:r>
            <a:r>
              <a:rPr lang="fr-FR" dirty="0"/>
              <a:t> </a:t>
            </a:r>
            <a:r>
              <a:rPr lang="fr-FR" dirty="0" err="1"/>
              <a:t>budovaných</a:t>
            </a:r>
            <a:r>
              <a:rPr lang="fr-FR" dirty="0"/>
              <a:t> </a:t>
            </a:r>
            <a:r>
              <a:rPr lang="fr-FR" dirty="0" err="1"/>
              <a:t>nebo</a:t>
            </a:r>
            <a:r>
              <a:rPr lang="fr-FR" dirty="0"/>
              <a:t> </a:t>
            </a:r>
            <a:r>
              <a:rPr lang="fr-FR" dirty="0" err="1"/>
              <a:t>plánovaných</a:t>
            </a:r>
            <a:r>
              <a:rPr lang="fr-FR" dirty="0"/>
              <a:t> </a:t>
            </a:r>
            <a:r>
              <a:rPr lang="fr-FR" dirty="0" err="1"/>
              <a:t>lokalit</a:t>
            </a:r>
            <a:r>
              <a:rPr lang="fr-FR" dirty="0"/>
              <a:t> na </a:t>
            </a:r>
            <a:r>
              <a:rPr lang="fr-FR" dirty="0" err="1"/>
              <a:t>Lesnou</a:t>
            </a:r>
            <a:r>
              <a:rPr lang="fr-FR" dirty="0"/>
              <a:t>, </a:t>
            </a:r>
            <a:r>
              <a:rPr lang="fr-FR" b="1" dirty="0" err="1"/>
              <a:t>zastavit</a:t>
            </a:r>
            <a:r>
              <a:rPr lang="fr-FR" b="1" dirty="0"/>
              <a:t> </a:t>
            </a:r>
            <a:r>
              <a:rPr lang="fr-FR" b="1" dirty="0" err="1"/>
              <a:t>plány</a:t>
            </a:r>
            <a:r>
              <a:rPr lang="fr-FR" b="1" dirty="0"/>
              <a:t> na "</a:t>
            </a:r>
            <a:r>
              <a:rPr lang="fr-FR" b="1" dirty="0" err="1"/>
              <a:t>zahuštění</a:t>
            </a:r>
            <a:r>
              <a:rPr lang="fr-FR" b="1" dirty="0"/>
              <a:t>" </a:t>
            </a:r>
            <a:r>
              <a:rPr lang="fr-FR" b="1" dirty="0" err="1"/>
              <a:t>Lesné</a:t>
            </a:r>
            <a:r>
              <a:rPr lang="fr-FR" b="1" dirty="0"/>
              <a:t> </a:t>
            </a:r>
            <a:r>
              <a:rPr lang="fr-FR" b="1" dirty="0" err="1"/>
              <a:t>další</a:t>
            </a:r>
            <a:r>
              <a:rPr lang="fr-FR" b="1" dirty="0"/>
              <a:t> </a:t>
            </a:r>
            <a:r>
              <a:rPr lang="fr-FR" b="1" dirty="0" err="1"/>
              <a:t>nekoordinovanou</a:t>
            </a:r>
            <a:r>
              <a:rPr lang="fr-FR" b="1" dirty="0"/>
              <a:t> </a:t>
            </a:r>
            <a:r>
              <a:rPr lang="fr-FR" b="1" dirty="0" err="1"/>
              <a:t>výstavbou</a:t>
            </a:r>
            <a:r>
              <a:rPr lang="fr-FR" dirty="0"/>
              <a:t>, </a:t>
            </a:r>
            <a:r>
              <a:rPr lang="fr-FR" dirty="0" err="1"/>
              <a:t>vytvářet</a:t>
            </a:r>
            <a:r>
              <a:rPr lang="fr-FR" dirty="0"/>
              <a:t> </a:t>
            </a:r>
            <a:r>
              <a:rPr lang="fr-FR" dirty="0" err="1"/>
              <a:t>koncepci</a:t>
            </a:r>
            <a:r>
              <a:rPr lang="fr-FR" dirty="0"/>
              <a:t> </a:t>
            </a:r>
            <a:r>
              <a:rPr lang="fr-FR" dirty="0" err="1"/>
              <a:t>údržby</a:t>
            </a:r>
            <a:r>
              <a:rPr lang="fr-FR" dirty="0"/>
              <a:t> </a:t>
            </a:r>
            <a:r>
              <a:rPr lang="fr-FR" dirty="0" err="1"/>
              <a:t>zeleně</a:t>
            </a:r>
            <a:r>
              <a:rPr lang="fr-FR" dirty="0"/>
              <a:t>, </a:t>
            </a:r>
            <a:r>
              <a:rPr lang="fr-FR" b="1" dirty="0" err="1"/>
              <a:t>zastavit</a:t>
            </a:r>
            <a:r>
              <a:rPr lang="fr-FR" b="1" dirty="0"/>
              <a:t> </a:t>
            </a:r>
            <a:r>
              <a:rPr lang="fr-FR" b="1" dirty="0" err="1"/>
              <a:t>projekt</a:t>
            </a:r>
            <a:r>
              <a:rPr lang="fr-FR" b="1" dirty="0"/>
              <a:t> </a:t>
            </a:r>
            <a:r>
              <a:rPr lang="fr-FR" b="1" dirty="0" err="1"/>
              <a:t>vykácení</a:t>
            </a:r>
            <a:r>
              <a:rPr lang="fr-FR" b="1" dirty="0"/>
              <a:t> </a:t>
            </a:r>
            <a:r>
              <a:rPr lang="fr-FR" b="1" dirty="0" err="1"/>
              <a:t>lesa</a:t>
            </a:r>
            <a:r>
              <a:rPr lang="fr-FR" b="1" dirty="0"/>
              <a:t> </a:t>
            </a:r>
            <a:r>
              <a:rPr lang="fr-FR" b="1" dirty="0" err="1"/>
              <a:t>nad</a:t>
            </a:r>
            <a:r>
              <a:rPr lang="fr-FR" b="1" dirty="0"/>
              <a:t> </a:t>
            </a:r>
            <a:r>
              <a:rPr lang="fr-FR" b="1" dirty="0" err="1"/>
              <a:t>Lesnou</a:t>
            </a:r>
            <a:r>
              <a:rPr lang="fr-FR" dirty="0"/>
              <a:t>, </a:t>
            </a:r>
            <a:r>
              <a:rPr lang="fr-FR" dirty="0" err="1"/>
              <a:t>jednat</a:t>
            </a:r>
            <a:r>
              <a:rPr lang="fr-FR" dirty="0"/>
              <a:t> o </a:t>
            </a:r>
            <a:r>
              <a:rPr lang="fr-FR" dirty="0" err="1"/>
              <a:t>privatizaci</a:t>
            </a:r>
            <a:r>
              <a:rPr lang="fr-FR" dirty="0"/>
              <a:t> </a:t>
            </a:r>
            <a:r>
              <a:rPr lang="fr-FR" dirty="0" err="1"/>
              <a:t>části</a:t>
            </a:r>
            <a:r>
              <a:rPr lang="fr-FR" dirty="0"/>
              <a:t> </a:t>
            </a:r>
            <a:r>
              <a:rPr lang="fr-FR" dirty="0" err="1"/>
              <a:t>městských</a:t>
            </a:r>
            <a:r>
              <a:rPr lang="fr-FR" dirty="0"/>
              <a:t> </a:t>
            </a:r>
            <a:r>
              <a:rPr lang="fr-FR" dirty="0" err="1"/>
              <a:t>bytů</a:t>
            </a:r>
            <a:r>
              <a:rPr lang="fr-FR" dirty="0"/>
              <a:t>, </a:t>
            </a:r>
            <a:r>
              <a:rPr lang="fr-FR" b="1" dirty="0" err="1"/>
              <a:t>oživit</a:t>
            </a:r>
            <a:r>
              <a:rPr lang="fr-FR" b="1" dirty="0"/>
              <a:t> </a:t>
            </a:r>
            <a:r>
              <a:rPr lang="fr-FR" b="1" dirty="0" err="1"/>
              <a:t>amfiteátr</a:t>
            </a:r>
            <a:r>
              <a:rPr lang="fr-FR" b="1" dirty="0"/>
              <a:t> v </a:t>
            </a:r>
            <a:r>
              <a:rPr lang="fr-FR" b="1" dirty="0" err="1"/>
              <a:t>Čertově</a:t>
            </a:r>
            <a:r>
              <a:rPr lang="fr-FR" b="1" dirty="0"/>
              <a:t> </a:t>
            </a:r>
            <a:r>
              <a:rPr lang="fr-FR" b="1" dirty="0" err="1"/>
              <a:t>rokli</a:t>
            </a:r>
            <a:r>
              <a:rPr lang="fr-FR" dirty="0"/>
              <a:t>, </a:t>
            </a:r>
            <a:r>
              <a:rPr lang="fr-FR" dirty="0" err="1"/>
              <a:t>vyjednat</a:t>
            </a:r>
            <a:r>
              <a:rPr lang="fr-FR" dirty="0"/>
              <a:t> </a:t>
            </a:r>
            <a:r>
              <a:rPr lang="fr-FR" dirty="0" err="1"/>
              <a:t>zákaz</a:t>
            </a:r>
            <a:r>
              <a:rPr lang="fr-FR" dirty="0"/>
              <a:t> </a:t>
            </a:r>
            <a:r>
              <a:rPr lang="fr-FR" dirty="0" err="1"/>
              <a:t>parkování</a:t>
            </a:r>
            <a:r>
              <a:rPr lang="fr-FR" dirty="0"/>
              <a:t> </a:t>
            </a:r>
            <a:r>
              <a:rPr lang="fr-FR" dirty="0" err="1"/>
              <a:t>kamionů</a:t>
            </a:r>
            <a:r>
              <a:rPr lang="fr-FR" dirty="0"/>
              <a:t> na </a:t>
            </a:r>
            <a:r>
              <a:rPr lang="fr-FR" dirty="0" err="1"/>
              <a:t>ulici</a:t>
            </a:r>
            <a:r>
              <a:rPr lang="fr-FR" dirty="0"/>
              <a:t> </a:t>
            </a:r>
            <a:r>
              <a:rPr lang="fr-FR" dirty="0" err="1"/>
              <a:t>Seifertova</a:t>
            </a:r>
            <a:r>
              <a:rPr lang="fr-FR" dirty="0"/>
              <a:t>...  Ne, </a:t>
            </a:r>
            <a:r>
              <a:rPr lang="fr-FR" dirty="0" err="1"/>
              <a:t>nejde</a:t>
            </a:r>
            <a:r>
              <a:rPr lang="fr-FR" dirty="0"/>
              <a:t> o </a:t>
            </a:r>
            <a:r>
              <a:rPr lang="fr-FR" dirty="0" err="1"/>
              <a:t>výčet</a:t>
            </a:r>
            <a:r>
              <a:rPr lang="fr-FR" dirty="0"/>
              <a:t> </a:t>
            </a:r>
            <a:r>
              <a:rPr lang="fr-FR" dirty="0" err="1"/>
              <a:t>aktivit</a:t>
            </a:r>
            <a:r>
              <a:rPr lang="fr-FR" dirty="0"/>
              <a:t> </a:t>
            </a:r>
            <a:r>
              <a:rPr lang="fr-FR" dirty="0" err="1"/>
              <a:t>radnice</a:t>
            </a:r>
            <a:r>
              <a:rPr lang="fr-FR" dirty="0"/>
              <a:t>: </a:t>
            </a:r>
            <a:r>
              <a:rPr lang="fr-FR" dirty="0" err="1"/>
              <a:t>společným</a:t>
            </a:r>
            <a:r>
              <a:rPr lang="fr-FR" dirty="0"/>
              <a:t> </a:t>
            </a:r>
            <a:r>
              <a:rPr lang="fr-FR" dirty="0" err="1"/>
              <a:t>jmenovatelem</a:t>
            </a:r>
            <a:r>
              <a:rPr lang="fr-FR" dirty="0"/>
              <a:t> </a:t>
            </a:r>
            <a:r>
              <a:rPr lang="fr-FR" dirty="0" err="1"/>
              <a:t>těchto</a:t>
            </a:r>
            <a:r>
              <a:rPr lang="fr-FR" dirty="0"/>
              <a:t> </a:t>
            </a:r>
            <a:r>
              <a:rPr lang="fr-FR" dirty="0" err="1"/>
              <a:t>počinů</a:t>
            </a:r>
            <a:r>
              <a:rPr lang="fr-FR" dirty="0"/>
              <a:t> je </a:t>
            </a:r>
            <a:r>
              <a:rPr lang="fr-FR" dirty="0" err="1"/>
              <a:t>zapojení</a:t>
            </a:r>
            <a:r>
              <a:rPr lang="fr-FR" dirty="0"/>
              <a:t> </a:t>
            </a:r>
            <a:r>
              <a:rPr lang="fr-FR" dirty="0" err="1"/>
              <a:t>lidí</a:t>
            </a:r>
            <a:r>
              <a:rPr lang="fr-FR" dirty="0"/>
              <a:t> z </a:t>
            </a:r>
            <a:r>
              <a:rPr lang="fr-FR" dirty="0" err="1"/>
              <a:t>občanských</a:t>
            </a:r>
            <a:r>
              <a:rPr lang="fr-FR" dirty="0"/>
              <a:t> </a:t>
            </a:r>
            <a:r>
              <a:rPr lang="fr-FR" dirty="0" err="1"/>
              <a:t>iniciativ</a:t>
            </a:r>
            <a:r>
              <a:rPr lang="fr-FR" dirty="0"/>
              <a:t>, </a:t>
            </a:r>
            <a:r>
              <a:rPr lang="fr-FR" dirty="0" err="1"/>
              <a:t>které</a:t>
            </a:r>
            <a:r>
              <a:rPr lang="fr-FR" dirty="0"/>
              <a:t> se </a:t>
            </a:r>
            <a:r>
              <a:rPr lang="fr-FR" dirty="0" err="1"/>
              <a:t>nyní</a:t>
            </a:r>
            <a:r>
              <a:rPr lang="fr-FR" dirty="0"/>
              <a:t> </a:t>
            </a:r>
            <a:r>
              <a:rPr lang="fr-FR" dirty="0" err="1"/>
              <a:t>spojily</a:t>
            </a:r>
            <a:r>
              <a:rPr lang="fr-FR" dirty="0"/>
              <a:t> a do </a:t>
            </a:r>
            <a:r>
              <a:rPr lang="fr-FR" dirty="0" err="1"/>
              <a:t>voleb</a:t>
            </a:r>
            <a:r>
              <a:rPr lang="fr-FR" dirty="0"/>
              <a:t> </a:t>
            </a:r>
            <a:r>
              <a:rPr lang="fr-FR" dirty="0" err="1"/>
              <a:t>jdou</a:t>
            </a:r>
            <a:r>
              <a:rPr lang="fr-FR" dirty="0"/>
              <a:t> </a:t>
            </a:r>
            <a:r>
              <a:rPr lang="fr-FR" dirty="0" err="1"/>
              <a:t>pod</a:t>
            </a:r>
            <a:r>
              <a:rPr lang="fr-FR" dirty="0"/>
              <a:t> </a:t>
            </a:r>
            <a:r>
              <a:rPr lang="fr-FR" dirty="0" err="1"/>
              <a:t>hlavičkou</a:t>
            </a:r>
            <a:r>
              <a:rPr lang="fr-FR" dirty="0"/>
              <a:t> SOL - </a:t>
            </a:r>
            <a:r>
              <a:rPr lang="fr-FR" dirty="0" err="1"/>
              <a:t>Sdružení</a:t>
            </a:r>
            <a:r>
              <a:rPr lang="fr-FR" dirty="0"/>
              <a:t> </a:t>
            </a:r>
            <a:r>
              <a:rPr lang="fr-FR" dirty="0" err="1"/>
              <a:t>občanů</a:t>
            </a:r>
            <a:r>
              <a:rPr lang="fr-FR" dirty="0"/>
              <a:t> </a:t>
            </a:r>
            <a:r>
              <a:rPr lang="fr-FR" dirty="0" err="1"/>
              <a:t>Lesné</a:t>
            </a:r>
            <a:r>
              <a:rPr lang="fr-FR" dirty="0"/>
              <a:t>.</a:t>
            </a:r>
          </a:p>
          <a:p>
            <a:pPr algn="just"/>
            <a:r>
              <a:rPr lang="fr-FR" dirty="0"/>
              <a:t>Na </a:t>
            </a:r>
            <a:r>
              <a:rPr lang="fr-FR" dirty="0" err="1"/>
              <a:t>předních</a:t>
            </a:r>
            <a:r>
              <a:rPr lang="fr-FR" dirty="0"/>
              <a:t> </a:t>
            </a:r>
            <a:r>
              <a:rPr lang="fr-FR" dirty="0" err="1"/>
              <a:t>místech</a:t>
            </a:r>
            <a:r>
              <a:rPr lang="fr-FR" dirty="0"/>
              <a:t> </a:t>
            </a:r>
            <a:r>
              <a:rPr lang="fr-FR" dirty="0" err="1"/>
              <a:t>kandidátky</a:t>
            </a:r>
            <a:r>
              <a:rPr lang="fr-FR" dirty="0"/>
              <a:t> SOL </a:t>
            </a:r>
            <a:r>
              <a:rPr lang="fr-FR" b="1" dirty="0" err="1"/>
              <a:t>má</a:t>
            </a:r>
            <a:r>
              <a:rPr lang="fr-FR" b="1" dirty="0"/>
              <a:t> </a:t>
            </a:r>
            <a:r>
              <a:rPr lang="fr-FR" b="1" dirty="0" err="1"/>
              <a:t>své</a:t>
            </a:r>
            <a:r>
              <a:rPr lang="fr-FR" b="1" dirty="0"/>
              <a:t> </a:t>
            </a:r>
            <a:r>
              <a:rPr lang="fr-FR" b="1" dirty="0" err="1"/>
              <a:t>zástupce</a:t>
            </a:r>
            <a:r>
              <a:rPr lang="fr-FR" b="1" dirty="0"/>
              <a:t> i o.s. </a:t>
            </a:r>
            <a:r>
              <a:rPr lang="fr-FR" b="1" dirty="0" err="1"/>
              <a:t>Obzor</a:t>
            </a:r>
            <a:r>
              <a:rPr lang="fr-FR" b="1" dirty="0"/>
              <a:t> </a:t>
            </a:r>
            <a:r>
              <a:rPr lang="fr-FR" b="1" dirty="0" err="1"/>
              <a:t>Lesná</a:t>
            </a:r>
            <a:r>
              <a:rPr lang="fr-FR" dirty="0"/>
              <a:t>. </a:t>
            </a:r>
            <a:r>
              <a:rPr lang="fr-FR" dirty="0" err="1"/>
              <a:t>Domníváme</a:t>
            </a:r>
            <a:r>
              <a:rPr lang="fr-FR" dirty="0"/>
              <a:t> se, </a:t>
            </a:r>
            <a:r>
              <a:rPr lang="fr-FR" dirty="0" err="1"/>
              <a:t>že</a:t>
            </a:r>
            <a:r>
              <a:rPr lang="fr-FR" dirty="0"/>
              <a:t> SOL je </a:t>
            </a:r>
            <a:r>
              <a:rPr lang="fr-FR" dirty="0" err="1"/>
              <a:t>jediným</a:t>
            </a:r>
            <a:r>
              <a:rPr lang="fr-FR" dirty="0"/>
              <a:t> </a:t>
            </a:r>
            <a:r>
              <a:rPr lang="fr-FR" dirty="0" err="1"/>
              <a:t>politickým</a:t>
            </a:r>
            <a:r>
              <a:rPr lang="fr-FR" dirty="0"/>
              <a:t> </a:t>
            </a:r>
            <a:r>
              <a:rPr lang="fr-FR" dirty="0" err="1"/>
              <a:t>uskupením</a:t>
            </a:r>
            <a:r>
              <a:rPr lang="fr-FR" dirty="0"/>
              <a:t>, o </a:t>
            </a:r>
            <a:r>
              <a:rPr lang="fr-FR" dirty="0" err="1"/>
              <a:t>jehož</a:t>
            </a:r>
            <a:r>
              <a:rPr lang="fr-FR" dirty="0"/>
              <a:t> </a:t>
            </a:r>
            <a:r>
              <a:rPr lang="fr-FR" dirty="0" err="1"/>
              <a:t>záměru</a:t>
            </a:r>
            <a:r>
              <a:rPr lang="fr-FR" dirty="0"/>
              <a:t> </a:t>
            </a:r>
            <a:r>
              <a:rPr lang="fr-FR" dirty="0" err="1"/>
              <a:t>prosadit</a:t>
            </a:r>
            <a:r>
              <a:rPr lang="fr-FR" dirty="0"/>
              <a:t> s </a:t>
            </a:r>
            <a:r>
              <a:rPr lang="fr-FR" dirty="0" err="1"/>
              <a:t>občany</a:t>
            </a:r>
            <a:r>
              <a:rPr lang="fr-FR" dirty="0"/>
              <a:t> </a:t>
            </a:r>
            <a:r>
              <a:rPr lang="fr-FR" dirty="0" err="1"/>
              <a:t>vyjednané</a:t>
            </a:r>
            <a:r>
              <a:rPr lang="fr-FR" dirty="0"/>
              <a:t> </a:t>
            </a:r>
            <a:r>
              <a:rPr lang="fr-FR" dirty="0" err="1"/>
              <a:t>řešení</a:t>
            </a:r>
            <a:r>
              <a:rPr lang="fr-FR" dirty="0"/>
              <a:t> "</a:t>
            </a:r>
            <a:r>
              <a:rPr lang="fr-FR" dirty="0" err="1"/>
              <a:t>kauzy</a:t>
            </a:r>
            <a:r>
              <a:rPr lang="fr-FR" dirty="0"/>
              <a:t> </a:t>
            </a:r>
            <a:r>
              <a:rPr lang="fr-FR" dirty="0" err="1"/>
              <a:t>Obzor</a:t>
            </a:r>
            <a:r>
              <a:rPr lang="fr-FR" dirty="0"/>
              <a:t>" </a:t>
            </a:r>
            <a:r>
              <a:rPr lang="fr-FR" dirty="0" err="1"/>
              <a:t>nelze</a:t>
            </a:r>
            <a:r>
              <a:rPr lang="fr-FR" dirty="0"/>
              <a:t> </a:t>
            </a:r>
            <a:r>
              <a:rPr lang="fr-FR" dirty="0" err="1"/>
              <a:t>pochybovat</a:t>
            </a:r>
            <a:r>
              <a:rPr lang="fr-FR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805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Osnova přednášky</a:t>
            </a:r>
            <a:endParaRPr lang="fr-FR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sociální </a:t>
            </a:r>
            <a:r>
              <a:rPr lang="cs-CZ" dirty="0"/>
              <a:t>kapitál</a:t>
            </a:r>
            <a:endParaRPr lang="fr-FR" dirty="0"/>
          </a:p>
          <a:p>
            <a:r>
              <a:rPr lang="cs-CZ" dirty="0"/>
              <a:t>povodí </a:t>
            </a:r>
            <a:r>
              <a:rPr lang="cs-CZ" dirty="0" err="1"/>
              <a:t>Ponavy</a:t>
            </a:r>
            <a:r>
              <a:rPr lang="cs-CZ" dirty="0"/>
              <a:t> </a:t>
            </a:r>
            <a:r>
              <a:rPr lang="cs-CZ" dirty="0" smtClean="0"/>
              <a:t>a dolní Svitavy </a:t>
            </a:r>
            <a:r>
              <a:rPr lang="cs-CZ" dirty="0"/>
              <a:t>v </a:t>
            </a:r>
            <a:r>
              <a:rPr lang="cs-CZ" dirty="0" smtClean="0"/>
              <a:t>Brně</a:t>
            </a:r>
            <a:endParaRPr lang="fr-FR" dirty="0"/>
          </a:p>
          <a:p>
            <a:r>
              <a:rPr lang="cs-CZ" dirty="0"/>
              <a:t>Lesná - přeměna </a:t>
            </a:r>
            <a:r>
              <a:rPr lang="cs-CZ" dirty="0" err="1"/>
              <a:t>periurbánního</a:t>
            </a:r>
            <a:r>
              <a:rPr lang="cs-CZ" dirty="0"/>
              <a:t> prostoru</a:t>
            </a:r>
            <a:endParaRPr lang="fr-FR" dirty="0"/>
          </a:p>
          <a:p>
            <a:r>
              <a:rPr lang="cs-CZ" dirty="0" smtClean="0"/>
              <a:t>sociální </a:t>
            </a:r>
            <a:r>
              <a:rPr lang="cs-CZ" dirty="0"/>
              <a:t>kapitál - občanské iniciativy - jejich </a:t>
            </a:r>
            <a:r>
              <a:rPr lang="cs-CZ" dirty="0" smtClean="0"/>
              <a:t>růst </a:t>
            </a:r>
            <a:r>
              <a:rPr lang="cs-CZ" dirty="0"/>
              <a:t>na Lesné - proč?</a:t>
            </a:r>
            <a:endParaRPr lang="fr-FR" dirty="0"/>
          </a:p>
          <a:p>
            <a:r>
              <a:rPr lang="cs-CZ" dirty="0"/>
              <a:t>specifická skladba obyvatelstva</a:t>
            </a:r>
            <a:r>
              <a:rPr lang="cs-CZ" dirty="0" smtClean="0"/>
              <a:t>?</a:t>
            </a:r>
          </a:p>
          <a:p>
            <a:r>
              <a:rPr lang="cs-CZ" smtClean="0"/>
              <a:t>občanská </a:t>
            </a:r>
            <a:r>
              <a:rPr lang="cs-CZ" dirty="0" smtClean="0"/>
              <a:t>sdružení a komunální volby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919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Díky za pozornost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9732" y="1417638"/>
            <a:ext cx="4824536" cy="321955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286000" y="486916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cs-CZ" altLang="en-US" dirty="0"/>
              <a:t>Gustav </a:t>
            </a:r>
            <a:r>
              <a:rPr lang="cs-CZ" altLang="en-US" dirty="0" err="1"/>
              <a:t>Novotny</a:t>
            </a:r>
            <a:r>
              <a:rPr lang="cs-CZ" altLang="en-US" dirty="0"/>
              <a:t>,</a:t>
            </a:r>
          </a:p>
          <a:p>
            <a:pPr algn="ctr">
              <a:spcBef>
                <a:spcPct val="0"/>
              </a:spcBef>
            </a:pPr>
            <a:r>
              <a:rPr lang="cs-CZ" altLang="en-US" dirty="0"/>
              <a:t>Geografický ústav</a:t>
            </a:r>
          </a:p>
          <a:p>
            <a:pPr algn="ctr">
              <a:spcBef>
                <a:spcPct val="0"/>
              </a:spcBef>
            </a:pPr>
            <a:r>
              <a:rPr lang="cs-CZ" altLang="en-US" dirty="0"/>
              <a:t>Přírodovědecká fakulta,</a:t>
            </a:r>
          </a:p>
          <a:p>
            <a:pPr algn="ctr">
              <a:spcBef>
                <a:spcPct val="0"/>
              </a:spcBef>
            </a:pPr>
            <a:r>
              <a:rPr lang="cs-CZ" altLang="en-US" dirty="0"/>
              <a:t>Masarykova univerzita,</a:t>
            </a:r>
          </a:p>
          <a:p>
            <a:pPr algn="ctr">
              <a:spcBef>
                <a:spcPct val="0"/>
              </a:spcBef>
            </a:pPr>
            <a:r>
              <a:rPr lang="cs-CZ" altLang="en-US" dirty="0"/>
              <a:t>Brno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04443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Ponávka</a:t>
            </a:r>
            <a:r>
              <a:rPr lang="cs-CZ" dirty="0" smtClean="0"/>
              <a:t> a dolní Svitava</a:t>
            </a:r>
            <a:endParaRPr lang="fr-FR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Změny toku, meliorace</a:t>
            </a:r>
          </a:p>
          <a:p>
            <a:r>
              <a:rPr lang="cs-CZ" dirty="0" smtClean="0"/>
              <a:t>Industriální Svitava</a:t>
            </a:r>
          </a:p>
          <a:p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996952"/>
            <a:ext cx="6604992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286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04664"/>
            <a:ext cx="4784817" cy="5908877"/>
          </a:xfrm>
        </p:spPr>
      </p:pic>
    </p:spTree>
    <p:extLst>
      <p:ext uri="{BB962C8B-B14F-4D97-AF65-F5344CB8AC3E}">
        <p14:creationId xmlns:p14="http://schemas.microsoft.com/office/powerpoint/2010/main" val="186426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Lesná</a:t>
            </a:r>
            <a:endParaRPr lang="fr-F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44" y="3068960"/>
            <a:ext cx="4978572" cy="332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060848"/>
            <a:ext cx="2886270" cy="44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upload.wikimedia.org/wikipedia/commons/thumb/e/e3/Brno_Lesn%C3%A1_-_panorama_s%C3%ADdli%C5%A1t%C4%9B.jpg/700px-Brno_Lesn%C3%A1_-_panorama_s%C3%ADdli%C5%A1t%C4%9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666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3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Rurál</a:t>
            </a:r>
            <a:r>
              <a:rPr lang="cs-CZ" dirty="0" smtClean="0"/>
              <a:t> – možnosti a příležitosti</a:t>
            </a:r>
            <a:endParaRPr lang="fr-FR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/>
          <a:lstStyle/>
          <a:p>
            <a:r>
              <a:rPr lang="cs-CZ" dirty="0" smtClean="0"/>
              <a:t>Přírodní kapitál</a:t>
            </a:r>
          </a:p>
          <a:p>
            <a:pPr lvl="1"/>
            <a:r>
              <a:rPr lang="cs-CZ" dirty="0" smtClean="0"/>
              <a:t>Látky a energie, které jsou k dispozici</a:t>
            </a:r>
          </a:p>
          <a:p>
            <a:pPr lvl="1"/>
            <a:r>
              <a:rPr lang="cs-CZ" dirty="0" smtClean="0"/>
              <a:t>Kapitál – jeden z faktorů?</a:t>
            </a:r>
          </a:p>
          <a:p>
            <a:pPr lvl="1"/>
            <a:r>
              <a:rPr lang="cs-CZ" dirty="0" err="1" smtClean="0"/>
              <a:t>Stakeholders</a:t>
            </a:r>
            <a:r>
              <a:rPr lang="cs-CZ" dirty="0" smtClean="0"/>
              <a:t> (ti, co jsou dotčení), </a:t>
            </a:r>
            <a:r>
              <a:rPr lang="cs-CZ" dirty="0" err="1" smtClean="0"/>
              <a:t>shareholders</a:t>
            </a:r>
            <a:r>
              <a:rPr lang="cs-CZ" dirty="0" smtClean="0"/>
              <a:t> (podílníci), </a:t>
            </a:r>
            <a:r>
              <a:rPr lang="cs-CZ" dirty="0" err="1" smtClean="0"/>
              <a:t>desicion-makers</a:t>
            </a:r>
            <a:r>
              <a:rPr lang="cs-CZ" dirty="0" smtClean="0"/>
              <a:t> (</a:t>
            </a:r>
            <a:r>
              <a:rPr lang="cs-CZ" dirty="0" err="1" smtClean="0"/>
              <a:t>rozhodovatelé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Nejen viděné, ale i jak by to mělo být</a:t>
            </a:r>
          </a:p>
          <a:p>
            <a:pPr lvl="1"/>
            <a:r>
              <a:rPr lang="cs-CZ" dirty="0" smtClean="0"/>
              <a:t>Začít geologickou mapou…?</a:t>
            </a:r>
          </a:p>
          <a:p>
            <a:r>
              <a:rPr lang="cs-CZ" dirty="0" smtClean="0"/>
              <a:t>Sociální kapitál</a:t>
            </a:r>
          </a:p>
          <a:p>
            <a:pPr lvl="1"/>
            <a:r>
              <a:rPr lang="cs-CZ" dirty="0" smtClean="0"/>
              <a:t>Obyvatelstvo, ale…? </a:t>
            </a:r>
            <a:r>
              <a:rPr lang="cs-CZ" dirty="0" smtClean="0"/>
              <a:t>(16.10</a:t>
            </a:r>
            <a:r>
              <a:rPr lang="cs-CZ" dirty="0" smtClean="0"/>
              <a:t>.)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421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Sociální kapitál</a:t>
            </a:r>
            <a:endParaRPr lang="fr-FR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497363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cs-CZ" dirty="0" smtClean="0"/>
              <a:t>K pochopení sociálního kapitálu (SK) jako geografického prvku je nutné zahrnout: </a:t>
            </a:r>
            <a:r>
              <a:rPr lang="cs-CZ" b="1" dirty="0" smtClean="0"/>
              <a:t>místo, význam místa, území</a:t>
            </a:r>
            <a:endParaRPr lang="fr-FR" dirty="0"/>
          </a:p>
          <a:p>
            <a:pPr algn="just"/>
            <a:r>
              <a:rPr lang="cs-CZ" dirty="0" smtClean="0"/>
              <a:t>geografie </a:t>
            </a:r>
            <a:r>
              <a:rPr lang="cs-CZ" dirty="0"/>
              <a:t>- </a:t>
            </a:r>
            <a:r>
              <a:rPr lang="cs-CZ" dirty="0" smtClean="0"/>
              <a:t>SK se vztahuje k rodině, komunitě a k využívání sociálních sítí (</a:t>
            </a:r>
            <a:r>
              <a:rPr lang="cs-CZ" b="1" dirty="0" err="1" smtClean="0"/>
              <a:t>social</a:t>
            </a:r>
            <a:r>
              <a:rPr lang="cs-CZ" b="1" dirty="0" smtClean="0"/>
              <a:t> </a:t>
            </a:r>
            <a:r>
              <a:rPr lang="cs-CZ" b="1" dirty="0" err="1" smtClean="0"/>
              <a:t>networks</a:t>
            </a:r>
            <a:r>
              <a:rPr lang="cs-CZ" b="1" dirty="0" smtClean="0"/>
              <a:t>)</a:t>
            </a:r>
            <a:endParaRPr lang="fr-FR" dirty="0"/>
          </a:p>
          <a:p>
            <a:pPr algn="just"/>
            <a:r>
              <a:rPr lang="cs-CZ" dirty="0" smtClean="0"/>
              <a:t>Robert </a:t>
            </a:r>
            <a:r>
              <a:rPr lang="cs-CZ" dirty="0" err="1" smtClean="0"/>
              <a:t>Putnam</a:t>
            </a:r>
            <a:r>
              <a:rPr lang="cs-CZ" dirty="0" smtClean="0"/>
              <a:t> (ekonom a politolog) – nejvýznamnější zastánce náhledu na soc. kapitál coby geografický prvek</a:t>
            </a:r>
          </a:p>
          <a:p>
            <a:pPr lvl="1" algn="just"/>
            <a:r>
              <a:rPr lang="cs-CZ" dirty="0" smtClean="0"/>
              <a:t>Hlavní</a:t>
            </a:r>
            <a:r>
              <a:rPr lang="cs-CZ" b="1" dirty="0" smtClean="0"/>
              <a:t> argument, proč hodnotit SK jako geografický koncept: </a:t>
            </a:r>
            <a:r>
              <a:rPr lang="cs-CZ" dirty="0" smtClean="0"/>
              <a:t>vztahy mezi lidmi jsou vytvářeny a modifikovány územími, kde lidé žijí</a:t>
            </a:r>
            <a:endParaRPr lang="cs-CZ" b="1" dirty="0" smtClean="0"/>
          </a:p>
          <a:p>
            <a:pPr algn="just"/>
            <a:r>
              <a:rPr lang="en-US" dirty="0" smtClean="0"/>
              <a:t>Anthony Giddens </a:t>
            </a:r>
            <a:r>
              <a:rPr lang="cs-CZ" dirty="0" smtClean="0"/>
              <a:t>(</a:t>
            </a:r>
            <a:r>
              <a:rPr lang="en-US" dirty="0" smtClean="0"/>
              <a:t>1984</a:t>
            </a:r>
            <a:r>
              <a:rPr lang="cs-CZ" dirty="0" smtClean="0"/>
              <a:t>) – ve své teorii propojuje sociální struktury a činy (</a:t>
            </a:r>
            <a:r>
              <a:rPr lang="cs-CZ" i="1" dirty="0" err="1" smtClean="0"/>
              <a:t>actions</a:t>
            </a:r>
            <a:r>
              <a:rPr lang="cs-CZ" dirty="0" smtClean="0"/>
              <a:t>), které produkují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611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cs-CZ" sz="2400" dirty="0" smtClean="0"/>
              <a:t>Pokud je území zamořeno skupinami (</a:t>
            </a:r>
            <a:r>
              <a:rPr lang="cs-CZ" sz="2400" i="1" dirty="0" err="1" smtClean="0"/>
              <a:t>social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organizations</a:t>
            </a:r>
            <a:r>
              <a:rPr lang="cs-CZ" sz="2400" dirty="0" smtClean="0"/>
              <a:t>), které revoltují proti společenským normám (gangy, nepřizpůsobiví občané), vzniká </a:t>
            </a:r>
            <a:r>
              <a:rPr lang="cs-CZ" sz="2400" b="1" dirty="0" smtClean="0"/>
              <a:t>negativní sociální kapitál</a:t>
            </a:r>
            <a:r>
              <a:rPr lang="cs-CZ" sz="2400" dirty="0" smtClean="0"/>
              <a:t> na daném území a ti, co nesouhlasí se často musejí přestěhovat, přičemž jejich „pozitivní sociální kapitál“ směřuje do jiného prostoru, do jiného kontextu</a:t>
            </a:r>
          </a:p>
          <a:p>
            <a:pPr algn="just"/>
            <a:r>
              <a:rPr lang="cs-CZ" sz="2400" dirty="0" smtClean="0"/>
              <a:t>SK coby geografický prvek lze vysledovat i při </a:t>
            </a:r>
            <a:r>
              <a:rPr lang="cs-CZ" sz="2400" b="1" dirty="0" smtClean="0"/>
              <a:t>analýze participace občanů při dobrovolné komunitní činnosti a v podpoře rozdílným „lokálním vládám“ </a:t>
            </a:r>
            <a:r>
              <a:rPr lang="cs-CZ" sz="2400" dirty="0" smtClean="0"/>
              <a:t>(</a:t>
            </a:r>
            <a:r>
              <a:rPr lang="cs-CZ" sz="2400" i="1" dirty="0" smtClean="0"/>
              <a:t>in </a:t>
            </a:r>
            <a:r>
              <a:rPr lang="cs-CZ" sz="2400" i="1" dirty="0" err="1"/>
              <a:t>volunteerism</a:t>
            </a:r>
            <a:r>
              <a:rPr lang="cs-CZ" sz="2400" i="1" dirty="0"/>
              <a:t> and </a:t>
            </a:r>
            <a:r>
              <a:rPr lang="cs-CZ" sz="2400" i="1" dirty="0" err="1"/>
              <a:t>its</a:t>
            </a:r>
            <a:r>
              <a:rPr lang="cs-CZ" sz="2400" i="1" dirty="0"/>
              <a:t> support </a:t>
            </a:r>
            <a:r>
              <a:rPr lang="cs-CZ" sz="2400" i="1" dirty="0" err="1"/>
              <a:t>of</a:t>
            </a:r>
            <a:r>
              <a:rPr lang="cs-CZ" sz="2400" i="1" dirty="0"/>
              <a:t> </a:t>
            </a:r>
            <a:r>
              <a:rPr lang="cs-CZ" sz="2400" i="1" dirty="0" err="1"/>
              <a:t>different</a:t>
            </a:r>
            <a:r>
              <a:rPr lang="cs-CZ" sz="2400" i="1" dirty="0"/>
              <a:t> </a:t>
            </a:r>
            <a:r>
              <a:rPr lang="cs-CZ" sz="2400" i="1" dirty="0" err="1" smtClean="0"/>
              <a:t>government</a:t>
            </a:r>
            <a:r>
              <a:rPr lang="cs-CZ" sz="2400" dirty="0"/>
              <a:t>)</a:t>
            </a:r>
            <a:r>
              <a:rPr lang="cs-CZ" sz="2400" dirty="0" smtClean="0"/>
              <a:t>.</a:t>
            </a:r>
          </a:p>
          <a:p>
            <a:pPr algn="just"/>
            <a:r>
              <a:rPr lang="cs-CZ" sz="2400" dirty="0" smtClean="0"/>
              <a:t>Role společenských/komunitních organizací (</a:t>
            </a:r>
            <a:r>
              <a:rPr lang="cs-CZ" sz="2400" b="1" i="1" dirty="0" err="1" smtClean="0"/>
              <a:t>social</a:t>
            </a:r>
            <a:r>
              <a:rPr lang="cs-CZ" sz="2400" b="1" i="1" dirty="0" smtClean="0"/>
              <a:t> </a:t>
            </a:r>
            <a:r>
              <a:rPr lang="cs-CZ" sz="2400" b="1" i="1" dirty="0" err="1" smtClean="0"/>
              <a:t>organizations</a:t>
            </a:r>
            <a:r>
              <a:rPr lang="cs-CZ" sz="2400" dirty="0" smtClean="0"/>
              <a:t>) – participují občané různé etnicity, věku a ekonomického statusu (</a:t>
            </a:r>
            <a:r>
              <a:rPr lang="cs-CZ" sz="2400" b="1" i="1" dirty="0" err="1" smtClean="0"/>
              <a:t>different</a:t>
            </a:r>
            <a:r>
              <a:rPr lang="cs-CZ" sz="2400" b="1" i="1" dirty="0" smtClean="0"/>
              <a:t> </a:t>
            </a:r>
            <a:r>
              <a:rPr lang="cs-CZ" sz="2400" b="1" i="1" dirty="0" err="1"/>
              <a:t>races</a:t>
            </a:r>
            <a:r>
              <a:rPr lang="cs-CZ" sz="2400" b="1" i="1" dirty="0"/>
              <a:t>, </a:t>
            </a:r>
            <a:r>
              <a:rPr lang="cs-CZ" sz="2400" b="1" i="1" dirty="0" err="1"/>
              <a:t>ages</a:t>
            </a:r>
            <a:r>
              <a:rPr lang="cs-CZ" sz="2400" b="1" i="1" dirty="0"/>
              <a:t>, and </a:t>
            </a:r>
            <a:r>
              <a:rPr lang="cs-CZ" sz="2400" b="1" i="1" dirty="0" err="1"/>
              <a:t>economic</a:t>
            </a:r>
            <a:r>
              <a:rPr lang="cs-CZ" sz="2400" b="1" i="1" dirty="0"/>
              <a:t> </a:t>
            </a:r>
            <a:r>
              <a:rPr lang="cs-CZ" sz="2400" b="1" i="1" dirty="0" smtClean="0"/>
              <a:t>status</a:t>
            </a:r>
            <a:r>
              <a:rPr lang="cs-CZ" sz="2400" dirty="0" smtClean="0"/>
              <a:t>)</a:t>
            </a:r>
            <a:endParaRPr lang="cs-CZ" sz="2400" u="sng" baseline="30000" dirty="0"/>
          </a:p>
          <a:p>
            <a:pPr algn="just"/>
            <a:r>
              <a:rPr lang="cs-CZ" sz="2400" dirty="0" smtClean="0"/>
              <a:t>1) Proměny prostoru, kde v rozdílném časovém měřítku probíhají demografické postupy, změny v zapojení občanů (</a:t>
            </a:r>
            <a:r>
              <a:rPr lang="cs-CZ" sz="2400" dirty="0" err="1" smtClean="0"/>
              <a:t>např</a:t>
            </a:r>
            <a:r>
              <a:rPr lang="cs-CZ" sz="2400" dirty="0" smtClean="0"/>
              <a:t>, pokud se jich osobně něco týká)</a:t>
            </a:r>
          </a:p>
          <a:p>
            <a:pPr algn="just"/>
            <a:r>
              <a:rPr lang="cs-CZ" sz="2400" dirty="0" smtClean="0"/>
              <a:t>2) rozdílné </a:t>
            </a:r>
            <a:r>
              <a:rPr lang="cs-CZ" sz="2400" b="1" dirty="0" smtClean="0"/>
              <a:t>sociální programy pro různá území – založeno na ekonomické situaci</a:t>
            </a:r>
          </a:p>
          <a:p>
            <a:pPr algn="just"/>
            <a:r>
              <a:rPr lang="cs-CZ" sz="2400" dirty="0" smtClean="0"/>
              <a:t>3)</a:t>
            </a:r>
            <a:r>
              <a:rPr lang="cs-CZ" sz="2400" dirty="0"/>
              <a:t> </a:t>
            </a:r>
            <a:r>
              <a:rPr lang="cs-CZ" sz="2400" dirty="0" smtClean="0"/>
              <a:t>SK může být ovlivněn participací jednotlivců v určitém území založené na typu institucí, které se zde nacházejí</a:t>
            </a:r>
          </a:p>
        </p:txBody>
      </p:sp>
    </p:spTree>
    <p:extLst>
      <p:ext uri="{BB962C8B-B14F-4D97-AF65-F5344CB8AC3E}">
        <p14:creationId xmlns:p14="http://schemas.microsoft.com/office/powerpoint/2010/main" val="250956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184</TotalTime>
  <Words>1486</Words>
  <Application>Microsoft Office PowerPoint</Application>
  <PresentationFormat>Předvádění na obrazovce (4:3)</PresentationFormat>
  <Paragraphs>99</Paragraphs>
  <Slides>30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1" baseType="lpstr">
      <vt:lpstr>Motiv systému Office</vt:lpstr>
      <vt:lpstr>SUSTAINABILITY Periurbánní krajina – přeměny na pomezí rurálního a urbánního prostoru  16. října 2014</vt:lpstr>
      <vt:lpstr>Rurální část výzkumu</vt:lpstr>
      <vt:lpstr>Osnova přednášky</vt:lpstr>
      <vt:lpstr>Ponávka a dolní Svitava</vt:lpstr>
      <vt:lpstr>Prezentace aplikace PowerPoint</vt:lpstr>
      <vt:lpstr>Lesná</vt:lpstr>
      <vt:lpstr>Rurál – možnosti a příležitosti</vt:lpstr>
      <vt:lpstr>Sociální kapitál</vt:lpstr>
      <vt:lpstr>Prezentace aplikace PowerPoint</vt:lpstr>
      <vt:lpstr>Sociální kapitál</vt:lpstr>
      <vt:lpstr>Lesná – případová studie</vt:lpstr>
      <vt:lpstr>Prezentace aplikace PowerPoint</vt:lpstr>
      <vt:lpstr>Lesná 1961</vt:lpstr>
      <vt:lpstr>Prezentace aplikace PowerPoint</vt:lpstr>
      <vt:lpstr>Lesná – severní okraj</vt:lpstr>
      <vt:lpstr>Lesná – severní okraj</vt:lpstr>
      <vt:lpstr>Prezentace aplikace PowerPoint</vt:lpstr>
      <vt:lpstr>Po roce 1998…</vt:lpstr>
      <vt:lpstr>Nové multifunkční jádro?</vt:lpstr>
      <vt:lpstr>Občanské sdružení Majdalenky</vt:lpstr>
      <vt:lpstr>Prezentace aplikace PowerPoint</vt:lpstr>
      <vt:lpstr>Konec staré Lesné? Kdy?</vt:lpstr>
      <vt:lpstr>Prezentace aplikace PowerPoint</vt:lpstr>
      <vt:lpstr>Prezentace aplikace PowerPoint</vt:lpstr>
      <vt:lpstr>o. s. Majdalenky</vt:lpstr>
      <vt:lpstr>Středisko Obzor</vt:lpstr>
      <vt:lpstr>Kauza Obzor</vt:lpstr>
      <vt:lpstr>Kauza Obzor – model DPSIR</vt:lpstr>
      <vt:lpstr>o. s. Obzor</vt:lpstr>
      <vt:lpstr>Díky za pozornost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SUSTAINABILITY 2. října 2014</dc:title>
  <dc:creator>Novotná</dc:creator>
  <cp:lastModifiedBy>x</cp:lastModifiedBy>
  <cp:revision>28</cp:revision>
  <dcterms:created xsi:type="dcterms:W3CDTF">2014-10-01T16:22:05Z</dcterms:created>
  <dcterms:modified xsi:type="dcterms:W3CDTF">2014-10-16T15:23:02Z</dcterms:modified>
</cp:coreProperties>
</file>