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61" r:id="rId5"/>
    <p:sldId id="260" r:id="rId6"/>
    <p:sldId id="267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E1D0E-CE6B-4E07-9059-D139ACE97286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1F2A-CE77-494B-B03A-E1A673A9ED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18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867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88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38589-D25E-40A8-95F2-02854C34EC3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1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803C-F977-4C43-8D19-46ED3201CDB6}" type="slidenum">
              <a:rPr lang="en-US" altLang="cs-CZ" smtClean="0"/>
              <a:pPr/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7960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803C-F977-4C43-8D19-46ED3201CDB6}" type="slidenum">
              <a:rPr lang="en-US" altLang="cs-CZ" smtClean="0"/>
              <a:pPr/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87481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803C-F977-4C43-8D19-46ED3201CDB6}" type="slidenum">
              <a:rPr lang="en-US" altLang="cs-CZ" smtClean="0"/>
              <a:pPr/>
              <a:t>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5605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688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95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7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1F2A-CE77-494B-B03A-E1A673A9ED8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41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50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69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3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50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4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69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4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64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8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3724-DFC6-4EFF-AF44-3CCB73898AED}" type="datetimeFigureOut">
              <a:rPr lang="cs-CZ" smtClean="0"/>
              <a:t>2. 12. 2014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4B51-9144-458C-BC7E-9C03F78C5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55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PowerPoint_Slide1.sld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vropsk%C3%A1_komi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EMAS#cite_note-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Environmentální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A.Hynek</a:t>
            </a:r>
            <a:endParaRPr lang="cs-CZ" dirty="0" smtClean="0"/>
          </a:p>
          <a:p>
            <a:r>
              <a:rPr lang="cs-CZ" dirty="0" smtClean="0"/>
              <a:t>Geografický ústav </a:t>
            </a:r>
            <a:r>
              <a:rPr lang="cs-CZ" dirty="0" err="1" smtClean="0"/>
              <a:t>PřF</a:t>
            </a:r>
            <a:r>
              <a:rPr lang="cs-CZ" dirty="0" smtClean="0"/>
              <a:t> MU Brno</a:t>
            </a:r>
          </a:p>
          <a:p>
            <a:r>
              <a:rPr lang="cs-CZ" dirty="0" smtClean="0"/>
              <a:t>3.12.2014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58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EMAS…..postup3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Havarijní připravenost / BOZP, PO / zařazení objektů dle zákona o závažných haváriích / posouzení z hlediska požárního nebezpečí</a:t>
            </a:r>
          </a:p>
          <a:p>
            <a:pPr lvl="0"/>
            <a:r>
              <a:rPr lang="cs-CZ" dirty="0"/>
              <a:t>Nakládání s odpady – sběrná místa / třídění odpadů / nebezpečné odpady / průběžná evidence odpadů / povolení k nakládání s nebezpečnými odpady / smlouvy s oprávněnými firmami k likvidaci odpadů / doklady o likvidaci odpadů</a:t>
            </a:r>
          </a:p>
          <a:p>
            <a:pPr lvl="0"/>
            <a:r>
              <a:rPr lang="cs-CZ" dirty="0"/>
              <a:t>Spotřeba přírodních zdrojů / elektrická energie / plyn / tepelná energie / voda / materiál a suroviny / pohonné hmoty / papír</a:t>
            </a:r>
          </a:p>
          <a:p>
            <a:pPr lvl="0"/>
            <a:r>
              <a:rPr lang="cs-CZ" dirty="0"/>
              <a:t>Závěr auditu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Posuzování </a:t>
            </a:r>
            <a:r>
              <a:rPr lang="cs-CZ" dirty="0"/>
              <a:t>vlivů na životní prostředí vhodným způsobem určí, popíše a posoudí v každém jednotlivém případě přímé a nepřímé významné vlivy záměru na tyto faktory: </a:t>
            </a:r>
            <a:endParaRPr lang="cs-CZ" dirty="0" smtClean="0"/>
          </a:p>
          <a:p>
            <a:pPr lvl="1"/>
            <a:r>
              <a:rPr lang="cs-CZ" dirty="0" smtClean="0"/>
              <a:t>a</a:t>
            </a:r>
            <a:r>
              <a:rPr lang="cs-CZ" dirty="0"/>
              <a:t>) obyvatelstvo a lidské zdraví; </a:t>
            </a:r>
            <a:endParaRPr lang="cs-CZ" dirty="0" smtClean="0"/>
          </a:p>
          <a:p>
            <a:pPr lvl="1"/>
            <a:r>
              <a:rPr lang="cs-CZ" dirty="0" smtClean="0"/>
              <a:t>b</a:t>
            </a:r>
            <a:r>
              <a:rPr lang="cs-CZ" dirty="0"/>
              <a:t>) biologickou rozmanitost, se zvláštním zřetelem na druhy a přírodní stanoviště chráněné podle směrnice Rady 92/43/EHS a směrnice 2009/147/ES; </a:t>
            </a:r>
            <a:endParaRPr lang="cs-CZ" dirty="0" smtClean="0"/>
          </a:p>
          <a:p>
            <a:pPr lvl="1"/>
            <a:r>
              <a:rPr lang="cs-CZ" dirty="0" smtClean="0"/>
              <a:t>c</a:t>
            </a:r>
            <a:r>
              <a:rPr lang="cs-CZ" dirty="0"/>
              <a:t>) půdu, vodu, ovzduší a klima; </a:t>
            </a:r>
            <a:endParaRPr lang="cs-CZ" dirty="0" smtClean="0"/>
          </a:p>
          <a:p>
            <a:pPr lvl="1"/>
            <a:r>
              <a:rPr lang="cs-CZ" dirty="0" smtClean="0"/>
              <a:t>d</a:t>
            </a:r>
            <a:r>
              <a:rPr lang="cs-CZ" dirty="0"/>
              <a:t>) hmotný majetek, kulturní dědictví a krajinu; </a:t>
            </a:r>
            <a:endParaRPr lang="cs-CZ" dirty="0" smtClean="0"/>
          </a:p>
          <a:p>
            <a:pPr lvl="1"/>
            <a:r>
              <a:rPr lang="cs-CZ" dirty="0" smtClean="0"/>
              <a:t>e</a:t>
            </a:r>
            <a:r>
              <a:rPr lang="cs-CZ" dirty="0"/>
              <a:t>) vzájemné působení mezi faktory uvedenými v písmenech a) až d). </a:t>
            </a:r>
          </a:p>
        </p:txBody>
      </p:sp>
    </p:spTree>
    <p:extLst>
      <p:ext uri="{BB962C8B-B14F-4D97-AF65-F5344CB8AC3E}">
        <p14:creationId xmlns:p14="http://schemas.microsoft.com/office/powerpoint/2010/main" val="7795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35184"/>
              </p:ext>
            </p:extLst>
          </p:nvPr>
        </p:nvGraphicFramePr>
        <p:xfrm>
          <a:off x="442161" y="548680"/>
          <a:ext cx="7543361" cy="5654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nímek" r:id="rId5" imgW="4565694" imgH="3422545" progId="PowerPoint.Slide.12">
                  <p:embed/>
                </p:oleObj>
              </mc:Choice>
              <mc:Fallback>
                <p:oleObj name="Snímek" r:id="rId5" imgW="4565694" imgH="3422545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161" y="548680"/>
                        <a:ext cx="7543361" cy="5654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739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special focus on environmental performativity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cs-CZ" b="1"/>
              <a:t>the issues of social construction,</a:t>
            </a:r>
            <a:r>
              <a:rPr lang="cs-CZ" altLang="cs-CZ" b="1"/>
              <a:t> </a:t>
            </a:r>
            <a:r>
              <a:rPr lang="en-US" altLang="cs-CZ" b="1"/>
              <a:t>discourse among</a:t>
            </a:r>
            <a:r>
              <a:rPr lang="cs-CZ" altLang="cs-CZ" b="1"/>
              <a:t>:</a:t>
            </a:r>
          </a:p>
          <a:p>
            <a:pPr marL="0" indent="0">
              <a:buFont typeface="Wingdings" pitchFamily="2" charset="2"/>
              <a:buBlip>
                <a:blip r:embed="rId3"/>
              </a:buBlip>
            </a:pPr>
            <a:r>
              <a:rPr lang="en-US" altLang="cs-CZ" b="1"/>
              <a:t> decision-makers</a:t>
            </a:r>
            <a:endParaRPr lang="cs-CZ" altLang="cs-CZ" b="1"/>
          </a:p>
          <a:p>
            <a:pPr marL="0" indent="0">
              <a:buFont typeface="Wingdings" pitchFamily="2" charset="2"/>
              <a:buBlip>
                <a:blip r:embed="rId3"/>
              </a:buBlip>
            </a:pPr>
            <a:r>
              <a:rPr lang="en-US" altLang="cs-CZ" b="1"/>
              <a:t> shareholders</a:t>
            </a:r>
            <a:endParaRPr lang="cs-CZ" altLang="cs-CZ" b="1"/>
          </a:p>
          <a:p>
            <a:pPr marL="0" indent="0">
              <a:buFont typeface="Wingdings" pitchFamily="2" charset="2"/>
              <a:buBlip>
                <a:blip r:embed="rId3"/>
              </a:buBlip>
            </a:pPr>
            <a:r>
              <a:rPr lang="en-US" altLang="cs-CZ" b="1"/>
              <a:t> stakeholders</a:t>
            </a:r>
            <a:endParaRPr lang="cs-CZ" altLang="cs-CZ" b="1"/>
          </a:p>
          <a:p>
            <a:pPr marL="0" indent="0">
              <a:buFont typeface="Wingdings" pitchFamily="2" charset="2"/>
              <a:buBlip>
                <a:blip r:embed="rId3"/>
              </a:buBlip>
            </a:pPr>
            <a:r>
              <a:rPr lang="en-US" altLang="cs-CZ" b="1"/>
              <a:t> placeholders </a:t>
            </a:r>
            <a:endParaRPr lang="cs-CZ" altLang="cs-CZ" b="1"/>
          </a:p>
          <a:p>
            <a:pPr marL="0" indent="0">
              <a:buFont typeface="Wingdings" pitchFamily="2" charset="2"/>
              <a:buBlip>
                <a:blip r:embed="rId3"/>
              </a:buBlip>
            </a:pPr>
            <a:r>
              <a:rPr lang="cs-CZ" altLang="cs-CZ" b="1"/>
              <a:t> </a:t>
            </a:r>
            <a:r>
              <a:rPr lang="en-US" altLang="cs-CZ" b="1"/>
              <a:t>and non-state actors</a:t>
            </a:r>
            <a:r>
              <a:rPr lang="en-US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07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Badocu0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150"/>
            <a:ext cx="9144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8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 dirty="0"/>
              <a:t>new human geographies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providing</a:t>
            </a:r>
            <a:r>
              <a:rPr lang="cs-CZ" altLang="cs-CZ" sz="4000" dirty="0"/>
              <a:t> </a:t>
            </a:r>
            <a:r>
              <a:rPr lang="en-US" altLang="cs-CZ" sz="4000" dirty="0"/>
              <a:t>deeper understanding of problems 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sustainability and security </a:t>
            </a:r>
            <a:endParaRPr lang="cs-CZ" altLang="cs-CZ" sz="2800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marginality, </a:t>
            </a:r>
            <a:r>
              <a:rPr lang="cs-CZ" altLang="cs-CZ" sz="2800"/>
              <a:t>periphery/semiperiphery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communities’ agency </a:t>
            </a:r>
            <a:endParaRPr lang="cs-CZ" altLang="cs-CZ" sz="2800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entrepreneurship </a:t>
            </a:r>
            <a:endParaRPr lang="cs-CZ" altLang="cs-CZ" sz="2800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life/environment quality </a:t>
            </a:r>
            <a:endParaRPr lang="cs-CZ" altLang="cs-CZ" sz="2800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spatiality and governmentality </a:t>
            </a:r>
            <a:endParaRPr lang="cs-CZ" altLang="cs-CZ" sz="2800"/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altLang="cs-CZ" sz="2800"/>
              <a:t>contingencies of human-nature interactions</a:t>
            </a:r>
            <a:r>
              <a:rPr lang="cs-CZ" altLang="cs-CZ" sz="2800"/>
              <a:t> after </a:t>
            </a:r>
            <a:r>
              <a:rPr lang="en-US" altLang="cs-CZ" sz="2800"/>
              <a:t>Millennium Ecosystem Assessment.  </a:t>
            </a:r>
          </a:p>
        </p:txBody>
      </p:sp>
    </p:spTree>
    <p:extLst>
      <p:ext uri="{BB962C8B-B14F-4D97-AF65-F5344CB8AC3E}">
        <p14:creationId xmlns:p14="http://schemas.microsoft.com/office/powerpoint/2010/main" val="11901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764704"/>
            <a:ext cx="89644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EMAS</a:t>
            </a:r>
            <a:r>
              <a:rPr lang="cs-CZ" sz="3200" dirty="0" smtClean="0"/>
              <a:t> (Systém ekologického řízení a auditu - zkratka z angličtiny </a:t>
            </a:r>
            <a:r>
              <a:rPr lang="cs-CZ" sz="3200" i="1" dirty="0" err="1" smtClean="0"/>
              <a:t>Eco</a:t>
            </a:r>
            <a:r>
              <a:rPr lang="cs-CZ" sz="3200" i="1" dirty="0" smtClean="0"/>
              <a:t>-Management and Audit </a:t>
            </a:r>
          </a:p>
          <a:p>
            <a:r>
              <a:rPr lang="cs-CZ" sz="3200" i="1" dirty="0" err="1" smtClean="0"/>
              <a:t>Scheme</a:t>
            </a:r>
            <a:r>
              <a:rPr lang="cs-CZ" sz="3200" dirty="0" smtClean="0"/>
              <a:t>) je dobrovolným nástrojem environmentálního řízení, který byl vyvinut v roce 1993 </a:t>
            </a:r>
            <a:r>
              <a:rPr lang="cs-CZ" sz="3200" dirty="0" smtClean="0">
                <a:hlinkClick r:id="rId3" tooltip="Evropská komise"/>
              </a:rPr>
              <a:t>Evropskou komisí</a:t>
            </a:r>
            <a:r>
              <a:rPr lang="cs-CZ" sz="3200" dirty="0" smtClean="0"/>
              <a:t>. Umožňuje organizacím posoudit, řídit a neustále zlepšovat své životní prostředí. Systém je globálně použitelný a otevřený pro všechny typy soukromých a veřejných organizacích. K registraci v systému EMAS musí organizace splňovat požadavky nařízení EMAS.</a:t>
            </a:r>
            <a:r>
              <a:rPr lang="cs-CZ" sz="3200" baseline="30000" dirty="0" smtClean="0">
                <a:hlinkClick r:id="rId4"/>
              </a:rPr>
              <a:t>[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592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 EMAS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celkovou efektivnost firmy</a:t>
            </a:r>
          </a:p>
          <a:p>
            <a:pPr lvl="0"/>
            <a:r>
              <a:rPr lang="cs-CZ" dirty="0"/>
              <a:t>podnikatelská rizika</a:t>
            </a:r>
          </a:p>
          <a:p>
            <a:pPr lvl="0"/>
            <a:r>
              <a:rPr lang="cs-CZ" dirty="0"/>
              <a:t>úroveň procesů v rámci podnikání</a:t>
            </a:r>
          </a:p>
          <a:p>
            <a:pPr lvl="0"/>
            <a:r>
              <a:rPr lang="cs-CZ" dirty="0"/>
              <a:t>příležitosti ke snižování spotřeby a celkovému zefektivnění využívání zdrojů</a:t>
            </a:r>
          </a:p>
          <a:p>
            <a:pPr lvl="0"/>
            <a:r>
              <a:rPr lang="cs-CZ" dirty="0"/>
              <a:t>příležitosti ke snižování produkce odpadů</a:t>
            </a:r>
          </a:p>
          <a:p>
            <a:pPr lvl="0"/>
            <a:r>
              <a:rPr lang="cs-CZ" dirty="0"/>
              <a:t>příležitosti ke snižování spotřeb nebezpečných chemických látek a prostředků</a:t>
            </a:r>
          </a:p>
          <a:p>
            <a:pPr lvl="0"/>
            <a:r>
              <a:rPr lang="cs-CZ" dirty="0"/>
              <a:t>příležitosti k využívání environmentálně šetrnějších technologií</a:t>
            </a:r>
          </a:p>
          <a:p>
            <a:pPr lvl="0"/>
            <a:r>
              <a:rPr lang="cs-CZ" dirty="0"/>
              <a:t>příležitosti ke zlepšování procesů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0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EMAS…..postup1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Vedení – ekologické zátěže / komunikace externí a interní / externí kontroly / sledování legislativy / ekologické havárie</a:t>
            </a:r>
          </a:p>
          <a:p>
            <a:pPr lvl="0"/>
            <a:r>
              <a:rPr lang="cs-CZ" dirty="0"/>
              <a:t>Systémové oblasti – environmentální aspekty / právní a jiné předpisy, / řízení dokumentů / řízení záznamů / interní audity / neshody, nápravná a preventivní opatření / zlepšování / přezkoumání vedením</a:t>
            </a:r>
          </a:p>
          <a:p>
            <a:pPr lvl="0"/>
            <a:r>
              <a:rPr lang="cs-CZ" dirty="0"/>
              <a:t>Personalistika – odpovědnosti a pravomoci / školení / kategorizace pracovišť / analýza rizik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7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EMAS…..postup2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Údržba budov, zařízení a automobilů / revize vyhrazených zařízení / topný systém / provozní řády / měření zdrojů znečištění ovzduší / monitorování spotřeb energií a vody / odpadní vody / havarijní připravenost / dokumentace k PO</a:t>
            </a:r>
          </a:p>
          <a:p>
            <a:pPr lvl="0"/>
            <a:r>
              <a:rPr lang="cs-CZ" dirty="0"/>
              <a:t>Řízení provozu – environmentální aspekty / pracovní postupy / nakládání s odpady /nakládání s chemickými látkami a přípravky / osobní ochranné prostředky / havarijní připravenost / </a:t>
            </a:r>
          </a:p>
          <a:p>
            <a:pPr lvl="0"/>
            <a:r>
              <a:rPr lang="cs-CZ" dirty="0"/>
              <a:t>Prodej – komunikace se zákazníky / požadavky zákazníků</a:t>
            </a:r>
          </a:p>
          <a:p>
            <a:pPr lvl="0"/>
            <a:r>
              <a:rPr lang="cs-CZ" dirty="0"/>
              <a:t>Nakupování – výběr a hodnocení dodavatelů / nakupování nebezpečných látek </a:t>
            </a:r>
          </a:p>
        </p:txBody>
      </p:sp>
    </p:spTree>
    <p:extLst>
      <p:ext uri="{BB962C8B-B14F-4D97-AF65-F5344CB8AC3E}">
        <p14:creationId xmlns:p14="http://schemas.microsoft.com/office/powerpoint/2010/main" val="120496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516</Words>
  <Application>Microsoft Office PowerPoint</Application>
  <PresentationFormat>Předvádění na obrazovce (4:3)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Snímek</vt:lpstr>
      <vt:lpstr>Environmentální management</vt:lpstr>
      <vt:lpstr>Prezentace aplikace PowerPoint</vt:lpstr>
      <vt:lpstr>special focus on environmental performativity </vt:lpstr>
      <vt:lpstr>Prezentace aplikace PowerPoint</vt:lpstr>
      <vt:lpstr>new human geographies providing deeper understanding of problems  </vt:lpstr>
      <vt:lpstr>Prezentace aplikace PowerPoint</vt:lpstr>
      <vt:lpstr>Audit EMAS</vt:lpstr>
      <vt:lpstr>EMAS…..postup1</vt:lpstr>
      <vt:lpstr>EMAS…..postup2</vt:lpstr>
      <vt:lpstr>EMAS…..postup3</vt:lpstr>
      <vt:lpstr>EIA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Mentální/kognitivní mapy</dc:title>
  <dc:creator>hynek Alois</dc:creator>
  <cp:lastModifiedBy>hynek Alois</cp:lastModifiedBy>
  <cp:revision>6</cp:revision>
  <dcterms:created xsi:type="dcterms:W3CDTF">2014-11-26T13:47:01Z</dcterms:created>
  <dcterms:modified xsi:type="dcterms:W3CDTF">2014-12-02T20:30:26Z</dcterms:modified>
</cp:coreProperties>
</file>