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58" r:id="rId5"/>
    <p:sldId id="265" r:id="rId6"/>
    <p:sldId id="259" r:id="rId7"/>
    <p:sldId id="260" r:id="rId8"/>
    <p:sldId id="262" r:id="rId9"/>
    <p:sldId id="269" r:id="rId10"/>
    <p:sldId id="261" r:id="rId11"/>
    <p:sldId id="263" r:id="rId12"/>
    <p:sldId id="264" r:id="rId13"/>
    <p:sldId id="266" r:id="rId14"/>
    <p:sldId id="267" r:id="rId15"/>
    <p:sldId id="271" r:id="rId16"/>
    <p:sldId id="268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0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10.12.2014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10.12.2014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10.12.2014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10.12.2014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10.12.2014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ns.uniba.sk/index.php?id=aiz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ALTERNATIVNÍ INDIKÁTOROVÝ ZÁPLAVOVÝ MODEL (AIZM)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1472" y="3857628"/>
            <a:ext cx="7715304" cy="3000372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Mgr. Martin Caletka</a:t>
            </a:r>
          </a:p>
          <a:p>
            <a:r>
              <a:rPr lang="cs-CZ" dirty="0" smtClean="0"/>
              <a:t>Geografický ústav </a:t>
            </a:r>
            <a:r>
              <a:rPr lang="cs-CZ" dirty="0" err="1" smtClean="0"/>
              <a:t>PřF</a:t>
            </a:r>
            <a:r>
              <a:rPr lang="cs-CZ" dirty="0" smtClean="0"/>
              <a:t> MU, Brno</a:t>
            </a:r>
          </a:p>
          <a:p>
            <a:r>
              <a:rPr lang="cs-CZ" dirty="0" err="1" smtClean="0"/>
              <a:t>martin</a:t>
            </a:r>
            <a:r>
              <a:rPr lang="cs-CZ" dirty="0" smtClean="0"/>
              <a:t>_</a:t>
            </a:r>
            <a:r>
              <a:rPr lang="cs-CZ" dirty="0" err="1" smtClean="0"/>
              <a:t>caletka</a:t>
            </a:r>
            <a:r>
              <a:rPr lang="cs-CZ" dirty="0" smtClean="0"/>
              <a:t>@</a:t>
            </a:r>
            <a:r>
              <a:rPr lang="cs-CZ" dirty="0" err="1" smtClean="0"/>
              <a:t>vuv.cz</a:t>
            </a:r>
            <a:endParaRPr lang="cs-CZ" dirty="0" smtClean="0"/>
          </a:p>
          <a:p>
            <a:endParaRPr lang="cs-CZ" dirty="0" smtClean="0"/>
          </a:p>
          <a:p>
            <a:pPr algn="l"/>
            <a:r>
              <a:rPr lang="cs-CZ" dirty="0" smtClean="0"/>
              <a:t>10. prosince 2014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AIZM +/-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Výhody</a:t>
            </a:r>
          </a:p>
          <a:p>
            <a:pPr lvl="2"/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Nízká náročnost na vstupy</a:t>
            </a:r>
          </a:p>
          <a:p>
            <a:pPr lvl="2"/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Rychlý výpočet a získání výsledků</a:t>
            </a:r>
          </a:p>
          <a:p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Nevýhody</a:t>
            </a:r>
          </a:p>
          <a:p>
            <a:pPr lvl="2"/>
            <a:r>
              <a:rPr lang="cs-CZ" dirty="0" smtClean="0">
                <a:solidFill>
                  <a:srgbClr val="FF0000"/>
                </a:solidFill>
              </a:rPr>
              <a:t>Nepřesnosti při chybné interpolaci reliéfu</a:t>
            </a:r>
          </a:p>
          <a:p>
            <a:pPr lvl="2"/>
            <a:r>
              <a:rPr lang="cs-CZ" dirty="0" smtClean="0">
                <a:solidFill>
                  <a:srgbClr val="FF0000"/>
                </a:solidFill>
              </a:rPr>
              <a:t>Nepřesnosti v širokých rovinách a při meandrování (příčné profily…)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Testování modelu – vybrané úseky vodních toků</a:t>
            </a:r>
          </a:p>
          <a:p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4" name="Elipsa 3"/>
          <p:cNvSpPr/>
          <p:nvPr/>
        </p:nvSpPr>
        <p:spPr>
          <a:xfrm>
            <a:off x="1357290" y="2428868"/>
            <a:ext cx="3143272" cy="23574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Reliéf 4G  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4143372" y="2571744"/>
            <a:ext cx="3286148" cy="23574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Reliéf 5G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2643174" y="3929066"/>
            <a:ext cx="3214710" cy="25003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chemeClr val="tx1"/>
                </a:solidFill>
              </a:rPr>
              <a:t>Rozlivy</a:t>
            </a:r>
            <a:r>
              <a:rPr lang="cs-CZ" b="1" dirty="0" smtClean="0">
                <a:solidFill>
                  <a:schemeClr val="tx1"/>
                </a:solidFill>
              </a:rPr>
              <a:t> - CDS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Vybrané úseky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36792"/>
          </a:xfrm>
        </p:spPr>
        <p:txBody>
          <a:bodyPr>
            <a:normAutofit/>
          </a:bodyPr>
          <a:lstStyle/>
          <a:p>
            <a:r>
              <a:rPr lang="cs-CZ" dirty="0" smtClean="0"/>
              <a:t>Přímé úseky</a:t>
            </a:r>
          </a:p>
          <a:p>
            <a:r>
              <a:rPr lang="cs-CZ" dirty="0" smtClean="0"/>
              <a:t>Meandrující úseky – veliké meandry</a:t>
            </a:r>
          </a:p>
          <a:p>
            <a:r>
              <a:rPr lang="cs-CZ" dirty="0" smtClean="0"/>
              <a:t>Meandrující úseky – malé meandry</a:t>
            </a:r>
          </a:p>
          <a:p>
            <a:r>
              <a:rPr lang="cs-CZ" dirty="0" smtClean="0"/>
              <a:t>Soutok rovnocenných toků</a:t>
            </a:r>
          </a:p>
          <a:p>
            <a:r>
              <a:rPr lang="cs-CZ" dirty="0" smtClean="0"/>
              <a:t>Soutok malého s větším tokem</a:t>
            </a:r>
          </a:p>
          <a:p>
            <a:r>
              <a:rPr lang="cs-CZ" dirty="0" smtClean="0"/>
              <a:t>Bifurkace</a:t>
            </a:r>
          </a:p>
          <a:p>
            <a:endParaRPr lang="cs-CZ" dirty="0" smtClean="0"/>
          </a:p>
          <a:p>
            <a:r>
              <a:rPr lang="cs-CZ" dirty="0" smtClean="0"/>
              <a:t>Výhledově podle podélného sklonu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vyhodnocení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(ne-)shoda rozsahu inundace</a:t>
            </a:r>
          </a:p>
          <a:p>
            <a:r>
              <a:rPr lang="cs-CZ" dirty="0" smtClean="0"/>
              <a:t>správnost interpolace reliéfu</a:t>
            </a:r>
          </a:p>
          <a:p>
            <a:r>
              <a:rPr lang="cs-CZ" dirty="0" smtClean="0"/>
              <a:t>srovnání automaticky generovaných příčných profilů a profilů generovaných ručně</a:t>
            </a:r>
          </a:p>
          <a:p>
            <a:r>
              <a:rPr lang="cs-CZ" dirty="0" smtClean="0"/>
              <a:t>vliv podélného sklonu na přesnost modelu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Jaké jsou cíle a možnosti?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Vytipování typu reliéfu a charakteru toku, kde má smysl model využít pro získání relevantních výsledků.</a:t>
            </a:r>
          </a:p>
          <a:p>
            <a:endParaRPr lang="cs-CZ" dirty="0" smtClean="0"/>
          </a:p>
          <a:p>
            <a:r>
              <a:rPr lang="cs-CZ" dirty="0" smtClean="0"/>
              <a:t>Analogicky vytipování nevhodných…</a:t>
            </a:r>
          </a:p>
          <a:p>
            <a:endParaRPr lang="cs-CZ" dirty="0" smtClean="0"/>
          </a:p>
          <a:p>
            <a:r>
              <a:rPr lang="cs-CZ" dirty="0" smtClean="0"/>
              <a:t>Otázka jak stanovit odhad výšky hladiny.</a:t>
            </a:r>
          </a:p>
          <a:p>
            <a:endParaRPr lang="cs-CZ" dirty="0" smtClean="0"/>
          </a:p>
          <a:p>
            <a:r>
              <a:rPr lang="cs-CZ" dirty="0" smtClean="0"/>
              <a:t>Využití pro oblasti, kde chybí modely </a:t>
            </a:r>
            <a:r>
              <a:rPr lang="cs-CZ" dirty="0" err="1" smtClean="0"/>
              <a:t>rozlivů</a:t>
            </a:r>
            <a:r>
              <a:rPr lang="cs-CZ" dirty="0" smtClean="0"/>
              <a:t>.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VÝSTUPY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Rastr reliéfu pro data 4G.</a:t>
            </a:r>
          </a:p>
          <a:p>
            <a:r>
              <a:rPr lang="cs-CZ" dirty="0" smtClean="0"/>
              <a:t>TIN reliéfu pro data 5G.</a:t>
            </a:r>
          </a:p>
          <a:p>
            <a:endParaRPr lang="cs-CZ" dirty="0"/>
          </a:p>
          <a:p>
            <a:r>
              <a:rPr lang="cs-CZ" dirty="0" err="1" smtClean="0"/>
              <a:t>Shapefily</a:t>
            </a:r>
            <a:r>
              <a:rPr lang="cs-CZ" dirty="0" smtClean="0"/>
              <a:t> pro rozliv Q5, Q20 a Q100 pro data DMR 4G.</a:t>
            </a:r>
          </a:p>
          <a:p>
            <a:r>
              <a:rPr lang="cs-CZ" dirty="0" err="1"/>
              <a:t>Shapefily</a:t>
            </a:r>
            <a:r>
              <a:rPr lang="cs-CZ" dirty="0"/>
              <a:t> pro rozliv Q5, Q20 a Q100 pro data DMR </a:t>
            </a:r>
            <a:r>
              <a:rPr lang="cs-CZ" dirty="0" smtClean="0"/>
              <a:t>5G.</a:t>
            </a:r>
          </a:p>
          <a:p>
            <a:endParaRPr lang="cs-CZ" dirty="0"/>
          </a:p>
          <a:p>
            <a:r>
              <a:rPr lang="cs-CZ" dirty="0" smtClean="0"/>
              <a:t>Jim odpovídající náhledy ve formátu .</a:t>
            </a:r>
            <a:r>
              <a:rPr lang="cs-CZ" dirty="0" err="1" smtClean="0"/>
              <a:t>jpg</a:t>
            </a:r>
            <a:r>
              <a:rPr lang="cs-CZ" dirty="0" smtClean="0"/>
              <a:t> – stačí uvedení měřítka.</a:t>
            </a:r>
          </a:p>
          <a:p>
            <a:endParaRPr lang="cs-CZ" dirty="0"/>
          </a:p>
          <a:p>
            <a:r>
              <a:rPr lang="cs-CZ" dirty="0" smtClean="0"/>
              <a:t>Dodržujte pojmenování souborů: 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N</a:t>
            </a:r>
            <a:r>
              <a:rPr lang="cs-CZ" dirty="0" smtClean="0">
                <a:solidFill>
                  <a:srgbClr val="FF0000"/>
                </a:solidFill>
              </a:rPr>
              <a:t>azevtoku_q5_4g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Nazevtoku_q100_5g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Nazevtoku_dmr_5g</a:t>
            </a:r>
            <a:r>
              <a:rPr lang="cs-CZ" dirty="0" smtClean="0"/>
              <a:t>  </a:t>
            </a:r>
            <a:r>
              <a:rPr lang="cs-CZ" dirty="0" err="1" smtClean="0"/>
              <a:t>atd</a:t>
            </a:r>
            <a:r>
              <a:rPr lang="cs-CZ" dirty="0" smtClean="0"/>
              <a:t>…</a:t>
            </a:r>
          </a:p>
          <a:p>
            <a:pPr lvl="1"/>
            <a:endParaRPr lang="cs-CZ" dirty="0" smtClean="0"/>
          </a:p>
          <a:p>
            <a:pPr marL="667512" lvl="2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8348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Děkuji za pozornost!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628" y="3356992"/>
            <a:ext cx="3929090" cy="2967608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323980@mail.</a:t>
            </a:r>
            <a:r>
              <a:rPr lang="cs-CZ" dirty="0" err="1" smtClean="0"/>
              <a:t>muni.cz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14554"/>
            <a:ext cx="4014809" cy="4234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Pro zadaný úsek vodního toku simulujte pomocí nástroje AIZM záplavu při známé úrovni hladiny pro Q5, Q20 a Q100.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Vstupní data: 		</a:t>
            </a:r>
            <a:r>
              <a:rPr lang="cs-CZ" dirty="0" err="1" smtClean="0"/>
              <a:t>stred_nazevtoku.shp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</a:t>
            </a:r>
            <a:r>
              <a:rPr lang="cs-CZ" dirty="0" err="1" smtClean="0"/>
              <a:t>tok_nazev_toku.shp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seznam_toku.xls (s hloubkami)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data DMR 4G =&gt; na rastr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data DMR 5G =&gt; na TIN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Pozn.: Postup převedení souborů DMR ve formátu .</a:t>
            </a:r>
            <a:r>
              <a:rPr lang="cs-CZ" dirty="0" err="1" smtClean="0"/>
              <a:t>xyz</a:t>
            </a:r>
            <a:r>
              <a:rPr lang="cs-CZ" dirty="0" smtClean="0"/>
              <a:t> je uveden podrobněji v další prezentaci.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4796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Instalace</a:t>
            </a:r>
          </a:p>
          <a:p>
            <a:endParaRPr lang="cs-CZ" dirty="0" smtClean="0"/>
          </a:p>
          <a:p>
            <a:r>
              <a:rPr lang="cs-CZ" dirty="0" smtClean="0"/>
              <a:t>AIZM – co to je?</a:t>
            </a:r>
          </a:p>
          <a:p>
            <a:endParaRPr lang="cs-CZ" dirty="0" smtClean="0"/>
          </a:p>
          <a:p>
            <a:r>
              <a:rPr lang="cs-CZ" dirty="0" smtClean="0"/>
              <a:t>Jak AIZM pracuje?</a:t>
            </a:r>
          </a:p>
          <a:p>
            <a:endParaRPr lang="cs-CZ" dirty="0" smtClean="0"/>
          </a:p>
          <a:p>
            <a:r>
              <a:rPr lang="cs-CZ" dirty="0" smtClean="0"/>
              <a:t>Testování na vybraných úsecích vodních toků.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AIZM – co to je?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412776"/>
            <a:ext cx="8572560" cy="530237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Volně stažitelný: </a:t>
            </a:r>
          </a:p>
          <a:p>
            <a:pPr>
              <a:buNone/>
            </a:pPr>
            <a:r>
              <a:rPr lang="cs-CZ" dirty="0" smtClean="0"/>
              <a:t>		</a:t>
            </a:r>
            <a:r>
              <a:rPr lang="cs-CZ" dirty="0" smtClean="0">
                <a:solidFill>
                  <a:srgbClr val="0070C0"/>
                </a:solidFill>
                <a:hlinkClick r:id="rId2"/>
              </a:rPr>
              <a:t>http://www.fns.uniba.sk/index.php?id=aizm</a:t>
            </a:r>
            <a:endParaRPr lang="cs-CZ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	</a:t>
            </a:r>
            <a:r>
              <a:rPr lang="cs-CZ" b="1" dirty="0" smtClean="0">
                <a:solidFill>
                  <a:srgbClr val="FF0000"/>
                </a:solidFill>
              </a:rPr>
              <a:t>-stažený soubor umístit např. do:</a:t>
            </a:r>
          </a:p>
          <a:p>
            <a:pPr>
              <a:buNone/>
            </a:pPr>
            <a:r>
              <a:rPr lang="cs-CZ" b="1" dirty="0">
                <a:solidFill>
                  <a:srgbClr val="FF0000"/>
                </a:solidFill>
              </a:rPr>
              <a:t>	</a:t>
            </a:r>
            <a:r>
              <a:rPr lang="cs-CZ" b="1" dirty="0" smtClean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b="1" dirty="0">
                <a:solidFill>
                  <a:srgbClr val="FF0000"/>
                </a:solidFill>
              </a:rPr>
              <a:t>:\Program Files (x86)\ArcGIS\Desktop10.0\Tools</a:t>
            </a:r>
            <a:endParaRPr lang="cs-CZ" b="1" dirty="0" smtClean="0">
              <a:solidFill>
                <a:srgbClr val="FF0000"/>
              </a:solidFill>
            </a:endParaRPr>
          </a:p>
          <a:p>
            <a:pPr marL="978408" lvl="3" indent="0">
              <a:buNone/>
            </a:pPr>
            <a:r>
              <a:rPr lang="cs-CZ" sz="2600" dirty="0" smtClean="0"/>
              <a:t>Mezi ostatní nástroje (</a:t>
            </a:r>
            <a:r>
              <a:rPr lang="cs-CZ" sz="2600" dirty="0" err="1" smtClean="0"/>
              <a:t>Tools</a:t>
            </a:r>
            <a:r>
              <a:rPr lang="cs-CZ" sz="2600" dirty="0" smtClean="0"/>
              <a:t>)</a:t>
            </a:r>
          </a:p>
          <a:p>
            <a:pPr marL="978408" lvl="3" indent="0">
              <a:buNone/>
            </a:pPr>
            <a:endParaRPr lang="cs-CZ" dirty="0" smtClean="0"/>
          </a:p>
          <a:p>
            <a:r>
              <a:rPr lang="cs-CZ" dirty="0" smtClean="0"/>
              <a:t>Relativně jednoduchý nástroj</a:t>
            </a:r>
          </a:p>
          <a:p>
            <a:pPr lvl="1"/>
            <a:r>
              <a:rPr lang="cs-CZ" dirty="0" smtClean="0"/>
              <a:t>Zřetězení několika nástrojů v prostředí </a:t>
            </a:r>
            <a:r>
              <a:rPr lang="cs-CZ" dirty="0" err="1" smtClean="0"/>
              <a:t>ArcGIS</a:t>
            </a:r>
            <a:r>
              <a:rPr lang="cs-CZ" dirty="0" smtClean="0"/>
              <a:t> Model </a:t>
            </a:r>
            <a:r>
              <a:rPr lang="cs-CZ" dirty="0" err="1" smtClean="0"/>
              <a:t>Builder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Generování rozsahu a hloubky záplavy ve vymezeném území =&gt; výstupy jsou ukládány do zvoleného adresáře!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Vstupy: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4191744"/>
          </a:xfrm>
        </p:spPr>
        <p:txBody>
          <a:bodyPr/>
          <a:lstStyle/>
          <a:p>
            <a:r>
              <a:rPr lang="cs-CZ" dirty="0" smtClean="0"/>
              <a:t>Osy toků 	=&gt; DIBAVOD</a:t>
            </a:r>
          </a:p>
          <a:p>
            <a:endParaRPr lang="cs-CZ" dirty="0" smtClean="0"/>
          </a:p>
          <a:p>
            <a:r>
              <a:rPr lang="cs-CZ" dirty="0" smtClean="0"/>
              <a:t>Reliéf 4G/5G =&gt; ČÚZK</a:t>
            </a:r>
          </a:p>
          <a:p>
            <a:endParaRPr lang="cs-CZ" dirty="0" smtClean="0"/>
          </a:p>
          <a:p>
            <a:r>
              <a:rPr lang="cs-CZ" dirty="0" smtClean="0"/>
              <a:t>Hloubky	=&gt; Centrální datový sklad  ČHMÚ </a:t>
            </a:r>
            <a:r>
              <a:rPr lang="cs-CZ" sz="2000" dirty="0" smtClean="0"/>
              <a:t>(Q5, Q20 a Q100)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	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15074" y="785794"/>
            <a:ext cx="2928926" cy="575312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Vstupy:</a:t>
            </a:r>
          </a:p>
          <a:p>
            <a:pPr lvl="1"/>
            <a:r>
              <a:rPr lang="cs-CZ" dirty="0" smtClean="0"/>
              <a:t>Střed</a:t>
            </a:r>
          </a:p>
          <a:p>
            <a:pPr lvl="1"/>
            <a:r>
              <a:rPr lang="cs-CZ" dirty="0" smtClean="0"/>
              <a:t>Linie toku</a:t>
            </a:r>
          </a:p>
          <a:p>
            <a:pPr lvl="1"/>
            <a:r>
              <a:rPr lang="cs-CZ" dirty="0" smtClean="0"/>
              <a:t>Hloubky</a:t>
            </a:r>
          </a:p>
          <a:p>
            <a:pPr lvl="1"/>
            <a:r>
              <a:rPr lang="cs-CZ" dirty="0" smtClean="0"/>
              <a:t>Reliéf</a:t>
            </a:r>
          </a:p>
          <a:p>
            <a:r>
              <a:rPr lang="cs-CZ" dirty="0" smtClean="0"/>
              <a:t>Výstupy:</a:t>
            </a:r>
          </a:p>
          <a:p>
            <a:pPr lvl="1"/>
            <a:r>
              <a:rPr lang="cs-CZ" dirty="0" smtClean="0"/>
              <a:t>Adresářová struktura</a:t>
            </a:r>
          </a:p>
          <a:p>
            <a:pPr lvl="1"/>
            <a:r>
              <a:rPr lang="cs-CZ" dirty="0" smtClean="0"/>
              <a:t>Vektor masky</a:t>
            </a:r>
          </a:p>
          <a:p>
            <a:pPr lvl="1"/>
            <a:r>
              <a:rPr lang="cs-CZ" dirty="0" smtClean="0"/>
              <a:t>Vektor příčných profilů</a:t>
            </a:r>
          </a:p>
          <a:p>
            <a:pPr lvl="1"/>
            <a:r>
              <a:rPr lang="cs-CZ" dirty="0" smtClean="0"/>
              <a:t>Vektor hloubek</a:t>
            </a:r>
          </a:p>
          <a:p>
            <a:pPr lvl="1"/>
            <a:r>
              <a:rPr lang="cs-CZ" dirty="0" smtClean="0"/>
              <a:t>Vektor záplavy</a:t>
            </a:r>
          </a:p>
          <a:p>
            <a:pPr lvl="1"/>
            <a:r>
              <a:rPr lang="cs-CZ" dirty="0" smtClean="0"/>
              <a:t>GRID hloubek</a:t>
            </a:r>
          </a:p>
          <a:p>
            <a:pPr lvl="1"/>
            <a:r>
              <a:rPr lang="cs-CZ" dirty="0" smtClean="0"/>
              <a:t>GRID záplavy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pic>
        <p:nvPicPr>
          <p:cNvPr id="1026" name="Picture 2" descr="C:\Users\Martin\Desktop\Vývojový diagram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943"/>
            <a:ext cx="6286512" cy="6878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88" y="0"/>
            <a:ext cx="9193752" cy="650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ovéPole 3"/>
          <p:cNvSpPr txBox="1"/>
          <p:nvPr/>
        </p:nvSpPr>
        <p:spPr>
          <a:xfrm>
            <a:off x="22488" y="6318781"/>
            <a:ext cx="541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Nástroj spouštíme z </a:t>
            </a:r>
            <a:r>
              <a:rPr lang="cs-CZ" sz="2800" b="1" dirty="0" err="1" smtClean="0">
                <a:solidFill>
                  <a:srgbClr val="FF0000"/>
                </a:solidFill>
              </a:rPr>
              <a:t>Toolboxu</a:t>
            </a:r>
            <a:r>
              <a:rPr lang="cs-CZ" sz="2800" b="1" dirty="0" smtClean="0">
                <a:solidFill>
                  <a:srgbClr val="FF0000"/>
                </a:solidFill>
              </a:rPr>
              <a:t>…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7504" y="61569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1.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7504" y="112474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2.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7423" y="194110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3.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07504" y="42210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4.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7423" y="4725144"/>
            <a:ext cx="452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5.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7504" y="515719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6.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31997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714488"/>
            <a:ext cx="509368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86166"/>
            <a:ext cx="576390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;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-1214470"/>
            <a:ext cx="4716864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14470"/>
            <a:ext cx="4707990" cy="506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77066"/>
            <a:ext cx="4714876" cy="478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071678"/>
            <a:ext cx="4853380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366</TotalTime>
  <Words>326</Words>
  <Application>Microsoft Office PowerPoint</Application>
  <PresentationFormat>Předvádění na obrazovce (4:3)</PresentationFormat>
  <Paragraphs>121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Tok</vt:lpstr>
      <vt:lpstr>ALTERNATIVNÍ INDIKÁTOROVÝ ZÁPLAVOVÝ MODEL (AIZM)</vt:lpstr>
      <vt:lpstr>ZADÁNÍ</vt:lpstr>
      <vt:lpstr>OSNOVA</vt:lpstr>
      <vt:lpstr>AIZM – co to je?</vt:lpstr>
      <vt:lpstr>Vstupy:</vt:lpstr>
      <vt:lpstr>Prezentace aplikace PowerPoint</vt:lpstr>
      <vt:lpstr>Prezentace aplikace PowerPoint</vt:lpstr>
      <vt:lpstr>Prezentace aplikace PowerPoint</vt:lpstr>
      <vt:lpstr>;</vt:lpstr>
      <vt:lpstr>AIZM +/-</vt:lpstr>
      <vt:lpstr>Testování</vt:lpstr>
      <vt:lpstr>Vybrané úseky</vt:lpstr>
      <vt:lpstr>Další vyhodnocení</vt:lpstr>
      <vt:lpstr>Jaké jsou cíle a možnosti?</vt:lpstr>
      <vt:lpstr>VÝSTUPY</vt:lpstr>
      <vt:lpstr>Děkuji za pozornost!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ALTERNATIVNÍ INDIKÁTOROVÝ ZÁPLAVOVÝ MODEL (AIZM)</dc:title>
  <dc:creator>Martin Caletka</dc:creator>
  <cp:lastModifiedBy>Martin Caletka</cp:lastModifiedBy>
  <cp:revision>26</cp:revision>
  <dcterms:created xsi:type="dcterms:W3CDTF">2014-11-06T23:59:26Z</dcterms:created>
  <dcterms:modified xsi:type="dcterms:W3CDTF">2014-12-10T11:23:32Z</dcterms:modified>
</cp:coreProperties>
</file>