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82" r:id="rId2"/>
    <p:sldId id="258" r:id="rId3"/>
    <p:sldId id="293" r:id="rId4"/>
    <p:sldId id="272" r:id="rId5"/>
    <p:sldId id="285" r:id="rId6"/>
    <p:sldId id="268" r:id="rId7"/>
    <p:sldId id="286" r:id="rId8"/>
    <p:sldId id="274" r:id="rId9"/>
    <p:sldId id="289" r:id="rId10"/>
    <p:sldId id="270" r:id="rId11"/>
    <p:sldId id="294" r:id="rId12"/>
    <p:sldId id="269" r:id="rId13"/>
    <p:sldId id="284" r:id="rId14"/>
    <p:sldId id="291" r:id="rId15"/>
    <p:sldId id="295" r:id="rId16"/>
    <p:sldId id="290" r:id="rId17"/>
    <p:sldId id="292" r:id="rId18"/>
    <p:sldId id="296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263" r:id="rId38"/>
    <p:sldId id="288" r:id="rId39"/>
  </p:sldIdLst>
  <p:sldSz cx="9144000" cy="6858000" type="screen4x3"/>
  <p:notesSz cx="6761163" cy="99425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54381C"/>
    <a:srgbClr val="A50021"/>
    <a:srgbClr val="FFFFA3"/>
    <a:srgbClr val="E6E6C4"/>
    <a:srgbClr val="33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5" autoAdjust="0"/>
    <p:restoredTop sz="94872" autoAdjust="0"/>
  </p:normalViewPr>
  <p:slideViewPr>
    <p:cSldViewPr>
      <p:cViewPr varScale="1">
        <p:scale>
          <a:sx n="65" d="100"/>
          <a:sy n="65" d="100"/>
        </p:scale>
        <p:origin x="-148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111" tIns="45555" rIns="91111" bIns="45555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29762" y="0"/>
            <a:ext cx="2929837" cy="497126"/>
          </a:xfrm>
          <a:prstGeom prst="rect">
            <a:avLst/>
          </a:prstGeom>
        </p:spPr>
        <p:txBody>
          <a:bodyPr vert="horz" lIns="91111" tIns="45555" rIns="91111" bIns="45555" rtlCol="0"/>
          <a:lstStyle>
            <a:lvl1pPr algn="r">
              <a:defRPr sz="1200"/>
            </a:lvl1pPr>
          </a:lstStyle>
          <a:p>
            <a:fld id="{C8D41541-F343-46C1-ADCF-E4A3F8A2C9B4}" type="datetimeFigureOut">
              <a:rPr lang="sk-SK" smtClean="0"/>
              <a:pPr/>
              <a:t>9. 12. 2014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111" tIns="45555" rIns="91111" bIns="45555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29762" y="9443662"/>
            <a:ext cx="2929837" cy="497126"/>
          </a:xfrm>
          <a:prstGeom prst="rect">
            <a:avLst/>
          </a:prstGeom>
        </p:spPr>
        <p:txBody>
          <a:bodyPr vert="horz" lIns="91111" tIns="45555" rIns="91111" bIns="45555" rtlCol="0" anchor="b"/>
          <a:lstStyle>
            <a:lvl1pPr algn="r">
              <a:defRPr sz="1200"/>
            </a:lvl1pPr>
          </a:lstStyle>
          <a:p>
            <a:fld id="{DAFA80AB-72F8-44DC-80CB-7E553E5C698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832983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111" tIns="45555" rIns="91111" bIns="45555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7126"/>
          </a:xfrm>
          <a:prstGeom prst="rect">
            <a:avLst/>
          </a:prstGeom>
        </p:spPr>
        <p:txBody>
          <a:bodyPr vert="horz" lIns="91111" tIns="45555" rIns="91111" bIns="45555" rtlCol="0"/>
          <a:lstStyle>
            <a:lvl1pPr algn="r">
              <a:defRPr sz="1200"/>
            </a:lvl1pPr>
          </a:lstStyle>
          <a:p>
            <a:fld id="{B49E6562-DAF1-47C7-B29F-F3C952512E16}" type="datetimeFigureOut">
              <a:rPr lang="sk-SK" smtClean="0"/>
              <a:pPr/>
              <a:t>9. 12. 2014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11" tIns="45555" rIns="91111" bIns="45555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111" tIns="45555" rIns="91111" bIns="45555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111" tIns="45555" rIns="91111" bIns="45555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29762" y="9443662"/>
            <a:ext cx="2929837" cy="497126"/>
          </a:xfrm>
          <a:prstGeom prst="rect">
            <a:avLst/>
          </a:prstGeom>
        </p:spPr>
        <p:txBody>
          <a:bodyPr vert="horz" lIns="91111" tIns="45555" rIns="91111" bIns="45555" rtlCol="0" anchor="b"/>
          <a:lstStyle>
            <a:lvl1pPr algn="r">
              <a:defRPr sz="1200"/>
            </a:lvl1pPr>
          </a:lstStyle>
          <a:p>
            <a:fld id="{5A441963-D97E-4AEE-9B78-795F896E283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968912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454678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85750" indent="-285750">
              <a:buFont typeface="Arial" pitchFamily="34" charset="0"/>
              <a:buNone/>
            </a:pPr>
            <a:r>
              <a:rPr lang="sk-SK" sz="1200" dirty="0" smtClean="0">
                <a:solidFill>
                  <a:srgbClr val="002060"/>
                </a:solidFill>
              </a:rPr>
              <a:t>zvyšovanie </a:t>
            </a:r>
            <a:r>
              <a:rPr lang="sk-SK" sz="1200" dirty="0" err="1" smtClean="0">
                <a:solidFill>
                  <a:srgbClr val="002060"/>
                </a:solidFill>
              </a:rPr>
              <a:t>rezistenice</a:t>
            </a:r>
            <a:r>
              <a:rPr lang="sk-SK" sz="1200" dirty="0" smtClean="0">
                <a:solidFill>
                  <a:srgbClr val="002060"/>
                </a:solidFill>
              </a:rPr>
              <a:t> alebo </a:t>
            </a:r>
            <a:r>
              <a:rPr lang="sk-SK" sz="1200" dirty="0" err="1" smtClean="0">
                <a:solidFill>
                  <a:srgbClr val="002060"/>
                </a:solidFill>
              </a:rPr>
              <a:t>resiliencie</a:t>
            </a:r>
            <a:r>
              <a:rPr lang="sk-SK" sz="1200" dirty="0" smtClean="0">
                <a:solidFill>
                  <a:srgbClr val="002060"/>
                </a:solidFill>
              </a:rPr>
              <a:t> – dva spôsoby ako dospieť k robustnému resp. trvalo-udržateľnému systému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10</a:t>
            </a:fld>
            <a:endParaRPr lang="sk-S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85750" indent="-285750">
              <a:buFont typeface="Arial" pitchFamily="34" charset="0"/>
              <a:buNone/>
            </a:pPr>
            <a:r>
              <a:rPr lang="sk-SK" sz="1200" dirty="0" smtClean="0">
                <a:solidFill>
                  <a:srgbClr val="002060"/>
                </a:solidFill>
              </a:rPr>
              <a:t>zvyšovanie </a:t>
            </a:r>
            <a:r>
              <a:rPr lang="sk-SK" sz="1200" dirty="0" err="1" smtClean="0">
                <a:solidFill>
                  <a:srgbClr val="002060"/>
                </a:solidFill>
              </a:rPr>
              <a:t>rezistenice</a:t>
            </a:r>
            <a:r>
              <a:rPr lang="sk-SK" sz="1200" dirty="0" smtClean="0">
                <a:solidFill>
                  <a:srgbClr val="002060"/>
                </a:solidFill>
              </a:rPr>
              <a:t> alebo </a:t>
            </a:r>
            <a:r>
              <a:rPr lang="sk-SK" sz="1200" dirty="0" err="1" smtClean="0">
                <a:solidFill>
                  <a:srgbClr val="002060"/>
                </a:solidFill>
              </a:rPr>
              <a:t>resiliencie</a:t>
            </a:r>
            <a:r>
              <a:rPr lang="sk-SK" sz="1200" dirty="0" smtClean="0">
                <a:solidFill>
                  <a:srgbClr val="002060"/>
                </a:solidFill>
              </a:rPr>
              <a:t> – dva spôsoby ako dospieť k robustnému resp. trvalo-udržateľnému systému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11</a:t>
            </a:fld>
            <a:endParaRPr lang="sk-S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12</a:t>
            </a:fld>
            <a:endParaRPr lang="sk-S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13</a:t>
            </a:fld>
            <a:endParaRPr lang="sk-S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14</a:t>
            </a:fld>
            <a:endParaRPr lang="sk-S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15</a:t>
            </a:fld>
            <a:endParaRPr lang="sk-S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16</a:t>
            </a:fld>
            <a:endParaRPr lang="sk-S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17</a:t>
            </a:fld>
            <a:endParaRPr lang="sk-S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18</a:t>
            </a:fld>
            <a:endParaRPr lang="sk-S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19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2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001277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20</a:t>
            </a:fld>
            <a:endParaRPr lang="sk-SK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21</a:t>
            </a:fld>
            <a:endParaRPr lang="sk-S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22</a:t>
            </a:fld>
            <a:endParaRPr lang="sk-SK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23</a:t>
            </a:fld>
            <a:endParaRPr lang="sk-SK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24</a:t>
            </a:fld>
            <a:endParaRPr lang="sk-SK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25</a:t>
            </a:fld>
            <a:endParaRPr lang="sk-SK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26</a:t>
            </a:fld>
            <a:endParaRPr lang="sk-SK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27</a:t>
            </a:fld>
            <a:endParaRPr lang="sk-SK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28</a:t>
            </a:fld>
            <a:endParaRPr lang="sk-SK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29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3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001277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30</a:t>
            </a:fld>
            <a:endParaRPr lang="sk-SK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31</a:t>
            </a:fld>
            <a:endParaRPr lang="sk-SK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32</a:t>
            </a:fld>
            <a:endParaRPr lang="sk-SK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33</a:t>
            </a:fld>
            <a:endParaRPr lang="sk-SK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34</a:t>
            </a:fld>
            <a:endParaRPr lang="sk-SK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35</a:t>
            </a:fld>
            <a:endParaRPr lang="sk-SK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36</a:t>
            </a:fld>
            <a:endParaRPr lang="sk-SK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Mapy zobrazujúce </a:t>
            </a:r>
            <a:r>
              <a:rPr lang="sk-SK" dirty="0" err="1"/>
              <a:t>povodnový</a:t>
            </a:r>
            <a:r>
              <a:rPr lang="sk-SK" dirty="0"/>
              <a:t> hazard </a:t>
            </a:r>
            <a:r>
              <a:rPr lang="sk-SK" dirty="0" err="1"/>
              <a:t>zvycajne</a:t>
            </a:r>
            <a:r>
              <a:rPr lang="sk-SK" dirty="0"/>
              <a:t> obsahujú informáciu</a:t>
            </a:r>
          </a:p>
          <a:p>
            <a:r>
              <a:rPr lang="sk-SK" dirty="0"/>
              <a:t>o pravdepodobnosti výskytu konkrétnej </a:t>
            </a:r>
            <a:r>
              <a:rPr lang="sk-SK" dirty="0" err="1"/>
              <a:t>N-rocnej</a:t>
            </a:r>
            <a:r>
              <a:rPr lang="sk-SK" dirty="0"/>
              <a:t> povodne a jej plošnom rozsahu. </a:t>
            </a:r>
            <a:r>
              <a:rPr lang="sk-SK" dirty="0" err="1"/>
              <a:t>Velmi</a:t>
            </a:r>
            <a:r>
              <a:rPr lang="sk-SK" dirty="0"/>
              <a:t> zriedkavo sa</a:t>
            </a:r>
          </a:p>
          <a:p>
            <a:r>
              <a:rPr lang="sk-SK" dirty="0"/>
              <a:t>uvádzajú informácie o rýchlosti prúdenia, dobe zaplavenia, </a:t>
            </a:r>
            <a:r>
              <a:rPr lang="sk-SK" dirty="0" err="1"/>
              <a:t>ci</a:t>
            </a:r>
            <a:r>
              <a:rPr lang="sk-SK" dirty="0"/>
              <a:t> rýchlosti stúpania hladiny. Mapy </a:t>
            </a:r>
            <a:r>
              <a:rPr lang="sk-SK" dirty="0" err="1"/>
              <a:t>povodnového</a:t>
            </a:r>
            <a:endParaRPr lang="sk-SK" dirty="0"/>
          </a:p>
          <a:p>
            <a:r>
              <a:rPr lang="sk-SK" dirty="0"/>
              <a:t>rizika na druhej strane obsahujú informácie o negatívnych dopadoch podvodne, ako napríklad: </a:t>
            </a:r>
            <a:r>
              <a:rPr lang="sk-SK" dirty="0" err="1"/>
              <a:t>pocet</a:t>
            </a:r>
            <a:endParaRPr lang="sk-SK" dirty="0"/>
          </a:p>
          <a:p>
            <a:r>
              <a:rPr lang="sk-SK" dirty="0"/>
              <a:t>postihnutých </a:t>
            </a:r>
            <a:r>
              <a:rPr lang="sk-SK" dirty="0" err="1"/>
              <a:t>obyvatelov</a:t>
            </a:r>
            <a:r>
              <a:rPr lang="sk-SK" dirty="0"/>
              <a:t>, kvantifikované škody, environmentálna </a:t>
            </a:r>
            <a:r>
              <a:rPr lang="sk-SK" dirty="0" err="1"/>
              <a:t>zátaž</a:t>
            </a:r>
            <a:r>
              <a:rPr lang="sk-SK" dirty="0"/>
              <a:t> a pod. (</a:t>
            </a:r>
            <a:r>
              <a:rPr lang="sk-SK" dirty="0" err="1"/>
              <a:t>de</a:t>
            </a:r>
            <a:r>
              <a:rPr lang="sk-SK" dirty="0"/>
              <a:t> </a:t>
            </a:r>
            <a:r>
              <a:rPr lang="sk-SK" dirty="0" err="1"/>
              <a:t>Moel</a:t>
            </a:r>
            <a:r>
              <a:rPr lang="sk-SK" dirty="0"/>
              <a:t> </a:t>
            </a:r>
            <a:r>
              <a:rPr lang="sk-SK" dirty="0" err="1"/>
              <a:t>et</a:t>
            </a:r>
            <a:r>
              <a:rPr lang="sk-SK" dirty="0"/>
              <a:t> al. 2009). Aj</a:t>
            </a:r>
          </a:p>
          <a:p>
            <a:r>
              <a:rPr lang="sk-SK" dirty="0"/>
              <a:t>spomínaná európska smernica 2007/60/EC „O hodnotení a manažmente </a:t>
            </a:r>
            <a:r>
              <a:rPr lang="sk-SK" dirty="0" err="1"/>
              <a:t>povodnových</a:t>
            </a:r>
            <a:r>
              <a:rPr lang="sk-SK" dirty="0"/>
              <a:t> rizík“ presne</a:t>
            </a:r>
          </a:p>
          <a:p>
            <a:r>
              <a:rPr lang="sk-SK" dirty="0"/>
              <a:t>stanovuje, </a:t>
            </a:r>
            <a:r>
              <a:rPr lang="sk-SK" dirty="0" err="1"/>
              <a:t>co</a:t>
            </a:r>
            <a:r>
              <a:rPr lang="sk-SK" dirty="0"/>
              <a:t> pripravované mapy musia </a:t>
            </a:r>
            <a:r>
              <a:rPr lang="sk-SK" dirty="0" err="1"/>
              <a:t>obsahovat</a:t>
            </a:r>
            <a:r>
              <a:rPr lang="sk-SK" dirty="0"/>
              <a:t>. Mapy </a:t>
            </a:r>
            <a:r>
              <a:rPr lang="sk-SK" dirty="0" err="1"/>
              <a:t>povodnového</a:t>
            </a:r>
            <a:r>
              <a:rPr lang="sk-SK" dirty="0"/>
              <a:t> hazardu musia byt vytvorené pre</a:t>
            </a:r>
          </a:p>
          <a:p>
            <a:r>
              <a:rPr lang="sk-SK" dirty="0"/>
              <a:t>všetky </a:t>
            </a:r>
            <a:r>
              <a:rPr lang="sk-SK" dirty="0" err="1"/>
              <a:t>riecne</a:t>
            </a:r>
            <a:r>
              <a:rPr lang="sk-SK" dirty="0"/>
              <a:t> úseky s malou a strednou </a:t>
            </a:r>
            <a:r>
              <a:rPr lang="sk-SK" dirty="0" err="1"/>
              <a:t>pravdepodobnostou</a:t>
            </a:r>
            <a:r>
              <a:rPr lang="sk-SK" dirty="0"/>
              <a:t> výskytu povodne (N  100) a kde je to nutné, aj</a:t>
            </a:r>
          </a:p>
          <a:p>
            <a:r>
              <a:rPr lang="sk-SK" dirty="0"/>
              <a:t>pre úseky s vysokou </a:t>
            </a:r>
            <a:r>
              <a:rPr lang="sk-SK" dirty="0" err="1"/>
              <a:t>pravdepodobnostou</a:t>
            </a:r>
            <a:r>
              <a:rPr lang="sk-SK" dirty="0"/>
              <a:t> výskytu povodne (N  10). Mapy </a:t>
            </a:r>
            <a:r>
              <a:rPr lang="sk-SK" dirty="0" err="1"/>
              <a:t>povodnové</a:t>
            </a:r>
            <a:r>
              <a:rPr lang="sk-SK" dirty="0"/>
              <a:t> rizika pre tieto kritické</a:t>
            </a:r>
          </a:p>
          <a:p>
            <a:r>
              <a:rPr lang="sk-SK" dirty="0"/>
              <a:t>úseky musia </a:t>
            </a:r>
            <a:r>
              <a:rPr lang="sk-SK" dirty="0" err="1"/>
              <a:t>obsahovat</a:t>
            </a:r>
            <a:r>
              <a:rPr lang="sk-SK" dirty="0"/>
              <a:t> informáciu o </a:t>
            </a:r>
            <a:r>
              <a:rPr lang="sk-SK" dirty="0" err="1"/>
              <a:t>orientacnom</a:t>
            </a:r>
            <a:r>
              <a:rPr lang="sk-SK" dirty="0"/>
              <a:t> pocte potenciálne postihnutých </a:t>
            </a:r>
            <a:r>
              <a:rPr lang="sk-SK" dirty="0" err="1"/>
              <a:t>obyvatelov</a:t>
            </a:r>
            <a:r>
              <a:rPr lang="sk-SK" dirty="0"/>
              <a:t>, druhu</a:t>
            </a:r>
          </a:p>
          <a:p>
            <a:r>
              <a:rPr lang="sk-SK" dirty="0"/>
              <a:t>hospodárskej </a:t>
            </a:r>
            <a:r>
              <a:rPr lang="sk-SK" dirty="0" err="1"/>
              <a:t>cinnosti</a:t>
            </a:r>
            <a:r>
              <a:rPr lang="sk-SK" dirty="0"/>
              <a:t> a potenciálnych zdrojoch </a:t>
            </a:r>
            <a:r>
              <a:rPr lang="sk-SK" dirty="0" err="1"/>
              <a:t>znecistenia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37</a:t>
            </a:fld>
            <a:endParaRPr lang="sk-SK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38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sk-SK" dirty="0"/>
              <a:t>Jednorozmerná koncepcia chápe riziko spravidla len ako</a:t>
            </a:r>
          </a:p>
          <a:p>
            <a:r>
              <a:rPr lang="sk-SK" dirty="0" err="1"/>
              <a:t>pravdepodobnost</a:t>
            </a:r>
            <a:r>
              <a:rPr lang="sk-SK" dirty="0"/>
              <a:t> – v našom prípade </a:t>
            </a:r>
            <a:r>
              <a:rPr lang="sk-SK" dirty="0" err="1"/>
              <a:t>pravdepodobnost</a:t>
            </a:r>
            <a:r>
              <a:rPr lang="sk-SK" dirty="0"/>
              <a:t> výskytu povodne. Príkladom takýchto definícií môžu</a:t>
            </a:r>
          </a:p>
          <a:p>
            <a:r>
              <a:rPr lang="sk-SK" dirty="0"/>
              <a:t>byt napr. </a:t>
            </a:r>
            <a:r>
              <a:rPr lang="sk-SK" dirty="0" err="1"/>
              <a:t>Alwang</a:t>
            </a:r>
            <a:r>
              <a:rPr lang="sk-SK" dirty="0"/>
              <a:t> </a:t>
            </a:r>
            <a:r>
              <a:rPr lang="sk-SK" dirty="0" err="1"/>
              <a:t>et</a:t>
            </a:r>
            <a:r>
              <a:rPr lang="sk-SK" dirty="0"/>
              <a:t> al. (2001) </a:t>
            </a:r>
            <a:r>
              <a:rPr lang="sk-SK" dirty="0" err="1"/>
              <a:t>podla</a:t>
            </a:r>
            <a:r>
              <a:rPr lang="sk-SK" dirty="0"/>
              <a:t> ktorého, je riziko charakterizované známymi alebo neznámymi</a:t>
            </a:r>
          </a:p>
          <a:p>
            <a:r>
              <a:rPr lang="sk-SK" dirty="0"/>
              <a:t>hodnotami pravdepodobnosti, </a:t>
            </a:r>
            <a:r>
              <a:rPr lang="sk-SK" dirty="0" err="1"/>
              <a:t>urcujúcej</a:t>
            </a:r>
            <a:r>
              <a:rPr lang="sk-SK" dirty="0"/>
              <a:t> že dôjde k nejakej udalosti  realizácií hazardu. </a:t>
            </a:r>
            <a:r>
              <a:rPr lang="sk-SK" dirty="0" err="1"/>
              <a:t>Schneiderbauer</a:t>
            </a:r>
            <a:r>
              <a:rPr lang="sk-SK" dirty="0"/>
              <a:t> a</a:t>
            </a:r>
          </a:p>
          <a:p>
            <a:r>
              <a:rPr lang="sk-SK" dirty="0" err="1"/>
              <a:t>Ehrlich</a:t>
            </a:r>
            <a:r>
              <a:rPr lang="sk-SK" dirty="0"/>
              <a:t> (2004) definujú riziko ako </a:t>
            </a:r>
            <a:r>
              <a:rPr lang="sk-SK" dirty="0" err="1"/>
              <a:t>pravdepodobnost</a:t>
            </a:r>
            <a:r>
              <a:rPr lang="sk-SK" dirty="0"/>
              <a:t> negatívnych dopadov alebo </a:t>
            </a:r>
            <a:r>
              <a:rPr lang="sk-SK" dirty="0" err="1"/>
              <a:t>ocakávaných</a:t>
            </a:r>
            <a:r>
              <a:rPr lang="sk-SK" dirty="0"/>
              <a:t> strát</a:t>
            </a:r>
          </a:p>
          <a:p>
            <a:r>
              <a:rPr lang="sk-SK" dirty="0"/>
              <a:t>vyplývajúcich z pôsobenia hazardu na konkrétne objekty vystavené hazardu v konkrétnom </a:t>
            </a:r>
            <a:r>
              <a:rPr lang="sk-SK" dirty="0" err="1"/>
              <a:t>case</a:t>
            </a:r>
            <a:r>
              <a:rPr lang="sk-SK" dirty="0"/>
              <a:t>. Ako</a:t>
            </a:r>
          </a:p>
          <a:p>
            <a:r>
              <a:rPr lang="sk-SK" dirty="0"/>
              <a:t>poslednú z tejto skupiny uvádzame definíciu z </a:t>
            </a:r>
            <a:r>
              <a:rPr lang="sk-SK" dirty="0" err="1"/>
              <a:t>Journal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Prehospital</a:t>
            </a:r>
            <a:r>
              <a:rPr lang="sk-SK" dirty="0"/>
              <a:t> and </a:t>
            </a:r>
            <a:r>
              <a:rPr lang="sk-SK" dirty="0" err="1"/>
              <a:t>Disaster</a:t>
            </a:r>
            <a:r>
              <a:rPr lang="sk-SK" dirty="0"/>
              <a:t> </a:t>
            </a:r>
            <a:r>
              <a:rPr lang="sk-SK" dirty="0" err="1"/>
              <a:t>Medicine</a:t>
            </a:r>
            <a:r>
              <a:rPr lang="sk-SK" dirty="0"/>
              <a:t> (2004): Riziko je</a:t>
            </a:r>
          </a:p>
          <a:p>
            <a:r>
              <a:rPr lang="sk-SK" dirty="0"/>
              <a:t>objektívna (matematicky vyjadrená) alebo subjektívna (induktívne </a:t>
            </a:r>
            <a:r>
              <a:rPr lang="sk-SK" dirty="0" err="1"/>
              <a:t>urcená</a:t>
            </a:r>
            <a:r>
              <a:rPr lang="sk-SK" dirty="0"/>
              <a:t>) </a:t>
            </a:r>
            <a:r>
              <a:rPr lang="sk-SK" dirty="0" err="1"/>
              <a:t>pravdepodobnost</a:t>
            </a:r>
            <a:r>
              <a:rPr lang="sk-SK" dirty="0"/>
              <a:t>, že dôjde k</a:t>
            </a:r>
          </a:p>
          <a:p>
            <a:r>
              <a:rPr lang="sk-SK" dirty="0"/>
              <a:t>pôsobeniu hazardu (hazard sa stane </a:t>
            </a:r>
            <a:r>
              <a:rPr lang="sk-SK" dirty="0" err="1"/>
              <a:t>eventom</a:t>
            </a:r>
            <a:r>
              <a:rPr lang="sk-SK" dirty="0"/>
              <a:t>). Je možné </a:t>
            </a:r>
            <a:r>
              <a:rPr lang="sk-SK" dirty="0" err="1"/>
              <a:t>identifikovat</a:t>
            </a:r>
            <a:r>
              <a:rPr lang="sk-SK" dirty="0"/>
              <a:t> faktory, ktoré túto </a:t>
            </a:r>
            <a:r>
              <a:rPr lang="sk-SK" dirty="0" err="1"/>
              <a:t>pravdepodobnost</a:t>
            </a:r>
            <a:endParaRPr lang="sk-SK" dirty="0"/>
          </a:p>
          <a:p>
            <a:r>
              <a:rPr lang="sk-SK" dirty="0"/>
              <a:t>modifikujú. V súvislosti s </a:t>
            </a:r>
            <a:r>
              <a:rPr lang="sk-SK" dirty="0" err="1"/>
              <a:t>povodnovým</a:t>
            </a:r>
            <a:r>
              <a:rPr lang="sk-SK" dirty="0"/>
              <a:t> rizikom je teda jednorozmernú definíciu rizika možné </a:t>
            </a:r>
            <a:r>
              <a:rPr lang="sk-SK" dirty="0" err="1"/>
              <a:t>chápat</a:t>
            </a:r>
            <a:r>
              <a:rPr lang="sk-SK" dirty="0"/>
              <a:t> ako</a:t>
            </a:r>
          </a:p>
          <a:p>
            <a:r>
              <a:rPr lang="sk-SK" dirty="0" err="1"/>
              <a:t>pravdepodobnost</a:t>
            </a:r>
            <a:r>
              <a:rPr lang="sk-SK" dirty="0"/>
              <a:t> výskytu konkrétneho </a:t>
            </a:r>
            <a:r>
              <a:rPr lang="sk-SK" dirty="0" err="1"/>
              <a:t>N-rocného</a:t>
            </a:r>
            <a:r>
              <a:rPr lang="sk-SK" dirty="0"/>
              <a:t> prietoku spôsobujúceho </a:t>
            </a:r>
            <a:r>
              <a:rPr lang="sk-SK" dirty="0" err="1"/>
              <a:t>povoden</a:t>
            </a:r>
            <a:r>
              <a:rPr lang="sk-SK" dirty="0"/>
              <a:t>. Viacrozmerná skupina</a:t>
            </a:r>
          </a:p>
          <a:p>
            <a:r>
              <a:rPr lang="sk-SK" dirty="0"/>
              <a:t>definícií rizika popri pravdepodobnosti výskytu </a:t>
            </a:r>
            <a:r>
              <a:rPr lang="sk-SK" dirty="0" err="1"/>
              <a:t>povodnovej</a:t>
            </a:r>
            <a:r>
              <a:rPr lang="sk-SK" dirty="0"/>
              <a:t> udalosti </a:t>
            </a:r>
            <a:r>
              <a:rPr lang="sk-SK" dirty="0" err="1"/>
              <a:t>zahrna</a:t>
            </a:r>
            <a:r>
              <a:rPr lang="sk-SK" dirty="0"/>
              <a:t> aj potenciálne negatívne dopady,</a:t>
            </a:r>
          </a:p>
          <a:p>
            <a:r>
              <a:rPr lang="sk-SK" dirty="0"/>
              <a:t>ktoré vznikajú pri pôsobení hazardu (povodne). V tejto skupine definícií je to už pestrejšie, </a:t>
            </a:r>
            <a:r>
              <a:rPr lang="sk-SK" dirty="0" err="1"/>
              <a:t>nakolko</a:t>
            </a:r>
            <a:r>
              <a:rPr lang="sk-SK" dirty="0"/>
              <a:t> autori sa</a:t>
            </a:r>
          </a:p>
          <a:p>
            <a:r>
              <a:rPr lang="pl-PL" dirty="0"/>
              <a:t>odlišujú hlavne v tom, co všetko a do akej miery podla nich determinuje negatívne dopady.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4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sk-SK" dirty="0" smtClean="0"/>
              <a:t>OPÝTAŤ SA !!!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5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6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When </a:t>
            </a:r>
            <a:r>
              <a:rPr lang="en-US" dirty="0"/>
              <a:t>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7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8</a:t>
            </a:fld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/>
              <a:t>When assessing the flood hazard, a first indication can be obtained</a:t>
            </a:r>
          </a:p>
          <a:p>
            <a:r>
              <a:rPr lang="en-US" dirty="0"/>
              <a:t>by looking at how often floods occurred historically</a:t>
            </a:r>
          </a:p>
          <a:p>
            <a:r>
              <a:rPr lang="en-US" dirty="0"/>
              <a:t>and the magnitude of them. These can be mapped as point</a:t>
            </a:r>
          </a:p>
          <a:p>
            <a:r>
              <a:rPr lang="en-US" dirty="0"/>
              <a:t>events (as in Ireland, similar to Fig. 2a), or extents of historical</a:t>
            </a:r>
          </a:p>
          <a:p>
            <a:r>
              <a:rPr lang="en-US" dirty="0"/>
              <a:t>floods can be depicted on a flood extent map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use</a:t>
            </a:r>
            <a:endParaRPr lang="sk-SK" dirty="0"/>
          </a:p>
          <a:p>
            <a:r>
              <a:rPr lang="en-US" dirty="0"/>
              <a:t>of historical flood maps is in this respect restricted since it is</a:t>
            </a:r>
          </a:p>
          <a:p>
            <a:r>
              <a:rPr lang="en-US" dirty="0"/>
              <a:t>impossible to compare them as return periods are not equal</a:t>
            </a:r>
          </a:p>
          <a:p>
            <a:r>
              <a:rPr lang="en-US" dirty="0"/>
              <a:t>and boundary conditions (streambed, land cover, etc.) may</a:t>
            </a:r>
          </a:p>
          <a:p>
            <a:r>
              <a:rPr lang="en-US" dirty="0"/>
              <a:t>have changed significantly over time.</a:t>
            </a:r>
            <a:endParaRPr lang="sk-SK" dirty="0"/>
          </a:p>
          <a:p>
            <a:endParaRPr lang="sk-SK" dirty="0"/>
          </a:p>
          <a:p>
            <a:r>
              <a:rPr lang="en-US" dirty="0"/>
              <a:t>The calculation of the flood hazard can be done using</a:t>
            </a:r>
          </a:p>
          <a:p>
            <a:r>
              <a:rPr lang="en-US" dirty="0"/>
              <a:t>methods of varying complexity (</a:t>
            </a:r>
            <a:r>
              <a:rPr lang="en-US" dirty="0" err="1"/>
              <a:t>Buchele</a:t>
            </a:r>
            <a:r>
              <a:rPr lang="en-US" dirty="0"/>
              <a:t> et al., 2006), depending</a:t>
            </a:r>
          </a:p>
          <a:p>
            <a:r>
              <a:rPr lang="en-US" dirty="0"/>
              <a:t>on the amount of data, resources, and time available.</a:t>
            </a:r>
          </a:p>
          <a:p>
            <a:r>
              <a:rPr lang="en-US" dirty="0"/>
              <a:t>While there are different approaches the conceptual framework</a:t>
            </a:r>
          </a:p>
          <a:p>
            <a:r>
              <a:rPr lang="en-US" dirty="0"/>
              <a:t>behind the calculation of flood hazards is quite general</a:t>
            </a:r>
          </a:p>
          <a:p>
            <a:r>
              <a:rPr lang="en-US" dirty="0"/>
              <a:t>(Fig. 1) and consists broadly of three steps</a:t>
            </a:r>
            <a:r>
              <a:rPr lang="sk-SK" dirty="0"/>
              <a:t>:</a:t>
            </a:r>
          </a:p>
          <a:p>
            <a:endParaRPr lang="sk-SK" dirty="0"/>
          </a:p>
          <a:p>
            <a:r>
              <a:rPr lang="en-US" dirty="0"/>
              <a:t>The first step is to estimate discharges for specific return</a:t>
            </a:r>
          </a:p>
          <a:p>
            <a:r>
              <a:rPr lang="en-US" dirty="0"/>
              <a:t>periods. This can be done by using frequency analyses</a:t>
            </a:r>
          </a:p>
          <a:p>
            <a:r>
              <a:rPr lang="en-US" dirty="0"/>
              <a:t>on discharge records and fitting extreme value distributions</a:t>
            </a:r>
            <a:r>
              <a:rPr lang="sk-SK" dirty="0"/>
              <a:t>.</a:t>
            </a:r>
          </a:p>
          <a:p>
            <a:r>
              <a:rPr lang="sk-SK" dirty="0"/>
              <a:t>F</a:t>
            </a:r>
            <a:r>
              <a:rPr lang="en-US" dirty="0" err="1"/>
              <a:t>lood</a:t>
            </a:r>
            <a:r>
              <a:rPr lang="en-US" dirty="0"/>
              <a:t> information (e.g. discharge, precipitation, or flood</a:t>
            </a:r>
          </a:p>
          <a:p>
            <a:r>
              <a:rPr lang="en-US" dirty="0"/>
              <a:t>moments) can be extrapolated to </a:t>
            </a:r>
            <a:r>
              <a:rPr lang="en-US" dirty="0" err="1"/>
              <a:t>ungauged</a:t>
            </a:r>
            <a:r>
              <a:rPr lang="en-US" dirty="0"/>
              <a:t> parts using</a:t>
            </a:r>
          </a:p>
          <a:p>
            <a:r>
              <a:rPr lang="en-US" dirty="0" err="1"/>
              <a:t>regionalisation</a:t>
            </a:r>
            <a:r>
              <a:rPr lang="en-US" dirty="0"/>
              <a:t> techniques (see e.g. </a:t>
            </a:r>
            <a:r>
              <a:rPr lang="en-US" dirty="0" err="1"/>
              <a:t>Merz</a:t>
            </a:r>
            <a:r>
              <a:rPr lang="en-US" dirty="0"/>
              <a:t> and </a:t>
            </a:r>
            <a:r>
              <a:rPr lang="en-US" dirty="0" err="1"/>
              <a:t>Bloschl</a:t>
            </a:r>
            <a:r>
              <a:rPr lang="en-US" dirty="0"/>
              <a:t>,</a:t>
            </a:r>
          </a:p>
          <a:p>
            <a:r>
              <a:rPr lang="en-US" dirty="0"/>
              <a:t>2005). More often however, hydrological models are</a:t>
            </a:r>
          </a:p>
          <a:p>
            <a:r>
              <a:rPr lang="sk-SK" dirty="0" err="1"/>
              <a:t>used</a:t>
            </a:r>
            <a:r>
              <a:rPr lang="sk-SK" dirty="0"/>
              <a:t> to </a:t>
            </a:r>
            <a:r>
              <a:rPr lang="sk-SK" dirty="0" err="1"/>
              <a:t>calculate</a:t>
            </a:r>
            <a:r>
              <a:rPr lang="sk-SK" dirty="0"/>
              <a:t> </a:t>
            </a:r>
            <a:r>
              <a:rPr lang="sk-SK" dirty="0" err="1"/>
              <a:t>discharges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Second</a:t>
            </a:r>
            <a:r>
              <a:rPr lang="sk-SK" dirty="0"/>
              <a:t>. </a:t>
            </a:r>
            <a:r>
              <a:rPr lang="en-US" dirty="0"/>
              <a:t>When discharges and their return periods have been derived</a:t>
            </a:r>
          </a:p>
          <a:p>
            <a:r>
              <a:rPr lang="en-US" dirty="0"/>
              <a:t>using the above mentioned approaches, a subsequent</a:t>
            </a:r>
          </a:p>
          <a:p>
            <a:r>
              <a:rPr lang="en-US" dirty="0"/>
              <a:t>step towards developing a flood map is to translate</a:t>
            </a:r>
          </a:p>
          <a:p>
            <a:r>
              <a:rPr lang="en-US" dirty="0"/>
              <a:t>discharges into water levels. This is usually done</a:t>
            </a:r>
          </a:p>
          <a:p>
            <a:r>
              <a:rPr lang="en-US" dirty="0"/>
              <a:t>with rating (stage-discharge) curves. Alternatively, 1-</a:t>
            </a:r>
          </a:p>
          <a:p>
            <a:r>
              <a:rPr lang="en-US" dirty="0"/>
              <a:t>D or 2-D hydrodynamic models can be used to determine</a:t>
            </a:r>
          </a:p>
          <a:p>
            <a:r>
              <a:rPr lang="sk-SK" dirty="0" err="1"/>
              <a:t>water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en-US" dirty="0"/>
              <a:t>In the third step the flooded area (and possibly flood</a:t>
            </a:r>
          </a:p>
          <a:p>
            <a:r>
              <a:rPr lang="en-US" dirty="0"/>
              <a:t>depth) is determined by combining water levels with</a:t>
            </a:r>
          </a:p>
          <a:p>
            <a:r>
              <a:rPr lang="en-US" dirty="0"/>
              <a:t>a digital elevation model (DEM), thus creating a flood</a:t>
            </a:r>
          </a:p>
          <a:p>
            <a:r>
              <a:rPr lang="en-US" dirty="0"/>
              <a:t>map showing flood extent or depth.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41963-D97E-4AEE-9B78-795F896E2833}" type="slidenum">
              <a:rPr lang="sk-SK" smtClean="0"/>
              <a:pPr/>
              <a:t>9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F1A77-2059-419C-BA6D-41EA900CD3A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63A65-8119-48F9-9978-5E8CB4F4868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D483C-5DEF-4A98-BBD0-CDCCB7576E2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BE62A-FAEF-40FB-BD10-AB01AE9EC917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49070-2208-40BB-95F4-438E1F8396A0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BD6B3-127B-4DB0-BF6A-BBDD33472783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19036-DB1F-4F9D-880C-204921C119A7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01ABF-F7E7-4B07-AD25-633584696250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54D8-D1D4-4F53-A4E5-2E91E1FCD2C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06C14-1E6D-4286-B204-D945512F306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5DEEE-F9FA-410E-A30F-6732B80B2E0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C40E8F-7567-44D8-A3A6-94D0934372FC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sk-SK" sz="2800" b="1" i="1" dirty="0" smtClean="0">
                <a:solidFill>
                  <a:schemeClr val="bg1"/>
                </a:solidFill>
              </a:rPr>
              <a:t>Identifikovanie </a:t>
            </a:r>
            <a:r>
              <a:rPr lang="sk-SK" sz="2800" b="1" i="1" dirty="0" smtClean="0">
                <a:solidFill>
                  <a:schemeClr val="bg1"/>
                </a:solidFill>
              </a:rPr>
              <a:t>a mapovanie povodňového </a:t>
            </a:r>
            <a:r>
              <a:rPr lang="sk-SK" sz="2800" b="1" i="1" dirty="0" smtClean="0">
                <a:solidFill>
                  <a:schemeClr val="bg1"/>
                </a:solidFill>
              </a:rPr>
              <a:t>rizika</a:t>
            </a:r>
            <a:endParaRPr lang="sk-SK" sz="2800" i="1" dirty="0" smtClean="0">
              <a:solidFill>
                <a:schemeClr val="bg1"/>
              </a:solidFill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0" y="2000240"/>
            <a:ext cx="9144000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sk-SK" sz="1600" b="1" i="1" dirty="0" smtClean="0"/>
              <a:t>Identifikovanie </a:t>
            </a:r>
            <a:r>
              <a:rPr lang="sk-SK" sz="1600" b="1" i="1" dirty="0" smtClean="0"/>
              <a:t>a mapovanie povodňového </a:t>
            </a:r>
            <a:r>
              <a:rPr lang="sk-SK" sz="1600" b="1" i="1" dirty="0" smtClean="0"/>
              <a:t>rizika</a:t>
            </a:r>
            <a:endParaRPr lang="sk-SK" sz="1600" i="1" dirty="0" smtClean="0">
              <a:solidFill>
                <a:srgbClr val="00206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sk-SK" sz="1600" i="1" dirty="0" smtClean="0">
              <a:solidFill>
                <a:srgbClr val="00206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hlavný cieľ: 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sk-SK" sz="1400" i="1" dirty="0" smtClean="0"/>
              <a:t>v prostredí GIS realizovať hodnotenie povodňového rizika s využitím metód multikriteriálnej </a:t>
            </a:r>
            <a:r>
              <a:rPr lang="sk-SK" sz="1400" b="1" i="1" dirty="0" smtClean="0"/>
              <a:t>priestorovej</a:t>
            </a:r>
            <a:r>
              <a:rPr lang="sk-SK" sz="1400" i="1" dirty="0" smtClean="0"/>
              <a:t> analýzy a porovnať získané výsledky hodnotenia, pri rôznych „zostavách“ analýzy</a:t>
            </a:r>
          </a:p>
          <a:p>
            <a:pPr lvl="2"/>
            <a:r>
              <a:rPr lang="sk-SK" sz="1400" i="1" dirty="0" smtClean="0">
                <a:solidFill>
                  <a:srgbClr val="000000"/>
                </a:solidFill>
              </a:rPr>
              <a:t>      (</a:t>
            </a:r>
            <a:r>
              <a:rPr lang="sk-SK" sz="1200" i="1" dirty="0">
                <a:solidFill>
                  <a:srgbClr val="000000"/>
                </a:solidFill>
              </a:rPr>
              <a:t>váhy, kritériá, </a:t>
            </a:r>
            <a:r>
              <a:rPr lang="sk-SK" sz="1200" i="1" dirty="0" smtClean="0">
                <a:solidFill>
                  <a:srgbClr val="000000"/>
                </a:solidFill>
              </a:rPr>
              <a:t>rozhodovacie </a:t>
            </a:r>
            <a:r>
              <a:rPr lang="sk-SK" sz="1200" i="1" dirty="0">
                <a:solidFill>
                  <a:srgbClr val="000000"/>
                </a:solidFill>
              </a:rPr>
              <a:t>pravidlá</a:t>
            </a:r>
            <a:r>
              <a:rPr lang="sk-SK" sz="1200" i="1" dirty="0" smtClean="0">
                <a:solidFill>
                  <a:srgbClr val="000000"/>
                </a:solidFill>
              </a:rPr>
              <a:t>,...</a:t>
            </a:r>
            <a:r>
              <a:rPr lang="sk-SK" sz="1400" i="1" dirty="0">
                <a:solidFill>
                  <a:srgbClr val="000000"/>
                </a:solidFill>
              </a:rPr>
              <a:t>)</a:t>
            </a:r>
            <a:endParaRPr lang="sk-SK" sz="1200" i="1" dirty="0">
              <a:solidFill>
                <a:srgbClr val="000000"/>
              </a:solidFill>
            </a:endParaRPr>
          </a:p>
          <a:p>
            <a:pPr lvl="0"/>
            <a:endParaRPr lang="sk-SK" sz="1600" dirty="0">
              <a:solidFill>
                <a:srgbClr val="00206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vedľajšie (čiastkové) ciele</a:t>
            </a:r>
            <a:r>
              <a:rPr lang="sk-SK" sz="1600" dirty="0">
                <a:solidFill>
                  <a:srgbClr val="002060"/>
                </a:solidFill>
              </a:rPr>
              <a:t>: </a:t>
            </a:r>
            <a:endParaRPr lang="sk-SK" sz="1600" dirty="0" smtClean="0">
              <a:solidFill>
                <a:srgbClr val="002060"/>
              </a:solidFill>
            </a:endParaRPr>
          </a:p>
          <a:p>
            <a:pPr marL="1200150" lvl="2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/>
              <a:t>pri hodnotení povodňového rizika vychádzať z:</a:t>
            </a:r>
          </a:p>
          <a:p>
            <a:pPr marL="1200150" lvl="2" indent="-285750">
              <a:lnSpc>
                <a:spcPct val="150000"/>
              </a:lnSpc>
            </a:pPr>
            <a:r>
              <a:rPr lang="sk-SK" sz="1400" i="1" dirty="0" smtClean="0"/>
              <a:t>		</a:t>
            </a:r>
            <a:r>
              <a:rPr lang="sk-SK" sz="1400" b="1" dirty="0" smtClean="0"/>
              <a:t>povodňovej hrozby </a:t>
            </a:r>
            <a:r>
              <a:rPr lang="sk-SK" sz="1400" i="1" dirty="0" smtClean="0"/>
              <a:t>(</a:t>
            </a:r>
            <a:r>
              <a:rPr lang="sk-SK" sz="1200" i="1" dirty="0" smtClean="0"/>
              <a:t>F-G parametre, </a:t>
            </a:r>
            <a:r>
              <a:rPr lang="sk-SK" sz="1200" i="1" dirty="0" err="1" smtClean="0"/>
              <a:t>N-ročné</a:t>
            </a:r>
            <a:r>
              <a:rPr lang="sk-SK" sz="1200" i="1" dirty="0" smtClean="0"/>
              <a:t> prietoky..</a:t>
            </a:r>
            <a:r>
              <a:rPr lang="sk-SK" sz="1400" i="1" dirty="0" smtClean="0"/>
              <a:t>) </a:t>
            </a:r>
          </a:p>
          <a:p>
            <a:pPr marL="1200150" lvl="2" indent="-285750">
              <a:lnSpc>
                <a:spcPct val="150000"/>
              </a:lnSpc>
            </a:pPr>
            <a:r>
              <a:rPr lang="sk-SK" sz="1400" b="1" i="1" dirty="0" smtClean="0"/>
              <a:t>		</a:t>
            </a:r>
            <a:r>
              <a:rPr lang="sk-SK" sz="1400" b="1" dirty="0" smtClean="0"/>
              <a:t>zraniteľnosti </a:t>
            </a:r>
            <a:r>
              <a:rPr lang="sk-SK" sz="1400" i="1" dirty="0" smtClean="0"/>
              <a:t>(</a:t>
            </a:r>
            <a:r>
              <a:rPr lang="sk-SK" sz="1200" i="1" dirty="0" smtClean="0"/>
              <a:t>sociálna, environmentálna, ekonomická</a:t>
            </a:r>
            <a:r>
              <a:rPr lang="sk-SK" sz="1400" i="1" dirty="0" smtClean="0"/>
              <a:t>)</a:t>
            </a:r>
          </a:p>
          <a:p>
            <a:pPr marL="1200150" lvl="2" indent="-285750">
              <a:buFont typeface="Wingdings" pitchFamily="2" charset="2"/>
              <a:buChar char="§"/>
            </a:pPr>
            <a:endParaRPr lang="sk-SK" sz="1400" i="1" dirty="0" smtClean="0"/>
          </a:p>
          <a:p>
            <a:pPr marL="1200150" lvl="2" indent="-285750">
              <a:buFont typeface="Wingdings" pitchFamily="2" charset="2"/>
              <a:buChar char="§"/>
            </a:pPr>
            <a:r>
              <a:rPr lang="sk-SK" sz="1400" i="1" dirty="0" smtClean="0"/>
              <a:t>pokus o čiastočnú „automatizáciu“ hodnotenia (</a:t>
            </a:r>
            <a:r>
              <a:rPr lang="sk-SK" sz="1200" i="1" dirty="0" smtClean="0"/>
              <a:t>?</a:t>
            </a:r>
            <a:r>
              <a:rPr lang="sk-SK" sz="1200" i="1" dirty="0" err="1" smtClean="0">
                <a:solidFill>
                  <a:srgbClr val="000000"/>
                </a:solidFill>
              </a:rPr>
              <a:t>ArcGIS</a:t>
            </a:r>
            <a:r>
              <a:rPr lang="sk-SK" sz="1200" i="1" dirty="0" smtClean="0">
                <a:solidFill>
                  <a:srgbClr val="000000"/>
                </a:solidFill>
              </a:rPr>
              <a:t> </a:t>
            </a:r>
            <a:r>
              <a:rPr lang="sk-SK" sz="1200" i="1" dirty="0" err="1" smtClean="0">
                <a:solidFill>
                  <a:srgbClr val="000000"/>
                </a:solidFill>
              </a:rPr>
              <a:t>toolbox</a:t>
            </a:r>
            <a:r>
              <a:rPr lang="sk-SK" sz="1200" i="1" dirty="0" smtClean="0">
                <a:solidFill>
                  <a:srgbClr val="000000"/>
                </a:solidFill>
              </a:rPr>
              <a:t>? ; ?</a:t>
            </a:r>
            <a:r>
              <a:rPr lang="sk-SK" sz="1200" i="1" dirty="0" err="1" smtClean="0">
                <a:solidFill>
                  <a:srgbClr val="000000"/>
                </a:solidFill>
              </a:rPr>
              <a:t>skript</a:t>
            </a:r>
            <a:r>
              <a:rPr lang="sk-SK" sz="1200" i="1" dirty="0" smtClean="0">
                <a:solidFill>
                  <a:srgbClr val="000000"/>
                </a:solidFill>
              </a:rPr>
              <a:t>? ; ?</a:t>
            </a:r>
            <a:r>
              <a:rPr lang="sk-SK" sz="1200" i="1" dirty="0" err="1" smtClean="0">
                <a:solidFill>
                  <a:srgbClr val="000000"/>
                </a:solidFill>
              </a:rPr>
              <a:t>celuárny</a:t>
            </a:r>
            <a:r>
              <a:rPr lang="sk-SK" sz="1200" i="1" dirty="0" smtClean="0">
                <a:solidFill>
                  <a:srgbClr val="000000"/>
                </a:solidFill>
              </a:rPr>
              <a:t> automat? ...</a:t>
            </a:r>
            <a:r>
              <a:rPr lang="sk-SK" sz="1200" i="1" dirty="0" smtClean="0"/>
              <a:t>)</a:t>
            </a:r>
          </a:p>
          <a:p>
            <a:pPr marL="1200150" lvl="2" indent="-285750">
              <a:buFont typeface="Wingdings" pitchFamily="2" charset="2"/>
              <a:buChar char="§"/>
            </a:pPr>
            <a:endParaRPr lang="sk-SK" sz="1400" dirty="0"/>
          </a:p>
          <a:p>
            <a:pPr marL="1200150" lvl="2" indent="-285750">
              <a:buFont typeface="Wingdings" pitchFamily="2" charset="2"/>
              <a:buChar char="§"/>
            </a:pPr>
            <a:r>
              <a:rPr lang="sk-SK" sz="1400" i="1" dirty="0" smtClean="0"/>
              <a:t>kompatibilita s legislatívnou SR/EU (</a:t>
            </a:r>
            <a:r>
              <a:rPr lang="pt-BR" sz="1050" i="1" dirty="0" smtClean="0"/>
              <a:t>2007/60/ES</a:t>
            </a:r>
            <a:r>
              <a:rPr lang="sk-SK" sz="1050" i="1" dirty="0" smtClean="0"/>
              <a:t> ; z. č. 7/2010</a:t>
            </a:r>
            <a:r>
              <a:rPr lang="sk-SK" sz="1400" i="1" dirty="0" smtClean="0"/>
              <a:t>), príp. iné nadväzujúce projekty a iniciatívy</a:t>
            </a:r>
          </a:p>
          <a:p>
            <a:endParaRPr lang="sk-SK" sz="16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45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428596" y="0"/>
            <a:ext cx="8286808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KONCEPT ZRANITEĽNOSTI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0" y="1785926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sk-SK" sz="1600" u="sng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600" u="sng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u="sng" dirty="0" smtClean="0">
                <a:solidFill>
                  <a:srgbClr val="002060"/>
                </a:solidFill>
              </a:rPr>
              <a:t>expozícia</a:t>
            </a:r>
            <a:r>
              <a:rPr lang="sk-SK" sz="1600" dirty="0" smtClean="0">
                <a:solidFill>
                  <a:srgbClr val="002060"/>
                </a:solidFill>
              </a:rPr>
              <a:t> („</a:t>
            </a:r>
            <a:r>
              <a:rPr lang="sk-SK" sz="1600" i="1" dirty="0" smtClean="0">
                <a:solidFill>
                  <a:srgbClr val="002060"/>
                </a:solidFill>
              </a:rPr>
              <a:t>vystavenie“</a:t>
            </a:r>
            <a:r>
              <a:rPr lang="sk-SK" sz="1600" dirty="0" smtClean="0">
                <a:solidFill>
                  <a:srgbClr val="002060"/>
                </a:solidFill>
              </a:rPr>
              <a:t>):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100" i="1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</a:t>
            </a:r>
            <a:r>
              <a:rPr lang="sk-SK" sz="1400" dirty="0" smtClean="0">
                <a:solidFill>
                  <a:srgbClr val="002060"/>
                </a:solidFill>
              </a:rPr>
              <a:t>vystavenie alebo blízkosť objektu voči hazardu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so zvyšujúcou expozíciou voči hazardu, sa zvyšuje aj celková zraniteľnosť 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endParaRPr lang="sk-SK" sz="1600" u="sng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u="sng" dirty="0" err="1" smtClean="0">
                <a:solidFill>
                  <a:srgbClr val="002060"/>
                </a:solidFill>
              </a:rPr>
              <a:t>susceptibilita</a:t>
            </a:r>
            <a:r>
              <a:rPr lang="sk-SK" sz="1600" dirty="0" smtClean="0">
                <a:solidFill>
                  <a:srgbClr val="002060"/>
                </a:solidFill>
              </a:rPr>
              <a:t> („</a:t>
            </a:r>
            <a:r>
              <a:rPr lang="sk-SK" sz="1600" i="1" dirty="0" smtClean="0">
                <a:solidFill>
                  <a:srgbClr val="002060"/>
                </a:solidFill>
              </a:rPr>
              <a:t>citlivosť“</a:t>
            </a:r>
            <a:r>
              <a:rPr lang="sk-SK" sz="1600" dirty="0" smtClean="0">
                <a:solidFill>
                  <a:srgbClr val="002060"/>
                </a:solidFill>
              </a:rPr>
              <a:t>):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100" i="1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</a:t>
            </a:r>
            <a:r>
              <a:rPr lang="sk-SK" sz="1400" dirty="0" smtClean="0">
                <a:solidFill>
                  <a:srgbClr val="002060"/>
                </a:solidFill>
              </a:rPr>
              <a:t>hovorí o </a:t>
            </a:r>
            <a:r>
              <a:rPr lang="sk-SK" sz="1400" dirty="0" err="1" smtClean="0">
                <a:solidFill>
                  <a:srgbClr val="002060"/>
                </a:solidFill>
              </a:rPr>
              <a:t>predispozícii</a:t>
            </a:r>
            <a:r>
              <a:rPr lang="sk-SK" sz="1400" dirty="0" smtClean="0">
                <a:solidFill>
                  <a:srgbClr val="002060"/>
                </a:solidFill>
              </a:rPr>
              <a:t> utrpieť škodu, resp. stratu	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je definovaná hlavne vnútornými (fyzickými) atribútmi ohrozených objektov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pasívna zložka zraniteľnosti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napr. pri obytných budovách: </a:t>
            </a:r>
            <a:r>
              <a:rPr lang="sk-SK" sz="1400" i="1" dirty="0" smtClean="0">
                <a:solidFill>
                  <a:srgbClr val="002060"/>
                </a:solidFill>
              </a:rPr>
              <a:t>materiál, z ktorého sú postavené</a:t>
            </a:r>
            <a:r>
              <a:rPr lang="sk-SK" sz="1400" dirty="0" smtClean="0">
                <a:solidFill>
                  <a:srgbClr val="002060"/>
                </a:solidFill>
              </a:rPr>
              <a:t> ; </a:t>
            </a:r>
            <a:r>
              <a:rPr lang="sk-SK" sz="1400" i="1" dirty="0" smtClean="0">
                <a:solidFill>
                  <a:srgbClr val="002060"/>
                </a:solidFill>
              </a:rPr>
              <a:t>počet podlaží</a:t>
            </a:r>
            <a:r>
              <a:rPr lang="sk-SK" sz="1400" dirty="0" smtClean="0">
                <a:solidFill>
                  <a:srgbClr val="002060"/>
                </a:solidFill>
              </a:rPr>
              <a:t>...</a:t>
            </a:r>
          </a:p>
          <a:p>
            <a:r>
              <a:rPr lang="sk-SK" sz="1600" dirty="0" smtClean="0">
                <a:solidFill>
                  <a:srgbClr val="002060"/>
                </a:solidFill>
              </a:rPr>
              <a:t> 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sk-SK" sz="1100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endParaRPr lang="sk-SK" sz="11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428596" y="0"/>
            <a:ext cx="8286808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KONCEPT ZRANITEĽNOSTI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0" y="1785926"/>
            <a:ext cx="91440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1600" dirty="0" smtClean="0">
              <a:solidFill>
                <a:srgbClr val="002060"/>
              </a:solidFill>
            </a:endParaRP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u="sng" dirty="0" err="1" smtClean="0">
                <a:solidFill>
                  <a:srgbClr val="002060"/>
                </a:solidFill>
              </a:rPr>
              <a:t>rezistenica</a:t>
            </a:r>
            <a:r>
              <a:rPr lang="sk-SK" sz="1600" dirty="0" smtClean="0">
                <a:solidFill>
                  <a:srgbClr val="002060"/>
                </a:solidFill>
              </a:rPr>
              <a:t> (</a:t>
            </a:r>
            <a:r>
              <a:rPr lang="sk-SK" sz="1600" i="1" dirty="0" smtClean="0">
                <a:solidFill>
                  <a:srgbClr val="002060"/>
                </a:solidFill>
              </a:rPr>
              <a:t>„odolnosť“</a:t>
            </a:r>
            <a:r>
              <a:rPr lang="sk-SK" sz="1600" dirty="0" smtClean="0">
                <a:solidFill>
                  <a:srgbClr val="002060"/>
                </a:solidFill>
              </a:rPr>
              <a:t>):	 </a:t>
            </a:r>
            <a:r>
              <a:rPr lang="en-US" sz="1050" b="1" dirty="0" smtClean="0">
                <a:solidFill>
                  <a:srgbClr val="002060"/>
                </a:solidFill>
              </a:rPr>
              <a:t>[</a:t>
            </a:r>
            <a:r>
              <a:rPr lang="sk-SK" sz="1600" dirty="0" err="1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coping</a:t>
            </a:r>
            <a:r>
              <a:rPr lang="sk-SK" sz="16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sk-SK" sz="1600" dirty="0" err="1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capacity</a:t>
            </a:r>
            <a:r>
              <a:rPr lang="en-US" sz="1400" b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]</a:t>
            </a:r>
            <a:endParaRPr lang="sk-SK" sz="1400" b="1" i="1" dirty="0" smtClean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</a:t>
            </a:r>
            <a:r>
              <a:rPr lang="sk-SK" sz="1400" dirty="0" smtClean="0">
                <a:solidFill>
                  <a:srgbClr val="002060"/>
                </a:solidFill>
              </a:rPr>
              <a:t>hovorí o schopnosti objektu (systému) odolávať nepriaznivým účinkom  povodne v čase jej pôsobenia 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ako dlho dokáže postihnutý systém odolávať priamym  následkom povodne a zachovať tak svoju 	funkčnosť bez výrazných zmien 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aktívna zložka zraniteľnosti 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napr. </a:t>
            </a:r>
            <a:r>
              <a:rPr lang="sk-SK" sz="1400" i="1" dirty="0" smtClean="0">
                <a:solidFill>
                  <a:srgbClr val="002060"/>
                </a:solidFill>
              </a:rPr>
              <a:t>protipovodňové úpravy budov</a:t>
            </a:r>
            <a:r>
              <a:rPr lang="sk-SK" sz="1400" dirty="0" smtClean="0">
                <a:solidFill>
                  <a:srgbClr val="002060"/>
                </a:solidFill>
              </a:rPr>
              <a:t>, </a:t>
            </a:r>
            <a:r>
              <a:rPr lang="sk-SK" sz="1400" i="1" dirty="0" smtClean="0">
                <a:solidFill>
                  <a:srgbClr val="002060"/>
                </a:solidFill>
              </a:rPr>
              <a:t>zásoby</a:t>
            </a:r>
            <a:r>
              <a:rPr lang="sk-SK" sz="1400" dirty="0" smtClean="0">
                <a:solidFill>
                  <a:srgbClr val="002060"/>
                </a:solidFill>
              </a:rPr>
              <a:t> ..</a:t>
            </a: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u="sng" dirty="0" err="1" smtClean="0">
                <a:solidFill>
                  <a:srgbClr val="002060"/>
                </a:solidFill>
              </a:rPr>
              <a:t>resiliencia</a:t>
            </a:r>
            <a:r>
              <a:rPr lang="sk-SK" sz="1600" dirty="0" smtClean="0">
                <a:solidFill>
                  <a:srgbClr val="002060"/>
                </a:solidFill>
              </a:rPr>
              <a:t> (</a:t>
            </a:r>
            <a:r>
              <a:rPr lang="sk-SK" sz="1600" i="1" dirty="0" smtClean="0">
                <a:solidFill>
                  <a:srgbClr val="002060"/>
                </a:solidFill>
              </a:rPr>
              <a:t>„pružnosť“</a:t>
            </a:r>
            <a:r>
              <a:rPr lang="sk-SK" sz="1600" dirty="0" smtClean="0">
                <a:solidFill>
                  <a:srgbClr val="002060"/>
                </a:solidFill>
              </a:rPr>
              <a:t>): 	</a:t>
            </a:r>
            <a:r>
              <a:rPr lang="en-US" sz="1600" dirty="0" smtClean="0">
                <a:solidFill>
                  <a:srgbClr val="002060"/>
                </a:solidFill>
              </a:rPr>
              <a:t> </a:t>
            </a:r>
            <a:r>
              <a:rPr lang="en-US" sz="1050" b="1" dirty="0" smtClean="0">
                <a:solidFill>
                  <a:srgbClr val="002060"/>
                </a:solidFill>
              </a:rPr>
              <a:t>[</a:t>
            </a:r>
            <a:r>
              <a:rPr lang="sk-SK" sz="1600" dirty="0" err="1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adaptive</a:t>
            </a:r>
            <a:r>
              <a:rPr lang="sk-SK" sz="16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sk-SK" sz="1600" dirty="0" err="1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capacity</a:t>
            </a:r>
            <a:r>
              <a:rPr lang="en-US" sz="1400" b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]</a:t>
            </a:r>
            <a:r>
              <a:rPr lang="sk-SK" sz="1600" dirty="0" smtClean="0">
                <a:solidFill>
                  <a:srgbClr val="002060"/>
                </a:solidFill>
              </a:rPr>
              <a:t> 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	hovorí o schopnostiach obnovy postihnutého systému (objektu), po odznení povodne do pôvodného 	stavu 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alebo prispôsobenie sa zmeneným podmienkam - zachovanie funkčnosti   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aktívna zložka zraniteľnosti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r>
              <a:rPr lang="sk-SK" sz="1600" dirty="0" smtClean="0">
                <a:solidFill>
                  <a:srgbClr val="002060"/>
                </a:solidFill>
              </a:rPr>
              <a:t> 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sk-SK" sz="1100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endParaRPr lang="sk-SK" sz="11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VYJADRENIE ZRANITEĽNOSTI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1785926"/>
            <a:ext cx="9144000" cy="4285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zraniteľnosť nie je možné merať priamo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nutnosť použiť tzv. </a:t>
            </a:r>
            <a:r>
              <a:rPr lang="sk-SK" sz="1600" i="1" dirty="0" err="1" smtClean="0"/>
              <a:t>proxy</a:t>
            </a:r>
            <a:r>
              <a:rPr lang="sk-SK" sz="1600" i="1" dirty="0" smtClean="0"/>
              <a:t> premenné</a:t>
            </a:r>
          </a:p>
          <a:p>
            <a:pPr marL="285750" indent="-285750"/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voľba, resp. vhodnosť zdrojov údajov zvyčajne závisí od mierky v akej pracujeme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600" i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výber konkrétnych premenných sa realizuje buď tzv. </a:t>
            </a:r>
            <a:r>
              <a:rPr lang="sk-SK" sz="1600" i="1" dirty="0" smtClean="0"/>
              <a:t>induktívnym</a:t>
            </a:r>
            <a:r>
              <a:rPr lang="sk-SK" sz="1600" i="1" dirty="0" smtClean="0">
                <a:solidFill>
                  <a:srgbClr val="002060"/>
                </a:solidFill>
              </a:rPr>
              <a:t> </a:t>
            </a:r>
            <a:r>
              <a:rPr lang="sk-SK" sz="1600" dirty="0" smtClean="0">
                <a:solidFill>
                  <a:srgbClr val="002060"/>
                </a:solidFill>
              </a:rPr>
              <a:t>alebo </a:t>
            </a:r>
            <a:r>
              <a:rPr lang="sk-SK" sz="1600" i="1" dirty="0" smtClean="0"/>
              <a:t>deduktívnym</a:t>
            </a:r>
            <a:r>
              <a:rPr lang="sk-SK" sz="1600" i="1" dirty="0" smtClean="0">
                <a:solidFill>
                  <a:srgbClr val="002060"/>
                </a:solidFill>
              </a:rPr>
              <a:t> </a:t>
            </a:r>
            <a:r>
              <a:rPr lang="sk-SK" sz="1600" dirty="0" smtClean="0">
                <a:solidFill>
                  <a:srgbClr val="002060"/>
                </a:solidFill>
              </a:rPr>
              <a:t>spôsobom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INDUKTÍVNY 	– využitie štatistických metód na redukciu väčšieho počtu premenných (PCA)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DEDUKTÍVNY 	– kombinácie premenných na základe znalostí a logických väzieb (MCDA)</a:t>
            </a:r>
            <a:endParaRPr lang="sk-SK" sz="1000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sk-SK" sz="11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DÁTA PRE ZRANITEĽNOSŤ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1785926"/>
            <a:ext cx="9144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1600" u="sng" dirty="0" smtClean="0">
                <a:solidFill>
                  <a:srgbClr val="002060"/>
                </a:solidFill>
              </a:rPr>
              <a:t>sociálna zraniteľnosť:</a:t>
            </a:r>
            <a:endParaRPr lang="sk-SK" sz="1100" i="1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sčítanie obyvateľstva, národné štatistiky, CLC, </a:t>
            </a:r>
            <a:r>
              <a:rPr lang="sk-SK" sz="1400" i="1" dirty="0" err="1" smtClean="0">
                <a:solidFill>
                  <a:srgbClr val="002060"/>
                </a:solidFill>
              </a:rPr>
              <a:t>LandUse</a:t>
            </a:r>
            <a:r>
              <a:rPr lang="sk-SK" sz="1400" i="1" dirty="0" smtClean="0">
                <a:solidFill>
                  <a:srgbClr val="002060"/>
                </a:solidFill>
              </a:rPr>
              <a:t>..</a:t>
            </a:r>
            <a:r>
              <a:rPr lang="sk-SK" sz="1400" dirty="0" smtClean="0">
                <a:solidFill>
                  <a:srgbClr val="002060"/>
                </a:solidFill>
              </a:rPr>
              <a:t> </a:t>
            </a:r>
            <a:endParaRPr lang="sk-SK" sz="1400" u="sng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u="sng" dirty="0" smtClean="0">
                <a:solidFill>
                  <a:srgbClr val="002060"/>
                </a:solidFill>
              </a:rPr>
              <a:t>environmentálna:</a:t>
            </a:r>
            <a:endParaRPr lang="sk-SK" sz="1100" i="1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CLC, </a:t>
            </a:r>
            <a:r>
              <a:rPr lang="sk-SK" sz="1400" i="1" dirty="0" err="1" smtClean="0">
                <a:solidFill>
                  <a:srgbClr val="002060"/>
                </a:solidFill>
              </a:rPr>
              <a:t>Natura</a:t>
            </a:r>
            <a:r>
              <a:rPr lang="sk-SK" sz="1400" i="1" dirty="0" smtClean="0">
                <a:solidFill>
                  <a:srgbClr val="002060"/>
                </a:solidFill>
              </a:rPr>
              <a:t> 2000, potenciálne zdroje znečistenia, </a:t>
            </a:r>
            <a:r>
              <a:rPr lang="sk-SK" sz="1400" i="1" dirty="0" err="1" smtClean="0">
                <a:solidFill>
                  <a:srgbClr val="002060"/>
                </a:solidFill>
              </a:rPr>
              <a:t>brownfields</a:t>
            </a:r>
            <a:r>
              <a:rPr lang="sk-SK" sz="1400" i="1" dirty="0" smtClean="0">
                <a:solidFill>
                  <a:srgbClr val="002060"/>
                </a:solidFill>
              </a:rPr>
              <a:t>, zdroje pitnej vody</a:t>
            </a:r>
            <a:r>
              <a:rPr lang="sk-SK" sz="1400" dirty="0" smtClean="0">
                <a:solidFill>
                  <a:srgbClr val="002060"/>
                </a:solidFill>
              </a:rPr>
              <a:t>.. </a:t>
            </a:r>
            <a:r>
              <a:rPr lang="sk-SK" sz="1100" dirty="0" smtClean="0">
                <a:solidFill>
                  <a:srgbClr val="002060"/>
                </a:solidFill>
              </a:rPr>
              <a:t>	</a:t>
            </a: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u="sng" dirty="0" smtClean="0">
                <a:solidFill>
                  <a:srgbClr val="002060"/>
                </a:solidFill>
              </a:rPr>
              <a:t>ekonomická:</a:t>
            </a:r>
            <a:endParaRPr lang="sk-SK" sz="1100" i="1" dirty="0" smtClean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</a:t>
            </a:r>
            <a:r>
              <a:rPr lang="sk-SK" sz="1400" dirty="0" smtClean="0">
                <a:solidFill>
                  <a:srgbClr val="002060"/>
                </a:solidFill>
              </a:rPr>
              <a:t>škody na bytovom fonde, nebytovom fonde, na ornej pôde, technickej infraštruktúre .. 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ceny pozemkov, ceny prenájmov, výška zástavby; doba výstavby RD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	ale aj: negatívne dopady na podnikanie a služby v oblasti (nedostatok dát, prakticky nezistiteľné.. )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endParaRPr lang="sk-SK" sz="14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indexy zraniteľnosti</a:t>
            </a:r>
            <a:endParaRPr lang="sk-SK" sz="1100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</a:t>
            </a:r>
            <a:r>
              <a:rPr lang="sk-SK" sz="1400" dirty="0" smtClean="0">
                <a:solidFill>
                  <a:srgbClr val="002060"/>
                </a:solidFill>
              </a:rPr>
              <a:t>ustálené, často používané kombinácie premenných</a:t>
            </a:r>
            <a:endParaRPr lang="sk-SK" sz="1400" i="1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napr.: </a:t>
            </a:r>
            <a:r>
              <a:rPr lang="sk-SK" sz="1400" b="1" dirty="0" err="1" smtClean="0">
                <a:solidFill>
                  <a:srgbClr val="002060"/>
                </a:solidFill>
              </a:rPr>
              <a:t>SoVI</a:t>
            </a:r>
            <a:r>
              <a:rPr lang="sk-SK" sz="1400" b="1" dirty="0" smtClean="0">
                <a:solidFill>
                  <a:srgbClr val="002060"/>
                </a:solidFill>
              </a:rPr>
              <a:t> </a:t>
            </a:r>
            <a:r>
              <a:rPr lang="sk-SK" sz="1400" dirty="0" smtClean="0">
                <a:solidFill>
                  <a:srgbClr val="002060"/>
                </a:solidFill>
              </a:rPr>
              <a:t>(</a:t>
            </a:r>
            <a:r>
              <a:rPr lang="sk-SK" sz="1400" dirty="0" err="1" smtClean="0">
                <a:solidFill>
                  <a:srgbClr val="002060"/>
                </a:solidFill>
              </a:rPr>
              <a:t>Social</a:t>
            </a:r>
            <a:r>
              <a:rPr lang="sk-SK" sz="1400" dirty="0" smtClean="0">
                <a:solidFill>
                  <a:srgbClr val="002060"/>
                </a:solidFill>
              </a:rPr>
              <a:t> </a:t>
            </a:r>
            <a:r>
              <a:rPr lang="sk-SK" sz="1400" dirty="0" err="1" smtClean="0">
                <a:solidFill>
                  <a:srgbClr val="002060"/>
                </a:solidFill>
              </a:rPr>
              <a:t>Vulnerability</a:t>
            </a:r>
            <a:r>
              <a:rPr lang="sk-SK" sz="1400" dirty="0" smtClean="0">
                <a:solidFill>
                  <a:srgbClr val="002060"/>
                </a:solidFill>
              </a:rPr>
              <a:t> Index) ; </a:t>
            </a:r>
            <a:r>
              <a:rPr lang="sk-SK" sz="1400" b="1" dirty="0" smtClean="0">
                <a:solidFill>
                  <a:srgbClr val="002060"/>
                </a:solidFill>
              </a:rPr>
              <a:t>SFVI </a:t>
            </a:r>
            <a:r>
              <a:rPr lang="sk-SK" sz="1400" dirty="0" smtClean="0">
                <a:solidFill>
                  <a:srgbClr val="002060"/>
                </a:solidFill>
              </a:rPr>
              <a:t>(</a:t>
            </a:r>
            <a:r>
              <a:rPr lang="sk-SK" sz="1400" dirty="0" err="1" smtClean="0">
                <a:solidFill>
                  <a:srgbClr val="002060"/>
                </a:solidFill>
              </a:rPr>
              <a:t>Social</a:t>
            </a:r>
            <a:r>
              <a:rPr lang="sk-SK" sz="1400" dirty="0" smtClean="0">
                <a:solidFill>
                  <a:srgbClr val="002060"/>
                </a:solidFill>
              </a:rPr>
              <a:t> </a:t>
            </a:r>
            <a:r>
              <a:rPr lang="sk-SK" sz="1400" dirty="0" err="1" smtClean="0">
                <a:solidFill>
                  <a:srgbClr val="002060"/>
                </a:solidFill>
              </a:rPr>
              <a:t>Flood</a:t>
            </a:r>
            <a:r>
              <a:rPr lang="sk-SK" sz="1400" dirty="0" smtClean="0">
                <a:solidFill>
                  <a:srgbClr val="002060"/>
                </a:solidFill>
              </a:rPr>
              <a:t> VI)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 	BEVI </a:t>
            </a:r>
            <a:r>
              <a:rPr lang="sk-SK" sz="1400" dirty="0" smtClean="0">
                <a:solidFill>
                  <a:srgbClr val="002060"/>
                </a:solidFill>
              </a:rPr>
              <a:t>(</a:t>
            </a:r>
            <a:r>
              <a:rPr lang="sk-SK" sz="1400" dirty="0" err="1" smtClean="0">
                <a:solidFill>
                  <a:srgbClr val="002060"/>
                </a:solidFill>
              </a:rPr>
              <a:t>Built</a:t>
            </a:r>
            <a:r>
              <a:rPr lang="sk-SK" sz="1400" dirty="0" smtClean="0">
                <a:solidFill>
                  <a:srgbClr val="002060"/>
                </a:solidFill>
              </a:rPr>
              <a:t> </a:t>
            </a:r>
            <a:r>
              <a:rPr lang="sk-SK" sz="1400" dirty="0" err="1" smtClean="0">
                <a:solidFill>
                  <a:srgbClr val="002060"/>
                </a:solidFill>
              </a:rPr>
              <a:t>Environment</a:t>
            </a:r>
            <a:r>
              <a:rPr lang="sk-SK" sz="1400" dirty="0" smtClean="0">
                <a:solidFill>
                  <a:srgbClr val="002060"/>
                </a:solidFill>
              </a:rPr>
              <a:t> VI) ; </a:t>
            </a:r>
            <a:r>
              <a:rPr lang="sk-SK" sz="1400" b="1" dirty="0" err="1" smtClean="0">
                <a:solidFill>
                  <a:srgbClr val="002060"/>
                </a:solidFill>
              </a:rPr>
              <a:t>HazVI</a:t>
            </a:r>
            <a:r>
              <a:rPr lang="sk-SK" sz="1400" b="1" dirty="0" smtClean="0">
                <a:solidFill>
                  <a:srgbClr val="002060"/>
                </a:solidFill>
              </a:rPr>
              <a:t> </a:t>
            </a:r>
            <a:r>
              <a:rPr lang="sk-SK" sz="1400" dirty="0" smtClean="0">
                <a:solidFill>
                  <a:srgbClr val="002060"/>
                </a:solidFill>
              </a:rPr>
              <a:t>(Hazard VI) ; ...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uľahčujú interpretáciu výsledkov, porovnávanie štúdií, spoluprácu...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vážené kombinácie, MCA, faktorová analýza, PCA...</a:t>
            </a:r>
          </a:p>
          <a:p>
            <a:r>
              <a:rPr lang="sk-SK" sz="1600" dirty="0" smtClean="0">
                <a:solidFill>
                  <a:srgbClr val="002060"/>
                </a:solidFill>
              </a:rPr>
              <a:t> 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sk-SK" sz="1100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endParaRPr lang="sk-SK" sz="11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DÁTA PRE ZRANITEĽNOSŤ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1785926"/>
            <a:ext cx="91440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1600" u="sng" dirty="0" smtClean="0">
                <a:solidFill>
                  <a:srgbClr val="002060"/>
                </a:solidFill>
              </a:rPr>
              <a:t>sociálna zraniteľnosť (zraniteľnosť sociálneho systému):</a:t>
            </a:r>
            <a:endParaRPr lang="sk-SK" sz="1100" i="1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</a:t>
            </a:r>
            <a:r>
              <a:rPr lang="sk-SK" sz="1400" dirty="0" smtClean="0">
                <a:solidFill>
                  <a:srgbClr val="002060"/>
                </a:solidFill>
              </a:rPr>
              <a:t>zdroj údajov hlavne „Sčítanie obyvateľstva SR 2001“ – údaje za ZSJ</a:t>
            </a:r>
            <a:endParaRPr lang="sk-SK" sz="1400" i="1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</a:t>
            </a:r>
            <a:r>
              <a:rPr lang="sk-SK" sz="1400" dirty="0" smtClean="0">
                <a:solidFill>
                  <a:srgbClr val="002060"/>
                </a:solidFill>
              </a:rPr>
              <a:t>atribúty, ktoré považujeme za kľúčové, pre hodnotenie sociálnej zraniteľnosti: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endParaRPr lang="sk-SK" sz="1400" dirty="0" smtClean="0">
              <a:solidFill>
                <a:srgbClr val="002060"/>
              </a:solidFill>
            </a:endParaRP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veková štruktúra</a:t>
            </a:r>
            <a:r>
              <a:rPr lang="sk-SK" sz="1400" dirty="0" smtClean="0">
                <a:solidFill>
                  <a:srgbClr val="002060"/>
                </a:solidFill>
              </a:rPr>
              <a:t> </a:t>
            </a:r>
            <a:r>
              <a:rPr lang="sk-SK" sz="1400" i="1" dirty="0" smtClean="0">
                <a:solidFill>
                  <a:srgbClr val="002060"/>
                </a:solidFill>
              </a:rPr>
              <a:t>– </a:t>
            </a:r>
            <a:r>
              <a:rPr lang="sk-SK" sz="1400" dirty="0" smtClean="0">
                <a:solidFill>
                  <a:srgbClr val="002060"/>
                </a:solidFill>
              </a:rPr>
              <a:t>predpoklad</a:t>
            </a:r>
            <a:r>
              <a:rPr lang="sk-SK" sz="1400" i="1" dirty="0" smtClean="0">
                <a:solidFill>
                  <a:srgbClr val="002060"/>
                </a:solidFill>
              </a:rPr>
              <a:t>: čím väčšie zastúpenie starších ľudí (65+) a „nezaopatrených“ detí (15-) tým je ZSJ zraniteľnejšia ; starší ľudia – obmedzený pohyb, žijú sami, choroby ; nezaopatrený – potreba „rodiča“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deti a žiaci navštevujúci ZŠ</a:t>
            </a:r>
            <a:r>
              <a:rPr lang="sk-SK" sz="1400" b="1" i="1" dirty="0" smtClean="0">
                <a:solidFill>
                  <a:srgbClr val="002060"/>
                </a:solidFill>
              </a:rPr>
              <a:t> </a:t>
            </a:r>
            <a:r>
              <a:rPr lang="sk-SK" sz="1400" i="1" dirty="0" smtClean="0">
                <a:solidFill>
                  <a:srgbClr val="002060"/>
                </a:solidFill>
              </a:rPr>
              <a:t>– </a:t>
            </a:r>
            <a:r>
              <a:rPr lang="sk-SK" sz="1400" dirty="0" smtClean="0">
                <a:solidFill>
                  <a:srgbClr val="002060"/>
                </a:solidFill>
              </a:rPr>
              <a:t>predpoklad</a:t>
            </a:r>
            <a:r>
              <a:rPr lang="sk-SK" sz="1400" i="1" dirty="0" smtClean="0">
                <a:solidFill>
                  <a:srgbClr val="002060"/>
                </a:solidFill>
              </a:rPr>
              <a:t>: čím väčšie zastúpenie, tým zraniteľnejšia ZSJ – nezaopatrené deti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ekonomicky aktívny</a:t>
            </a:r>
            <a:r>
              <a:rPr lang="sk-SK" sz="1400" dirty="0" smtClean="0">
                <a:solidFill>
                  <a:srgbClr val="002060"/>
                </a:solidFill>
              </a:rPr>
              <a:t> </a:t>
            </a:r>
            <a:r>
              <a:rPr lang="sk-SK" sz="1400" i="1" dirty="0" smtClean="0">
                <a:solidFill>
                  <a:srgbClr val="002060"/>
                </a:solidFill>
              </a:rPr>
              <a:t>– </a:t>
            </a:r>
            <a:r>
              <a:rPr lang="sk-SK" sz="1400" dirty="0" smtClean="0">
                <a:solidFill>
                  <a:srgbClr val="002060"/>
                </a:solidFill>
              </a:rPr>
              <a:t>predpoklad</a:t>
            </a:r>
            <a:r>
              <a:rPr lang="sk-SK" sz="1400" i="1" dirty="0" smtClean="0">
                <a:solidFill>
                  <a:srgbClr val="002060"/>
                </a:solidFill>
              </a:rPr>
              <a:t>: čím väčšie zastúpenie, tým menej zraniteľnejšia ZSJ je</a:t>
            </a:r>
            <a:endParaRPr lang="sk-SK" sz="1400" dirty="0" smtClean="0">
              <a:solidFill>
                <a:srgbClr val="002060"/>
              </a:solidFill>
            </a:endParaRP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nezamestnaní</a:t>
            </a:r>
            <a:r>
              <a:rPr lang="sk-SK" sz="1400" i="1" dirty="0" smtClean="0">
                <a:solidFill>
                  <a:srgbClr val="002060"/>
                </a:solidFill>
              </a:rPr>
              <a:t> – </a:t>
            </a:r>
            <a:r>
              <a:rPr lang="sk-SK" sz="1400" dirty="0" smtClean="0">
                <a:solidFill>
                  <a:srgbClr val="002060"/>
                </a:solidFill>
              </a:rPr>
              <a:t>predpoklad</a:t>
            </a:r>
            <a:r>
              <a:rPr lang="sk-SK" sz="1400" i="1" dirty="0" smtClean="0">
                <a:solidFill>
                  <a:srgbClr val="002060"/>
                </a:solidFill>
              </a:rPr>
              <a:t>: čím väčšie zastúpenie, tým zraniteľnejšia ZSJ ; resp. pomer k ekonomicky aktívnym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na materskej dovolenke</a:t>
            </a:r>
            <a:r>
              <a:rPr lang="sk-SK" sz="1400" b="1" i="1" dirty="0" smtClean="0">
                <a:solidFill>
                  <a:srgbClr val="002060"/>
                </a:solidFill>
              </a:rPr>
              <a:t> </a:t>
            </a:r>
            <a:r>
              <a:rPr lang="sk-SK" sz="1400" i="1" dirty="0" smtClean="0">
                <a:solidFill>
                  <a:srgbClr val="002060"/>
                </a:solidFill>
              </a:rPr>
              <a:t>– </a:t>
            </a:r>
            <a:r>
              <a:rPr lang="sk-SK" sz="1400" dirty="0" smtClean="0">
                <a:solidFill>
                  <a:srgbClr val="002060"/>
                </a:solidFill>
              </a:rPr>
              <a:t>predpoklad</a:t>
            </a:r>
            <a:r>
              <a:rPr lang="sk-SK" sz="1400" i="1" dirty="0" smtClean="0">
                <a:solidFill>
                  <a:srgbClr val="002060"/>
                </a:solidFill>
              </a:rPr>
              <a:t>: čím väčšie zastúpenie, tým zraniteľnejšia ZSJ ; resp. pomer k e. aktívnym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sk-SK" sz="1100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endParaRPr lang="sk-SK" sz="11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DÁTA PRE ZRANITEĽNOSŤ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1785926"/>
            <a:ext cx="9144000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1600" u="sng" dirty="0" smtClean="0">
                <a:solidFill>
                  <a:srgbClr val="002060"/>
                </a:solidFill>
              </a:rPr>
              <a:t>sociálna zraniteľnosť (zraniteľnosť sociálneho systému):</a:t>
            </a:r>
            <a:endParaRPr lang="sk-SK" sz="1100" i="1" u="sng" dirty="0" smtClean="0">
              <a:solidFill>
                <a:srgbClr val="002060"/>
              </a:solidFill>
            </a:endParaRP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najvyššie dosiahnuté vzdelanie</a:t>
            </a:r>
            <a:r>
              <a:rPr lang="sk-SK" sz="1400" b="1" i="1" dirty="0" smtClean="0">
                <a:solidFill>
                  <a:srgbClr val="002060"/>
                </a:solidFill>
              </a:rPr>
              <a:t> </a:t>
            </a:r>
            <a:r>
              <a:rPr lang="sk-SK" sz="1400" i="1" dirty="0" smtClean="0">
                <a:solidFill>
                  <a:srgbClr val="002060"/>
                </a:solidFill>
              </a:rPr>
              <a:t>– </a:t>
            </a:r>
            <a:r>
              <a:rPr lang="sk-SK" sz="1400" dirty="0" smtClean="0">
                <a:solidFill>
                  <a:srgbClr val="002060"/>
                </a:solidFill>
              </a:rPr>
              <a:t>predpoklad</a:t>
            </a:r>
            <a:r>
              <a:rPr lang="sk-SK" sz="1400" i="1" dirty="0" smtClean="0">
                <a:solidFill>
                  <a:srgbClr val="002060"/>
                </a:solidFill>
              </a:rPr>
              <a:t>: čím väčšie zastúpenie, ľudí s VŠ titulom, tým je predpoklad, že ZSJ bude menej zraniteľná (lepšie znalosti (skúsenosti), lepšie zamestnanie, vyššia životná úroveň, potenciál úspor..) ; obdobne pre SŠ, len v nižších relatívnych </a:t>
            </a:r>
            <a:r>
              <a:rPr lang="sk-SK" sz="1400" i="1" dirty="0" err="1" smtClean="0">
                <a:solidFill>
                  <a:srgbClr val="002060"/>
                </a:solidFill>
              </a:rPr>
              <a:t>impaktoch</a:t>
            </a:r>
            <a:r>
              <a:rPr lang="sk-SK" sz="1400" i="1" dirty="0" smtClean="0">
                <a:solidFill>
                  <a:srgbClr val="002060"/>
                </a:solidFill>
              </a:rPr>
              <a:t> ;  naopak obrátene so ZŠ – pomer VŠ-ZŠ a VŠ-SŠ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nekompletné rodiny</a:t>
            </a:r>
            <a:r>
              <a:rPr lang="sk-SK" sz="1400" b="1" i="1" dirty="0" smtClean="0">
                <a:solidFill>
                  <a:srgbClr val="002060"/>
                </a:solidFill>
              </a:rPr>
              <a:t> </a:t>
            </a:r>
            <a:r>
              <a:rPr lang="sk-SK" sz="1400" i="1" dirty="0" smtClean="0">
                <a:solidFill>
                  <a:srgbClr val="002060"/>
                </a:solidFill>
              </a:rPr>
              <a:t>– </a:t>
            </a:r>
            <a:r>
              <a:rPr lang="sk-SK" sz="1400" dirty="0" smtClean="0">
                <a:solidFill>
                  <a:srgbClr val="002060"/>
                </a:solidFill>
              </a:rPr>
              <a:t>predpoklad</a:t>
            </a:r>
            <a:r>
              <a:rPr lang="sk-SK" sz="1400" i="1" dirty="0" smtClean="0">
                <a:solidFill>
                  <a:srgbClr val="002060"/>
                </a:solidFill>
              </a:rPr>
              <a:t>: vyšší stres, náročnejšie v prípade evakuácie, fatálnejšie v prípade straty domova...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obyvateľstvo inej národnosti než väčšinovej </a:t>
            </a:r>
            <a:r>
              <a:rPr lang="sk-SK" sz="1400" i="1" dirty="0" smtClean="0">
                <a:solidFill>
                  <a:srgbClr val="002060"/>
                </a:solidFill>
              </a:rPr>
              <a:t>– </a:t>
            </a:r>
            <a:r>
              <a:rPr lang="sk-SK" sz="1400" dirty="0" smtClean="0">
                <a:solidFill>
                  <a:srgbClr val="002060"/>
                </a:solidFill>
              </a:rPr>
              <a:t>predpoklad</a:t>
            </a:r>
            <a:r>
              <a:rPr lang="sk-SK" sz="1400" i="1" dirty="0" smtClean="0">
                <a:solidFill>
                  <a:srgbClr val="002060"/>
                </a:solidFill>
              </a:rPr>
              <a:t>: čím väčšie zastúpenie, tým zraniteľnejšia ZSJ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obyvateľstvo s iným materinským jazykom než slovenským </a:t>
            </a:r>
            <a:r>
              <a:rPr lang="sk-SK" sz="1400" i="1" dirty="0" smtClean="0">
                <a:solidFill>
                  <a:srgbClr val="002060"/>
                </a:solidFill>
              </a:rPr>
              <a:t>– </a:t>
            </a:r>
            <a:r>
              <a:rPr lang="sk-SK" sz="1400" dirty="0" smtClean="0">
                <a:solidFill>
                  <a:srgbClr val="002060"/>
                </a:solidFill>
              </a:rPr>
              <a:t>predpoklad</a:t>
            </a:r>
            <a:r>
              <a:rPr lang="sk-SK" sz="1400" i="1" dirty="0" smtClean="0">
                <a:solidFill>
                  <a:srgbClr val="002060"/>
                </a:solidFill>
              </a:rPr>
              <a:t>: čím väčšie zastúpenie, tým zraniteľnejšia ZSJ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otázne atribúty: </a:t>
            </a:r>
            <a:r>
              <a:rPr lang="sk-SK" sz="1400" b="1" i="1" dirty="0" smtClean="0">
                <a:solidFill>
                  <a:srgbClr val="002060"/>
                </a:solidFill>
              </a:rPr>
              <a:t>počet závislých detí </a:t>
            </a:r>
            <a:r>
              <a:rPr lang="sk-SK" sz="1400" dirty="0" smtClean="0">
                <a:solidFill>
                  <a:srgbClr val="002060"/>
                </a:solidFill>
              </a:rPr>
              <a:t>(4+) ; </a:t>
            </a:r>
            <a:r>
              <a:rPr lang="sk-SK" sz="1400" b="1" i="1" dirty="0" smtClean="0">
                <a:solidFill>
                  <a:srgbClr val="002060"/>
                </a:solidFill>
              </a:rPr>
              <a:t>dočasne prítomné obyvateľstvo </a:t>
            </a:r>
            <a:r>
              <a:rPr lang="sk-SK" sz="1400" dirty="0" smtClean="0">
                <a:solidFill>
                  <a:srgbClr val="002060"/>
                </a:solidFill>
              </a:rPr>
              <a:t>; </a:t>
            </a:r>
            <a:r>
              <a:rPr lang="sk-SK" sz="1400" b="1" i="1" dirty="0" smtClean="0">
                <a:solidFill>
                  <a:srgbClr val="002060"/>
                </a:solidFill>
              </a:rPr>
              <a:t>vybavenie bytov/domov</a:t>
            </a:r>
            <a:r>
              <a:rPr lang="sk-SK" sz="1400" dirty="0" smtClean="0">
                <a:solidFill>
                  <a:srgbClr val="002060"/>
                </a:solidFill>
              </a:rPr>
              <a:t>  (kategórie); </a:t>
            </a:r>
            <a:r>
              <a:rPr lang="sk-SK" sz="1400" b="1" i="1" dirty="0" smtClean="0">
                <a:solidFill>
                  <a:srgbClr val="002060"/>
                </a:solidFill>
              </a:rPr>
              <a:t>priemerný počet podlaží</a:t>
            </a:r>
            <a:r>
              <a:rPr lang="sk-SK" sz="1400" dirty="0" smtClean="0">
                <a:solidFill>
                  <a:srgbClr val="002060"/>
                </a:solidFill>
              </a:rPr>
              <a:t> </a:t>
            </a:r>
            <a:r>
              <a:rPr lang="sk-SK" sz="1400" b="1" i="1" dirty="0" smtClean="0">
                <a:solidFill>
                  <a:srgbClr val="002060"/>
                </a:solidFill>
              </a:rPr>
              <a:t>domov/bytov</a:t>
            </a:r>
            <a:r>
              <a:rPr lang="sk-SK" sz="1400" dirty="0" smtClean="0">
                <a:solidFill>
                  <a:srgbClr val="002060"/>
                </a:solidFill>
              </a:rPr>
              <a:t>; </a:t>
            </a:r>
            <a:r>
              <a:rPr lang="sk-SK" sz="1400" b="1" i="1" dirty="0" smtClean="0">
                <a:solidFill>
                  <a:srgbClr val="002060"/>
                </a:solidFill>
              </a:rPr>
              <a:t>odvetvia hospodárskych činností ekonomicky aktívnych obyvateľov</a:t>
            </a:r>
            <a:r>
              <a:rPr lang="sk-SK" sz="1400" dirty="0" smtClean="0">
                <a:solidFill>
                  <a:srgbClr val="002060"/>
                </a:solidFill>
              </a:rPr>
              <a:t>.... 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i="1" dirty="0" smtClean="0">
                <a:solidFill>
                  <a:srgbClr val="002060"/>
                </a:solidFill>
              </a:rPr>
              <a:t>rozlišovať pohlavie?!?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sk-SK" sz="1100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endParaRPr lang="sk-SK" sz="11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DÁTA PRE ZRANITEĽNOSŤ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1785926"/>
            <a:ext cx="9144000" cy="4962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sk-SK" sz="1600" u="sng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600" u="sng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u="sng" dirty="0" smtClean="0">
                <a:solidFill>
                  <a:srgbClr val="002060"/>
                </a:solidFill>
              </a:rPr>
              <a:t>ekonomická zraniteľnosť (zraniteľnosť ekonomického systému):</a:t>
            </a:r>
            <a:endParaRPr lang="sk-SK" sz="1100" i="1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</a:t>
            </a:r>
            <a:r>
              <a:rPr lang="sk-SK" sz="1400" dirty="0" smtClean="0">
                <a:solidFill>
                  <a:srgbClr val="002060"/>
                </a:solidFill>
              </a:rPr>
              <a:t>zdroj údajov hlavne „Sčítanie obyvateľstva SR 2001“ – údaje za ZSJ + iné..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</a:t>
            </a:r>
            <a:r>
              <a:rPr lang="sk-SK" sz="1400" dirty="0" smtClean="0">
                <a:solidFill>
                  <a:srgbClr val="002060"/>
                </a:solidFill>
              </a:rPr>
              <a:t>atribúty, ktoré považujeme za kľúčové, pre hodnotenie ekonomickej zraniteľnosti: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éra výstavby domu </a:t>
            </a:r>
            <a:r>
              <a:rPr lang="sk-SK" sz="1400" i="1" dirty="0" smtClean="0">
                <a:solidFill>
                  <a:srgbClr val="002060"/>
                </a:solidFill>
              </a:rPr>
              <a:t>– </a:t>
            </a:r>
            <a:r>
              <a:rPr lang="sk-SK" sz="1400" dirty="0" smtClean="0">
                <a:solidFill>
                  <a:srgbClr val="002060"/>
                </a:solidFill>
              </a:rPr>
              <a:t>(pred 1900 ; 1900-1945 ; 1945-1990 ; 1990-súčastnosť)</a:t>
            </a:r>
            <a:r>
              <a:rPr lang="sk-SK" sz="1400" i="1" dirty="0" smtClean="0">
                <a:solidFill>
                  <a:srgbClr val="002060"/>
                </a:solidFill>
              </a:rPr>
              <a:t> </a:t>
            </a:r>
            <a:r>
              <a:rPr lang="sk-SK" sz="1400" dirty="0" smtClean="0">
                <a:solidFill>
                  <a:srgbClr val="002060"/>
                </a:solidFill>
              </a:rPr>
              <a:t>predpoklad</a:t>
            </a:r>
            <a:r>
              <a:rPr lang="sk-SK" sz="1400" i="1" dirty="0" smtClean="0">
                <a:solidFill>
                  <a:srgbClr val="002060"/>
                </a:solidFill>
              </a:rPr>
              <a:t>: zvyklosti výstavby (napr. výška nad terénom), používané materiály, stavebné technológie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materiál nosných múrov</a:t>
            </a:r>
            <a:r>
              <a:rPr lang="sk-SK" sz="1400" b="1" i="1" dirty="0" smtClean="0">
                <a:solidFill>
                  <a:srgbClr val="002060"/>
                </a:solidFill>
              </a:rPr>
              <a:t> </a:t>
            </a:r>
            <a:r>
              <a:rPr lang="sk-SK" sz="1400" i="1" dirty="0" smtClean="0">
                <a:solidFill>
                  <a:srgbClr val="002060"/>
                </a:solidFill>
              </a:rPr>
              <a:t>– </a:t>
            </a:r>
            <a:r>
              <a:rPr lang="sk-SK" sz="1400" dirty="0" smtClean="0">
                <a:solidFill>
                  <a:srgbClr val="002060"/>
                </a:solidFill>
              </a:rPr>
              <a:t>(drevo ; nepálené tehly ; kameň/tehly ; ostatné)</a:t>
            </a:r>
            <a:r>
              <a:rPr lang="sk-SK" sz="1400" i="1" dirty="0" smtClean="0">
                <a:solidFill>
                  <a:srgbClr val="002060"/>
                </a:solidFill>
              </a:rPr>
              <a:t> </a:t>
            </a:r>
            <a:r>
              <a:rPr lang="sk-SK" sz="1400" dirty="0" smtClean="0">
                <a:solidFill>
                  <a:srgbClr val="002060"/>
                </a:solidFill>
              </a:rPr>
              <a:t>predpoklad</a:t>
            </a:r>
            <a:r>
              <a:rPr lang="sk-SK" sz="1400" i="1" dirty="0" smtClean="0">
                <a:solidFill>
                  <a:srgbClr val="002060"/>
                </a:solidFill>
              </a:rPr>
              <a:t>: odolnosť voči pôsobeniu vody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počet nadzemných podlaží </a:t>
            </a:r>
            <a:r>
              <a:rPr lang="sk-SK" sz="1400" i="1" dirty="0" smtClean="0">
                <a:solidFill>
                  <a:srgbClr val="002060"/>
                </a:solidFill>
              </a:rPr>
              <a:t>– </a:t>
            </a:r>
            <a:r>
              <a:rPr lang="sk-SK" sz="1400" dirty="0" smtClean="0">
                <a:solidFill>
                  <a:srgbClr val="002060"/>
                </a:solidFill>
              </a:rPr>
              <a:t>predpoklad</a:t>
            </a:r>
            <a:r>
              <a:rPr lang="sk-SK" sz="1400" i="1" dirty="0" smtClean="0">
                <a:solidFill>
                  <a:srgbClr val="002060"/>
                </a:solidFill>
              </a:rPr>
              <a:t>: čím viac tým lepši – možnosť odloženia majetku, či dokonca „evakuácie“</a:t>
            </a:r>
            <a:endParaRPr lang="sk-SK" sz="1400" dirty="0" smtClean="0">
              <a:solidFill>
                <a:srgbClr val="002060"/>
              </a:solidFill>
            </a:endParaRP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vybavenosť</a:t>
            </a:r>
            <a:r>
              <a:rPr lang="sk-SK" sz="1400" dirty="0" smtClean="0">
                <a:solidFill>
                  <a:srgbClr val="002060"/>
                </a:solidFill>
              </a:rPr>
              <a:t> </a:t>
            </a:r>
            <a:r>
              <a:rPr lang="sk-SK" sz="1400" i="1" dirty="0" smtClean="0">
                <a:solidFill>
                  <a:srgbClr val="002060"/>
                </a:solidFill>
              </a:rPr>
              <a:t>– </a:t>
            </a:r>
            <a:r>
              <a:rPr lang="sk-SK" sz="1400" dirty="0" smtClean="0">
                <a:solidFill>
                  <a:srgbClr val="002060"/>
                </a:solidFill>
              </a:rPr>
              <a:t>predpoklad</a:t>
            </a:r>
            <a:r>
              <a:rPr lang="sk-SK" sz="1400" i="1" dirty="0" smtClean="0">
                <a:solidFill>
                  <a:srgbClr val="002060"/>
                </a:solidFill>
              </a:rPr>
              <a:t>: čím „kompletnejšie“ vybavenie tým vyššia potenciálna škoda ; PC + internet!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kategórie bytových domov</a:t>
            </a:r>
            <a:endParaRPr lang="sk-SK" sz="1400" b="1" i="1" dirty="0" smtClean="0">
              <a:solidFill>
                <a:srgbClr val="002060"/>
              </a:solidFill>
            </a:endParaRP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priemerná cena pozemkov</a:t>
            </a:r>
            <a:r>
              <a:rPr lang="sk-SK" sz="1400" dirty="0" smtClean="0">
                <a:solidFill>
                  <a:srgbClr val="002060"/>
                </a:solidFill>
              </a:rPr>
              <a:t> </a:t>
            </a:r>
            <a:r>
              <a:rPr lang="sk-SK" sz="1400" i="1" dirty="0" smtClean="0">
                <a:solidFill>
                  <a:srgbClr val="002060"/>
                </a:solidFill>
              </a:rPr>
              <a:t>– realitné kancelárie</a:t>
            </a:r>
            <a:endParaRPr lang="sk-SK" sz="1100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endParaRPr lang="sk-SK" sz="11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DÁTA PRE ZRANITEĽNOSŤ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1785926"/>
            <a:ext cx="925252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sk-SK" sz="1600" u="sng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600" u="sng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u="sng" dirty="0" smtClean="0">
                <a:solidFill>
                  <a:srgbClr val="002060"/>
                </a:solidFill>
              </a:rPr>
              <a:t>environmentálna zraniteľnosť (zraniteľnosť environmentálneho systému):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100" i="1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</a:t>
            </a:r>
            <a:r>
              <a:rPr lang="sk-SK" sz="1400" dirty="0" smtClean="0">
                <a:solidFill>
                  <a:srgbClr val="002060"/>
                </a:solidFill>
              </a:rPr>
              <a:t>zdroj údajov hlavne </a:t>
            </a:r>
            <a:r>
              <a:rPr lang="sk-SK" sz="1400" dirty="0" err="1" smtClean="0">
                <a:solidFill>
                  <a:srgbClr val="002060"/>
                </a:solidFill>
              </a:rPr>
              <a:t>Corine</a:t>
            </a:r>
            <a:r>
              <a:rPr lang="sk-SK" sz="1400" dirty="0" smtClean="0">
                <a:solidFill>
                  <a:srgbClr val="002060"/>
                </a:solidFill>
              </a:rPr>
              <a:t> </a:t>
            </a:r>
            <a:r>
              <a:rPr lang="sk-SK" sz="1400" dirty="0" err="1" smtClean="0">
                <a:solidFill>
                  <a:srgbClr val="002060"/>
                </a:solidFill>
              </a:rPr>
              <a:t>Land</a:t>
            </a:r>
            <a:r>
              <a:rPr lang="sk-SK" sz="1400" dirty="0" smtClean="0">
                <a:solidFill>
                  <a:srgbClr val="002060"/>
                </a:solidFill>
              </a:rPr>
              <a:t> </a:t>
            </a:r>
            <a:r>
              <a:rPr lang="sk-SK" sz="1400" dirty="0" err="1" smtClean="0">
                <a:solidFill>
                  <a:srgbClr val="002060"/>
                </a:solidFill>
              </a:rPr>
              <a:t>Cover</a:t>
            </a:r>
            <a:r>
              <a:rPr lang="sk-SK" sz="1400" dirty="0" smtClean="0">
                <a:solidFill>
                  <a:srgbClr val="002060"/>
                </a:solidFill>
              </a:rPr>
              <a:t>, NATURA2000, iné projekty, iné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endParaRPr lang="sk-SK" sz="1400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</a:t>
            </a:r>
            <a:r>
              <a:rPr lang="sk-SK" sz="1400" dirty="0" smtClean="0">
                <a:solidFill>
                  <a:srgbClr val="002060"/>
                </a:solidFill>
              </a:rPr>
              <a:t>atribúty, ktoré považujeme za kľúčové, pre hodnotenie environmentálnej zraniteľnosti: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výskyt chránených území </a:t>
            </a:r>
            <a:r>
              <a:rPr lang="sk-SK" sz="1400" dirty="0" smtClean="0">
                <a:solidFill>
                  <a:srgbClr val="002060"/>
                </a:solidFill>
              </a:rPr>
              <a:t>, </a:t>
            </a:r>
            <a:r>
              <a:rPr lang="sk-SK" sz="1400" b="1" dirty="0" smtClean="0">
                <a:solidFill>
                  <a:srgbClr val="002060"/>
                </a:solidFill>
              </a:rPr>
              <a:t>rezervácií</a:t>
            </a:r>
            <a:r>
              <a:rPr lang="sk-SK" sz="1400" dirty="0" smtClean="0">
                <a:solidFill>
                  <a:srgbClr val="002060"/>
                </a:solidFill>
              </a:rPr>
              <a:t>, </a:t>
            </a:r>
            <a:r>
              <a:rPr lang="sk-SK" sz="1400" b="1" dirty="0" smtClean="0">
                <a:solidFill>
                  <a:srgbClr val="002060"/>
                </a:solidFill>
              </a:rPr>
              <a:t>CHKO</a:t>
            </a:r>
            <a:r>
              <a:rPr lang="sk-SK" sz="1400" dirty="0" smtClean="0">
                <a:solidFill>
                  <a:srgbClr val="002060"/>
                </a:solidFill>
              </a:rPr>
              <a:t>, príp. </a:t>
            </a:r>
            <a:r>
              <a:rPr lang="sk-SK" sz="1400" b="1" dirty="0" smtClean="0">
                <a:solidFill>
                  <a:srgbClr val="002060"/>
                </a:solidFill>
              </a:rPr>
              <a:t>národných parkov</a:t>
            </a:r>
            <a:r>
              <a:rPr lang="sk-SK" sz="1400" dirty="0" smtClean="0">
                <a:solidFill>
                  <a:srgbClr val="002060"/>
                </a:solidFill>
              </a:rPr>
              <a:t> v rámci ZSJ</a:t>
            </a:r>
            <a:endParaRPr lang="sk-SK" sz="1400" i="1" dirty="0" smtClean="0">
              <a:solidFill>
                <a:srgbClr val="002060"/>
              </a:solidFill>
            </a:endParaRP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err="1" smtClean="0">
                <a:solidFill>
                  <a:srgbClr val="002060"/>
                </a:solidFill>
              </a:rPr>
              <a:t>brownfields</a:t>
            </a:r>
            <a:r>
              <a:rPr lang="sk-SK" sz="1400" dirty="0" smtClean="0">
                <a:solidFill>
                  <a:srgbClr val="002060"/>
                </a:solidFill>
              </a:rPr>
              <a:t> ako potenciálne zdroje znečistenia</a:t>
            </a:r>
            <a:endParaRPr lang="sk-SK" sz="1400" i="1" dirty="0" smtClean="0">
              <a:solidFill>
                <a:srgbClr val="002060"/>
              </a:solidFill>
            </a:endParaRP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zdroje pitnej vody</a:t>
            </a:r>
            <a:r>
              <a:rPr lang="sk-SK" sz="1400" dirty="0" smtClean="0">
                <a:solidFill>
                  <a:srgbClr val="002060"/>
                </a:solidFill>
              </a:rPr>
              <a:t>, </a:t>
            </a:r>
            <a:r>
              <a:rPr lang="sk-SK" sz="1400" b="1" dirty="0" smtClean="0">
                <a:solidFill>
                  <a:srgbClr val="002060"/>
                </a:solidFill>
              </a:rPr>
              <a:t>pramene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priepustnosť / nepriepustnosť pôdy a podložia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b="1" dirty="0" smtClean="0">
                <a:solidFill>
                  <a:srgbClr val="002060"/>
                </a:solidFill>
              </a:rPr>
              <a:t>erózny potenciál</a:t>
            </a:r>
          </a:p>
          <a:p>
            <a:pPr marL="1543050" lvl="3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...</a:t>
            </a:r>
          </a:p>
        </p:txBody>
      </p:sp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DÁTA PRE ZRANITEĽNOSŤ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1785926"/>
            <a:ext cx="9252520" cy="334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sk-SK" sz="16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6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b="1" dirty="0" smtClean="0">
                <a:solidFill>
                  <a:srgbClr val="002060"/>
                </a:solidFill>
              </a:rPr>
              <a:t>hlavný problém</a:t>
            </a:r>
            <a:r>
              <a:rPr lang="sk-SK" sz="1600" dirty="0" smtClean="0">
                <a:solidFill>
                  <a:srgbClr val="002060"/>
                </a:solidFill>
              </a:rPr>
              <a:t>:</a:t>
            </a:r>
            <a:endParaRPr lang="sk-SK" sz="1100" i="1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</a:t>
            </a:r>
            <a:r>
              <a:rPr lang="sk-SK" sz="1400" dirty="0" smtClean="0">
                <a:solidFill>
                  <a:srgbClr val="002060"/>
                </a:solidFill>
              </a:rPr>
              <a:t>tzv. </a:t>
            </a:r>
            <a:r>
              <a:rPr lang="sk-SK" sz="1400" dirty="0" err="1" smtClean="0">
                <a:solidFill>
                  <a:srgbClr val="002060"/>
                </a:solidFill>
              </a:rPr>
              <a:t>place-based</a:t>
            </a:r>
            <a:r>
              <a:rPr lang="sk-SK" sz="1400" dirty="0" smtClean="0">
                <a:solidFill>
                  <a:srgbClr val="002060"/>
                </a:solidFill>
              </a:rPr>
              <a:t> prístup k hodnoteniu zraniteľnosti</a:t>
            </a:r>
            <a:endParaRPr lang="sk-SK" sz="1400" i="1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>
                <a:solidFill>
                  <a:srgbClr val="002060"/>
                </a:solidFill>
              </a:rPr>
              <a:t> </a:t>
            </a:r>
            <a:r>
              <a:rPr lang="sk-SK" sz="1400" i="1" dirty="0" smtClean="0">
                <a:solidFill>
                  <a:srgbClr val="002060"/>
                </a:solidFill>
              </a:rPr>
              <a:t>	</a:t>
            </a:r>
            <a:r>
              <a:rPr lang="sk-SK" sz="1400" dirty="0" smtClean="0">
                <a:solidFill>
                  <a:srgbClr val="002060"/>
                </a:solidFill>
              </a:rPr>
              <a:t>takmer všetky dáta sú vztiahnuté k priestorovej jednotke inej, než bude MMU našej analýzy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i="1" dirty="0" smtClean="0">
                <a:solidFill>
                  <a:srgbClr val="002060"/>
                </a:solidFill>
              </a:rPr>
              <a:t> 	</a:t>
            </a:r>
            <a:r>
              <a:rPr lang="sk-SK" sz="1400" dirty="0" smtClean="0">
                <a:solidFill>
                  <a:srgbClr val="002060"/>
                </a:solidFill>
              </a:rPr>
              <a:t>pre zvýšenie relevantnosti – nutná aspoň jednoduchá „</a:t>
            </a:r>
            <a:r>
              <a:rPr lang="sk-SK" sz="1400" dirty="0" err="1" smtClean="0">
                <a:solidFill>
                  <a:srgbClr val="002060"/>
                </a:solidFill>
              </a:rPr>
              <a:t>deagregácia</a:t>
            </a:r>
            <a:r>
              <a:rPr lang="sk-SK" sz="1400" dirty="0" smtClean="0">
                <a:solidFill>
                  <a:srgbClr val="002060"/>
                </a:solidFill>
              </a:rPr>
              <a:t>“ údajov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transformácia geografických dát istej priestorovej štruktúry do inej štruktúry – existuje niekoľko (aj 	jednoduchších) metód</a:t>
            </a:r>
            <a:r>
              <a:rPr lang="sk-SK" sz="1400" dirty="0" smtClean="0">
                <a:solidFill>
                  <a:srgbClr val="002060"/>
                </a:solidFill>
              </a:rPr>
              <a:t>: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	nutnosť využitia podporných dát (CLC resp. cestná sieť, zástavba...) – presnosť týchto dát je 	dôležitejšia než zvolená metóda</a:t>
            </a:r>
            <a:endParaRPr lang="sk-SK" sz="1400" b="1" dirty="0" smtClean="0">
              <a:solidFill>
                <a:srgbClr val="002060"/>
              </a:solidFill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endParaRPr lang="sk-SK" sz="11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DÁTA PRE ZRANITEĽNOSŤ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Obrázok 6" descr="PPT9CF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85926"/>
            <a:ext cx="9144000" cy="49824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OCHRANA PRED </a:t>
            </a: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POVODŇAMI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0" y="1785926"/>
            <a:ext cx="914400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tzv. </a:t>
            </a:r>
            <a:r>
              <a:rPr lang="sk-SK" sz="1600" i="1" dirty="0" smtClean="0"/>
              <a:t>„tradičný prístup“</a:t>
            </a:r>
            <a:r>
              <a:rPr lang="sk-SK" sz="1600" dirty="0" smtClean="0">
                <a:solidFill>
                  <a:srgbClr val="002060"/>
                </a:solidFill>
              </a:rPr>
              <a:t> </a:t>
            </a:r>
            <a:r>
              <a:rPr lang="sk-SK" sz="1600" dirty="0" err="1" smtClean="0">
                <a:solidFill>
                  <a:srgbClr val="002060"/>
                </a:solidFill>
              </a:rPr>
              <a:t>vs</a:t>
            </a:r>
            <a:r>
              <a:rPr lang="sk-SK" sz="1600" dirty="0" smtClean="0">
                <a:solidFill>
                  <a:srgbClr val="002060"/>
                </a:solidFill>
              </a:rPr>
              <a:t>. </a:t>
            </a:r>
            <a:r>
              <a:rPr lang="sk-SK" sz="1600" i="1" dirty="0" smtClean="0"/>
              <a:t>manažment povodňového rizika</a:t>
            </a:r>
            <a:endParaRPr lang="es-ES" sz="1600" i="1" dirty="0" smtClean="0"/>
          </a:p>
          <a:p>
            <a:endParaRPr lang="sk-SK" sz="1600" b="1" dirty="0" smtClean="0">
              <a:solidFill>
                <a:srgbClr val="002060"/>
              </a:solidFill>
            </a:endParaRPr>
          </a:p>
          <a:p>
            <a:endParaRPr lang="sk-SK" sz="16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tradičný prístup: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rôzne technické riešenia zamerané hlavne na redukciu rozsahu potenciálne zaplaveného územia:</a:t>
            </a:r>
          </a:p>
          <a:p>
            <a:pPr lvl="1">
              <a:lnSpc>
                <a:spcPct val="150000"/>
              </a:lnSpc>
            </a:pPr>
            <a:r>
              <a:rPr lang="sk-SK" sz="1400" dirty="0" smtClean="0">
                <a:solidFill>
                  <a:srgbClr val="002060"/>
                </a:solidFill>
              </a:rPr>
              <a:t> 	</a:t>
            </a:r>
            <a:r>
              <a:rPr lang="sk-SK" sz="1400" i="1" dirty="0" smtClean="0">
                <a:solidFill>
                  <a:srgbClr val="002060"/>
                </a:solidFill>
              </a:rPr>
              <a:t>budovanie hrádzí, vodných nádrží, suchých / vlhkých </a:t>
            </a:r>
            <a:r>
              <a:rPr lang="sk-SK" sz="1400" i="1" dirty="0" err="1" smtClean="0">
                <a:solidFill>
                  <a:srgbClr val="002060"/>
                </a:solidFill>
              </a:rPr>
              <a:t>poldrov</a:t>
            </a:r>
            <a:r>
              <a:rPr lang="sk-SK" sz="1400" i="1" dirty="0" smtClean="0">
                <a:solidFill>
                  <a:srgbClr val="002060"/>
                </a:solidFill>
              </a:rPr>
              <a:t>, prehlbovanie koryta, stabilizácia a 	čistenie brehov, regulácia vodných tokov, napriamovanie vodných tokov, prerezávanie meandrov...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kritika tohto prístupu :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</a:t>
            </a:r>
            <a:r>
              <a:rPr lang="sk-SK" sz="1400" dirty="0" err="1" smtClean="0">
                <a:solidFill>
                  <a:srgbClr val="002060"/>
                </a:solidFill>
              </a:rPr>
              <a:t>nekomplexnosť</a:t>
            </a:r>
            <a:r>
              <a:rPr lang="sk-SK" sz="1400" dirty="0" smtClean="0">
                <a:solidFill>
                  <a:srgbClr val="002060"/>
                </a:solidFill>
              </a:rPr>
              <a:t>, relatívnosť ochrany, nezohľadňovanie zraniteľnosti ohrozených objektov (ich 	vlastností) ... </a:t>
            </a:r>
          </a:p>
          <a:p>
            <a:endParaRPr lang="sk-SK" sz="16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CPD ZB GIS </a:t>
            </a:r>
            <a:r>
              <a:rPr lang="sk-SK" sz="2800" b="1" kern="0" dirty="0" err="1" smtClean="0">
                <a:solidFill>
                  <a:schemeClr val="bg1"/>
                </a:solidFill>
              </a:rPr>
              <a:t>vs</a:t>
            </a:r>
            <a:r>
              <a:rPr lang="sk-SK" sz="2800" b="1" kern="0" dirty="0" smtClean="0">
                <a:solidFill>
                  <a:schemeClr val="bg1"/>
                </a:solidFill>
              </a:rPr>
              <a:t>. SVM 50</a:t>
            </a:r>
          </a:p>
          <a:p>
            <a:pPr lvl="0"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ZASTAVANÁ PLOCHA</a:t>
            </a:r>
            <a:endParaRPr lang="es-ES" sz="2800" b="1" kern="0" dirty="0">
              <a:solidFill>
                <a:schemeClr val="bg1"/>
              </a:solidFill>
            </a:endParaRPr>
          </a:p>
        </p:txBody>
      </p:sp>
      <p:pic>
        <p:nvPicPr>
          <p:cNvPr id="6" name="Obrázok 5" descr="PPT27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85926"/>
            <a:ext cx="9144000" cy="49824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CPD ZB GIS </a:t>
            </a:r>
            <a:r>
              <a:rPr lang="sk-SK" sz="2800" b="1" kern="0" dirty="0" err="1" smtClean="0">
                <a:solidFill>
                  <a:schemeClr val="bg1"/>
                </a:solidFill>
              </a:rPr>
              <a:t>vs</a:t>
            </a:r>
            <a:r>
              <a:rPr lang="sk-SK" sz="2800" b="1" kern="0" dirty="0" smtClean="0">
                <a:solidFill>
                  <a:schemeClr val="bg1"/>
                </a:solidFill>
              </a:rPr>
              <a:t>. SVM 50</a:t>
            </a:r>
          </a:p>
          <a:p>
            <a:pPr lvl="0"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ZASTAVANÁ PLOCHA</a:t>
            </a:r>
            <a:endParaRPr lang="es-ES" sz="2800" b="1" kern="0" dirty="0">
              <a:solidFill>
                <a:schemeClr val="bg1"/>
              </a:solidFill>
            </a:endParaRPr>
          </a:p>
        </p:txBody>
      </p:sp>
      <p:pic>
        <p:nvPicPr>
          <p:cNvPr id="6" name="Obrázok 5" descr="PPT27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85926"/>
            <a:ext cx="9144000" cy="49824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CPD ZB GIS </a:t>
            </a:r>
            <a:r>
              <a:rPr lang="sk-SK" sz="2800" b="1" kern="0" dirty="0" err="1" smtClean="0">
                <a:solidFill>
                  <a:schemeClr val="bg1"/>
                </a:solidFill>
              </a:rPr>
              <a:t>vs</a:t>
            </a:r>
            <a:r>
              <a:rPr lang="sk-SK" sz="2800" b="1" kern="0" dirty="0" smtClean="0">
                <a:solidFill>
                  <a:schemeClr val="bg1"/>
                </a:solidFill>
              </a:rPr>
              <a:t>. SVM 50</a:t>
            </a:r>
          </a:p>
          <a:p>
            <a:pPr lvl="0"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ZASTAVANÁ PLOCHA</a:t>
            </a:r>
            <a:endParaRPr lang="es-ES" sz="2800" b="1" kern="0" dirty="0">
              <a:solidFill>
                <a:schemeClr val="bg1"/>
              </a:solidFill>
            </a:endParaRPr>
          </a:p>
        </p:txBody>
      </p:sp>
      <p:pic>
        <p:nvPicPr>
          <p:cNvPr id="6" name="Obrázok 5" descr="PPT27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785926"/>
            <a:ext cx="9143998" cy="49824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CPD ZB GIS </a:t>
            </a:r>
            <a:r>
              <a:rPr lang="sk-SK" sz="2800" b="1" kern="0" dirty="0" err="1" smtClean="0">
                <a:solidFill>
                  <a:schemeClr val="bg1"/>
                </a:solidFill>
              </a:rPr>
              <a:t>vs</a:t>
            </a:r>
            <a:r>
              <a:rPr lang="sk-SK" sz="2800" b="1" kern="0" dirty="0" smtClean="0">
                <a:solidFill>
                  <a:schemeClr val="bg1"/>
                </a:solidFill>
              </a:rPr>
              <a:t>. SVM 50</a:t>
            </a:r>
          </a:p>
          <a:p>
            <a:pPr lvl="0"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ZASTAVANÁ PLOCHA</a:t>
            </a:r>
            <a:endParaRPr lang="es-ES" sz="2800" b="1" kern="0" dirty="0">
              <a:solidFill>
                <a:schemeClr val="bg1"/>
              </a:solidFill>
            </a:endParaRPr>
          </a:p>
        </p:txBody>
      </p:sp>
      <p:pic>
        <p:nvPicPr>
          <p:cNvPr id="6" name="Obrázok 5" descr="PPT27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785926"/>
            <a:ext cx="9143998" cy="49824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CPD ZB GIS </a:t>
            </a:r>
            <a:r>
              <a:rPr lang="sk-SK" sz="28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vs</a:t>
            </a: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SVM 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VODNÉ TOKY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ázok 5" descr="PPT27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" y="1785926"/>
            <a:ext cx="9143996" cy="49824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CPD ZB GIS </a:t>
            </a:r>
            <a:r>
              <a:rPr lang="sk-SK" sz="2800" b="1" kern="0" dirty="0" err="1" smtClean="0">
                <a:solidFill>
                  <a:schemeClr val="bg1"/>
                </a:solidFill>
              </a:rPr>
              <a:t>vs</a:t>
            </a:r>
            <a:r>
              <a:rPr lang="sk-SK" sz="2800" b="1" kern="0" dirty="0" smtClean="0">
                <a:solidFill>
                  <a:schemeClr val="bg1"/>
                </a:solidFill>
              </a:rPr>
              <a:t>. SVM 50</a:t>
            </a:r>
          </a:p>
          <a:p>
            <a:pPr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VODNÉ TOKY</a:t>
            </a:r>
            <a:endParaRPr lang="es-ES" sz="2800" b="1" kern="0" dirty="0" smtClean="0">
              <a:solidFill>
                <a:schemeClr val="bg1"/>
              </a:solidFill>
            </a:endParaRPr>
          </a:p>
        </p:txBody>
      </p:sp>
      <p:pic>
        <p:nvPicPr>
          <p:cNvPr id="6" name="Obrázok 5" descr="PPT27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" y="1785926"/>
            <a:ext cx="9143996" cy="49824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CPD ZB GIS </a:t>
            </a:r>
            <a:r>
              <a:rPr lang="sk-SK" sz="2800" b="1" kern="0" dirty="0" err="1" smtClean="0">
                <a:solidFill>
                  <a:schemeClr val="bg1"/>
                </a:solidFill>
              </a:rPr>
              <a:t>vs</a:t>
            </a:r>
            <a:r>
              <a:rPr lang="sk-SK" sz="2800" b="1" kern="0" dirty="0" smtClean="0">
                <a:solidFill>
                  <a:schemeClr val="bg1"/>
                </a:solidFill>
              </a:rPr>
              <a:t>. SVM 50</a:t>
            </a:r>
          </a:p>
          <a:p>
            <a:pPr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VODNÉ TOKY</a:t>
            </a:r>
            <a:endParaRPr lang="es-ES" sz="2800" b="1" kern="0" dirty="0" smtClean="0">
              <a:solidFill>
                <a:schemeClr val="bg1"/>
              </a:solidFill>
            </a:endParaRPr>
          </a:p>
        </p:txBody>
      </p:sp>
      <p:pic>
        <p:nvPicPr>
          <p:cNvPr id="6" name="Obrázok 5" descr="PPT27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" y="1785926"/>
            <a:ext cx="9143995" cy="49824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GIS_data_SAV\Myjava\SCREENY\vt_sidla_SVM\gis_detai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5162" y="4714884"/>
            <a:ext cx="3398838" cy="1851824"/>
          </a:xfrm>
          <a:prstGeom prst="rect">
            <a:avLst/>
          </a:prstGeom>
          <a:noFill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DÁTA PRE ZRANITEĽNOSŤ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GIS_data_SAV\Myjava\SCREENY\vt_sidla_SVM\sce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85926"/>
            <a:ext cx="5925095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GIS_data_SAV\Myjava\SCREENY\vt_sidla_SVM\gis_detail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45310" y="4714884"/>
            <a:ext cx="3398542" cy="1851824"/>
          </a:xfrm>
          <a:prstGeom prst="rect">
            <a:avLst/>
          </a:prstGeom>
          <a:noFill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DÁTA PRE ZRANITEĽNOSŤ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GIS_data_SAV\Myjava\SCREENY\vt_sidla_SVM\scene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7" y="1785926"/>
            <a:ext cx="5924601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GIS_data_SAV\Myjava\SCREENY\vt_sidla_SVM\gis_detail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45310" y="4714884"/>
            <a:ext cx="3398542" cy="1851823"/>
          </a:xfrm>
          <a:prstGeom prst="rect">
            <a:avLst/>
          </a:prstGeom>
          <a:noFill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OBYTNÉ BUDOVY (2895 z 8630)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GIS_data_SAV\Myjava\SCREENY\vt_sidla_SVM\scene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7" y="1785926"/>
            <a:ext cx="5924601" cy="3214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OCHRANA PRED POVDŇAMI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0" y="1785926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manažment povodňového rizika: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okrem zmenšovania rozsahu potenciálne zaplaveného územia aj znižovanie zraniteľnosti a negatívnych dôsledkov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6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400" dirty="0" smtClean="0">
                <a:solidFill>
                  <a:srgbClr val="002060"/>
                </a:solidFill>
              </a:rPr>
              <a:t>„</a:t>
            </a:r>
            <a:r>
              <a:rPr lang="sk-SK" sz="1400" i="1" dirty="0" smtClean="0">
                <a:solidFill>
                  <a:srgbClr val="002060"/>
                </a:solidFill>
              </a:rPr>
              <a:t>Integrácia technických a netechnický opatrení (zmenšenie rozsahu zaplavenia a zníženie zraniteľnosti), vedie k oveľa efektívnejšej a </a:t>
            </a:r>
            <a:r>
              <a:rPr lang="sk-SK" sz="1400" i="1" dirty="0" err="1" smtClean="0">
                <a:solidFill>
                  <a:srgbClr val="002060"/>
                </a:solidFill>
              </a:rPr>
              <a:t>optimálnejšej</a:t>
            </a:r>
            <a:r>
              <a:rPr lang="sk-SK" sz="1400" i="1" dirty="0" smtClean="0">
                <a:solidFill>
                  <a:srgbClr val="002060"/>
                </a:solidFill>
              </a:rPr>
              <a:t> redukcií potenciálnych negatívnych dôsledkov povodne a tým aj robustnejšej ochrane.“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1000100" y="4572008"/>
            <a:ext cx="6786610" cy="1357322"/>
            <a:chOff x="1000100" y="5072074"/>
            <a:chExt cx="6786610" cy="1357322"/>
          </a:xfrm>
        </p:grpSpPr>
        <p:sp>
          <p:nvSpPr>
            <p:cNvPr id="14" name="Zaoblený obdĺžnik 13"/>
            <p:cNvSpPr/>
            <p:nvPr/>
          </p:nvSpPr>
          <p:spPr>
            <a:xfrm>
              <a:off x="1214414" y="5072074"/>
              <a:ext cx="1714512" cy="642942"/>
            </a:xfrm>
            <a:prstGeom prst="roundRect">
              <a:avLst/>
            </a:prstGeom>
            <a:solidFill>
              <a:schemeClr val="tx2"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100" dirty="0" smtClean="0"/>
                <a:t>TRADIČNÝ (TECHNOKRATICKÝ) PRÍSTUP</a:t>
              </a:r>
              <a:endParaRPr lang="sk-SK" sz="1100" dirty="0"/>
            </a:p>
          </p:txBody>
        </p:sp>
        <p:sp>
          <p:nvSpPr>
            <p:cNvPr id="15" name="Zaoblený obdĺžnik 14"/>
            <p:cNvSpPr/>
            <p:nvPr/>
          </p:nvSpPr>
          <p:spPr>
            <a:xfrm>
              <a:off x="1000100" y="5786454"/>
              <a:ext cx="2143140" cy="642942"/>
            </a:xfrm>
            <a:prstGeom prst="roundRect">
              <a:avLst/>
            </a:prstGeom>
            <a:solidFill>
              <a:schemeClr val="tx2"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200" dirty="0" smtClean="0"/>
                <a:t>LEN redukcia rozsahu potenciálne zaplaveného územia</a:t>
              </a:r>
              <a:endParaRPr lang="sk-SK" sz="1200" dirty="0"/>
            </a:p>
          </p:txBody>
        </p:sp>
        <p:sp>
          <p:nvSpPr>
            <p:cNvPr id="16" name="Zaoblený obdĺžnik 15"/>
            <p:cNvSpPr/>
            <p:nvPr/>
          </p:nvSpPr>
          <p:spPr>
            <a:xfrm>
              <a:off x="5643570" y="5786454"/>
              <a:ext cx="2143140" cy="642942"/>
            </a:xfrm>
            <a:prstGeom prst="roundRect">
              <a:avLst/>
            </a:prstGeom>
            <a:solidFill>
              <a:schemeClr val="accent3">
                <a:lumMod val="50000"/>
                <a:alpha val="63000"/>
              </a:schemeClr>
            </a:solidFill>
            <a:ln w="3492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100" dirty="0" smtClean="0"/>
                <a:t>technické + netechnické opatrenia (zraniteľnosť, pripravenosť, informovanosť..)</a:t>
              </a:r>
            </a:p>
          </p:txBody>
        </p:sp>
        <p:sp>
          <p:nvSpPr>
            <p:cNvPr id="17" name="Zaoblený obdĺžnik 16"/>
            <p:cNvSpPr/>
            <p:nvPr/>
          </p:nvSpPr>
          <p:spPr>
            <a:xfrm>
              <a:off x="5857884" y="5072074"/>
              <a:ext cx="1714512" cy="642942"/>
            </a:xfrm>
            <a:prstGeom prst="roundRect">
              <a:avLst/>
            </a:prstGeom>
            <a:solidFill>
              <a:schemeClr val="accent3">
                <a:lumMod val="50000"/>
                <a:alpha val="63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100" dirty="0" smtClean="0"/>
                <a:t>MANAŽMENT POVODŇOVÉHO RIZIKA</a:t>
              </a:r>
              <a:endParaRPr lang="sk-SK" sz="1400" dirty="0"/>
            </a:p>
          </p:txBody>
        </p:sp>
        <p:cxnSp>
          <p:nvCxnSpPr>
            <p:cNvPr id="18" name="Rovná spojovacia šípka 17"/>
            <p:cNvCxnSpPr/>
            <p:nvPr/>
          </p:nvCxnSpPr>
          <p:spPr>
            <a:xfrm>
              <a:off x="3357554" y="5357826"/>
              <a:ext cx="2285222" cy="24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ovná spojovacia šípka 18"/>
            <p:cNvCxnSpPr/>
            <p:nvPr/>
          </p:nvCxnSpPr>
          <p:spPr>
            <a:xfrm>
              <a:off x="3357554" y="6143644"/>
              <a:ext cx="2143140" cy="1588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GIS_data_SAV\Myjava\SCREENY\vt_sidla_SVM\gis_detail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45311" y="4714884"/>
            <a:ext cx="3398540" cy="1851823"/>
          </a:xfrm>
          <a:prstGeom prst="rect">
            <a:avLst/>
          </a:prstGeom>
          <a:noFill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BYTOVÉ DOMY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GIS_data_SAV\Myjava\SCREENY\vt_sidla_SVM\scene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8" y="1785926"/>
            <a:ext cx="5924599" cy="3214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GIS_data_SAV\Myjava\SCREENY\vt_sidla_SVM\gis_detail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45311" y="4714884"/>
            <a:ext cx="3398540" cy="1851822"/>
          </a:xfrm>
          <a:prstGeom prst="rect">
            <a:avLst/>
          </a:prstGeom>
          <a:noFill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RODINNÉ DOMY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GIS_data_SAV\Myjava\SCREENY\vt_sidla_SVM\scene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8" y="1785926"/>
            <a:ext cx="5924599" cy="3214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GIS_data_SAV\Myjava\SCREENY\vt_sidla_SVM\gis_detail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45312" y="4714884"/>
            <a:ext cx="3398538" cy="1851822"/>
          </a:xfrm>
          <a:prstGeom prst="rect">
            <a:avLst/>
          </a:prstGeom>
          <a:noFill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BYTOVÉ A RODINNÉ DOMY SPOLU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GIS_data_SAV\Myjava\SCREENY\vt_sidla_SVM\scene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8" y="1785926"/>
            <a:ext cx="5924598" cy="3214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GIS_data_SAV\Myjava\SCREENY\vt_sidla_SVM\gis_detail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45312" y="4714884"/>
            <a:ext cx="3398538" cy="1851821"/>
          </a:xfrm>
          <a:prstGeom prst="rect">
            <a:avLst/>
          </a:prstGeom>
          <a:noFill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SOCIÁLNE HOTSPOTY – „DEŇ“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GIS_data_SAV\Myjava\SCREENY\vt_sidla_SVM\scene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8" y="1785926"/>
            <a:ext cx="5924598" cy="3214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GIS_data_SAV\Myjava\SCREENY\vt_sidla_SVM\gis_detail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45313" y="4714884"/>
            <a:ext cx="3398536" cy="1851821"/>
          </a:xfrm>
          <a:prstGeom prst="rect">
            <a:avLst/>
          </a:prstGeom>
          <a:noFill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SOCIÁLNE HOTSPOTY – „NOC“</a:t>
            </a:r>
            <a:endParaRPr lang="es-ES" sz="2800" b="1" kern="0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GIS_data_SAV\Myjava\SCREENY\vt_sidla_SVM\scene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9" y="1785926"/>
            <a:ext cx="5924596" cy="3214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GIS_data_SAV\Myjava\SCREENY\vt_sidla_SVM\gis_detail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45313" y="4714884"/>
            <a:ext cx="3398536" cy="1851820"/>
          </a:xfrm>
          <a:prstGeom prst="rect">
            <a:avLst/>
          </a:prstGeom>
          <a:noFill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BUDOVY VŠEOBECNÉHO VÝZNAMU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GIS_data_SAV\Myjava\SCREENY\vt_sidla_SVM\scene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9" y="1785926"/>
            <a:ext cx="5924596" cy="3214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GIS_data_SAV\Myjava\SCREENY\vt_sidla_SVM\gis_detail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45314" y="4714884"/>
            <a:ext cx="3398534" cy="1851820"/>
          </a:xfrm>
          <a:prstGeom prst="rect">
            <a:avLst/>
          </a:prstGeom>
          <a:noFill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POTENCIÁLNE ZDROJE ZNEČISTENIA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GIS_data_SAV\Myjava\SCREENY\vt_sidla_SVM\scene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0" y="1785926"/>
            <a:ext cx="5924594" cy="3214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373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0" y="0"/>
            <a:ext cx="914400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KONCEPT RIEŠENIA - STAV ROZPRACOVANIA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3143208" y="6596390"/>
            <a:ext cx="60007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100" dirty="0" smtClean="0">
                <a:solidFill>
                  <a:schemeClr val="bg1"/>
                </a:solidFill>
              </a:rPr>
              <a:t>zdroj obrázku : </a:t>
            </a:r>
            <a:r>
              <a:rPr lang="sk-SK" sz="1100" dirty="0" err="1" smtClean="0">
                <a:solidFill>
                  <a:schemeClr val="bg1"/>
                </a:solidFill>
              </a:rPr>
              <a:t>de</a:t>
            </a:r>
            <a:r>
              <a:rPr lang="sk-SK" sz="1100" dirty="0" smtClean="0">
                <a:solidFill>
                  <a:schemeClr val="bg1"/>
                </a:solidFill>
              </a:rPr>
              <a:t> </a:t>
            </a:r>
            <a:r>
              <a:rPr lang="sk-SK" sz="1100" dirty="0" err="1" smtClean="0">
                <a:solidFill>
                  <a:schemeClr val="bg1"/>
                </a:solidFill>
              </a:rPr>
              <a:t>Moel</a:t>
            </a:r>
            <a:r>
              <a:rPr lang="sk-SK" sz="1100" dirty="0" smtClean="0">
                <a:solidFill>
                  <a:schemeClr val="bg1"/>
                </a:solidFill>
              </a:rPr>
              <a:t>, H. </a:t>
            </a:r>
            <a:r>
              <a:rPr lang="sk-SK" sz="1100" dirty="0" err="1" smtClean="0">
                <a:solidFill>
                  <a:schemeClr val="bg1"/>
                </a:solidFill>
              </a:rPr>
              <a:t>et</a:t>
            </a:r>
            <a:r>
              <a:rPr lang="sk-SK" sz="1100" dirty="0" smtClean="0">
                <a:solidFill>
                  <a:schemeClr val="bg1"/>
                </a:solidFill>
              </a:rPr>
              <a:t> </a:t>
            </a:r>
            <a:r>
              <a:rPr lang="sk-SK" sz="1100" dirty="0" err="1" smtClean="0">
                <a:solidFill>
                  <a:schemeClr val="bg1"/>
                </a:solidFill>
              </a:rPr>
              <a:t>al</a:t>
            </a:r>
            <a:r>
              <a:rPr lang="sk-SK" sz="1100" dirty="0" smtClean="0">
                <a:solidFill>
                  <a:schemeClr val="bg1"/>
                </a:solidFill>
              </a:rPr>
              <a:t> (2009): </a:t>
            </a:r>
            <a:r>
              <a:rPr lang="en-US" sz="1100" i="1" dirty="0" smtClean="0">
                <a:solidFill>
                  <a:schemeClr val="bg1"/>
                </a:solidFill>
              </a:rPr>
              <a:t>Flood maps in Europe – methods, availability and use</a:t>
            </a:r>
            <a:endParaRPr lang="sk-SK" sz="1100" i="1" dirty="0">
              <a:solidFill>
                <a:schemeClr val="bg1"/>
              </a:solidFill>
            </a:endParaRPr>
          </a:p>
        </p:txBody>
      </p:sp>
      <p:pic>
        <p:nvPicPr>
          <p:cNvPr id="11" name="Obrázok 10" descr="PPTA82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43050"/>
            <a:ext cx="9144000" cy="4929222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357158" y="0"/>
            <a:ext cx="8429684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sk-SK" sz="2800" b="1" kern="0" dirty="0" smtClean="0">
                <a:solidFill>
                  <a:schemeClr val="bg1"/>
                </a:solidFill>
              </a:rPr>
              <a:t>AUTOMATIZÁCIA PROCESU HODNOTENIA „</a:t>
            </a:r>
            <a:r>
              <a:rPr lang="sk-SK" sz="2800" b="1" kern="0" dirty="0" err="1" smtClean="0">
                <a:solidFill>
                  <a:schemeClr val="bg1"/>
                </a:solidFill>
              </a:rPr>
              <a:t>ArcGIS</a:t>
            </a:r>
            <a:r>
              <a:rPr lang="sk-SK" sz="2800" b="1" kern="0" dirty="0" smtClean="0">
                <a:solidFill>
                  <a:schemeClr val="bg1"/>
                </a:solidFill>
              </a:rPr>
              <a:t> MODEL BUILDER“ </a:t>
            </a:r>
            <a:endParaRPr lang="es-ES" sz="2800" b="1" kern="0" dirty="0">
              <a:solidFill>
                <a:schemeClr val="bg1"/>
              </a:solidFill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26"/>
            <a:ext cx="9144000" cy="50720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88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POVODŇOVÉ RIZIKO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0" y="1785926"/>
            <a:ext cx="9144000" cy="4932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povodňové riziko = </a:t>
            </a:r>
            <a:r>
              <a:rPr lang="sk-SK" sz="1600" dirty="0" smtClean="0"/>
              <a:t>hazard (</a:t>
            </a:r>
            <a:r>
              <a:rPr lang="sk-SK" sz="1600" dirty="0" err="1" smtClean="0"/>
              <a:t>pravepodobnosť</a:t>
            </a:r>
            <a:r>
              <a:rPr lang="sk-SK" sz="1600" dirty="0" smtClean="0"/>
              <a:t>)</a:t>
            </a:r>
            <a:r>
              <a:rPr lang="sk-SK" sz="1600" dirty="0" smtClean="0">
                <a:solidFill>
                  <a:srgbClr val="002060"/>
                </a:solidFill>
              </a:rPr>
              <a:t> * </a:t>
            </a:r>
            <a:r>
              <a:rPr lang="sk-SK" sz="1600" dirty="0" smtClean="0"/>
              <a:t>konkrétne negatívne dopady</a:t>
            </a: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r>
              <a:rPr lang="pl-PL" sz="1600" dirty="0" smtClean="0">
                <a:solidFill>
                  <a:srgbClr val="002060"/>
                </a:solidFill>
              </a:rPr>
              <a:t>          </a:t>
            </a:r>
          </a:p>
          <a:p>
            <a:r>
              <a:rPr lang="pl-PL" sz="1600" dirty="0" smtClean="0">
                <a:solidFill>
                  <a:srgbClr val="002060"/>
                </a:solidFill>
              </a:rPr>
              <a:t>          </a:t>
            </a:r>
            <a:endParaRPr lang="sk-SK" sz="1600" dirty="0" smtClean="0">
              <a:solidFill>
                <a:srgbClr val="002060"/>
              </a:solidFill>
            </a:endParaRP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endParaRPr lang="sk-SK" sz="1600" dirty="0">
              <a:solidFill>
                <a:srgbClr val="002060"/>
              </a:solidFill>
            </a:endParaRP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endParaRPr lang="sk-SK" sz="1600" dirty="0">
              <a:solidFill>
                <a:srgbClr val="002060"/>
              </a:solidFill>
            </a:endParaRP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r>
              <a:rPr lang="sk-SK" sz="1400" i="1" dirty="0" smtClean="0">
                <a:solidFill>
                  <a:srgbClr val="002060"/>
                </a:solidFill>
              </a:rPr>
              <a:t>„Riziko je kvantifikovateľná pravdepodobnosť toho, že nejaký sledovaný ohrozený objekt utrpí stratu (na kvantite alebo kvalite) v dôsledku pôsobenia konkrétneho hazardu. Hazard je fenomén –  prírodný živel – ktorý má potenciál spôsobiť tieto negatívne dopady, avšak záleží hlavne na zraniteľnosti ohrozených objektov, či a do akej miery tieto dopady budú naozaj realitou.“</a:t>
            </a:r>
            <a:r>
              <a:rPr lang="sk-SK" sz="1600" i="1" dirty="0" smtClean="0">
                <a:solidFill>
                  <a:srgbClr val="002060"/>
                </a:solidFill>
              </a:rPr>
              <a:t> </a:t>
            </a:r>
            <a:endParaRPr lang="sk-SK" sz="1100" i="1" dirty="0" smtClean="0">
              <a:solidFill>
                <a:srgbClr val="002060"/>
              </a:solidFill>
            </a:endParaRPr>
          </a:p>
          <a:p>
            <a:r>
              <a:rPr lang="sk-SK" sz="1600" dirty="0" smtClean="0">
                <a:solidFill>
                  <a:srgbClr val="002060"/>
                </a:solidFill>
              </a:rPr>
              <a:t>						</a:t>
            </a:r>
            <a:endParaRPr lang="sk-SK" sz="1000" dirty="0" smtClean="0"/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sk-SK" sz="1100" dirty="0" smtClean="0">
              <a:solidFill>
                <a:srgbClr val="002060"/>
              </a:solidFill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4067944" y="6581001"/>
            <a:ext cx="50261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dirty="0" err="1" smtClean="0">
                <a:solidFill>
                  <a:schemeClr val="bg1"/>
                </a:solidFill>
              </a:rPr>
              <a:t>Crichton</a:t>
            </a:r>
            <a:r>
              <a:rPr lang="sk-SK" sz="1200" dirty="0" smtClean="0">
                <a:solidFill>
                  <a:schemeClr val="bg1"/>
                </a:solidFill>
              </a:rPr>
              <a:t> (1996) ; </a:t>
            </a:r>
            <a:r>
              <a:rPr lang="sk-SK" sz="1200" dirty="0" err="1" smtClean="0">
                <a:solidFill>
                  <a:schemeClr val="bg1"/>
                </a:solidFill>
              </a:rPr>
              <a:t>Thywissen</a:t>
            </a:r>
            <a:r>
              <a:rPr lang="sk-SK" sz="1200" dirty="0" smtClean="0">
                <a:solidFill>
                  <a:schemeClr val="bg1"/>
                </a:solidFill>
              </a:rPr>
              <a:t> (2006) ; </a:t>
            </a:r>
            <a:r>
              <a:rPr lang="sk-SK" sz="1200" dirty="0" err="1" smtClean="0">
                <a:solidFill>
                  <a:schemeClr val="bg1"/>
                </a:solidFill>
              </a:rPr>
              <a:t>Schneiderbauer</a:t>
            </a:r>
            <a:r>
              <a:rPr lang="sk-SK" sz="1200" dirty="0" smtClean="0">
                <a:solidFill>
                  <a:schemeClr val="bg1"/>
                </a:solidFill>
              </a:rPr>
              <a:t> &amp; </a:t>
            </a:r>
            <a:r>
              <a:rPr lang="sk-SK" sz="1200" dirty="0" err="1" smtClean="0">
                <a:solidFill>
                  <a:schemeClr val="bg1"/>
                </a:solidFill>
              </a:rPr>
              <a:t>Ehrlich</a:t>
            </a:r>
            <a:r>
              <a:rPr lang="sk-SK" sz="1200" dirty="0" smtClean="0">
                <a:solidFill>
                  <a:schemeClr val="bg1"/>
                </a:solidFill>
              </a:rPr>
              <a:t> (2004) </a:t>
            </a:r>
          </a:p>
        </p:txBody>
      </p:sp>
      <p:pic>
        <p:nvPicPr>
          <p:cNvPr id="13" name="Obrázok 12" descr="riziko_trojuholnik_Schneiderbauer_Ehrlich.png"/>
          <p:cNvPicPr>
            <a:picLocks noChangeAspect="1"/>
          </p:cNvPicPr>
          <p:nvPr/>
        </p:nvPicPr>
        <p:blipFill rotWithShape="1">
          <a:blip r:embed="rId4" cstate="print"/>
          <a:srcRect l="6059" r="6061" b="14100"/>
          <a:stretch/>
        </p:blipFill>
        <p:spPr>
          <a:xfrm>
            <a:off x="3010079" y="2924944"/>
            <a:ext cx="3195279" cy="163743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BlokTextu 1"/>
          <p:cNvSpPr txBox="1"/>
          <p:nvPr/>
        </p:nvSpPr>
        <p:spPr>
          <a:xfrm>
            <a:off x="3635896" y="4492607"/>
            <a:ext cx="1818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err="1" smtClean="0"/>
              <a:t>exposure</a:t>
            </a:r>
            <a:r>
              <a:rPr lang="sk-SK" sz="1600" dirty="0" smtClean="0"/>
              <a:t> / status</a:t>
            </a:r>
            <a:endParaRPr lang="sk-SK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VYJADRENIE POVODŇOVÉHO RIZIKO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0" y="178592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600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kvalitatívne</a:t>
            </a:r>
            <a:endParaRPr lang="sk-SK" sz="11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kvantitatívne  </a:t>
            </a:r>
          </a:p>
        </p:txBody>
      </p:sp>
      <p:sp>
        <p:nvSpPr>
          <p:cNvPr id="6" name="Obdĺžnik 5"/>
          <p:cNvSpPr/>
          <p:nvPr/>
        </p:nvSpPr>
        <p:spPr>
          <a:xfrm>
            <a:off x="504056" y="6581001"/>
            <a:ext cx="8748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</a:rPr>
              <a:t>zdroj </a:t>
            </a:r>
            <a:r>
              <a:rPr lang="sk-SK" sz="1200" dirty="0" smtClean="0">
                <a:solidFill>
                  <a:schemeClr val="bg1"/>
                </a:solidFill>
              </a:rPr>
              <a:t>obrázku: </a:t>
            </a:r>
            <a:r>
              <a:rPr lang="sk-SK" sz="1200" dirty="0" err="1">
                <a:solidFill>
                  <a:schemeClr val="bg1"/>
                </a:solidFill>
              </a:rPr>
              <a:t>Biza</a:t>
            </a:r>
            <a:r>
              <a:rPr lang="sk-SK" sz="1200" dirty="0">
                <a:solidFill>
                  <a:schemeClr val="bg1"/>
                </a:solidFill>
              </a:rPr>
              <a:t> </a:t>
            </a:r>
            <a:r>
              <a:rPr lang="sk-SK" sz="1200" dirty="0" smtClean="0">
                <a:solidFill>
                  <a:schemeClr val="bg1"/>
                </a:solidFill>
              </a:rPr>
              <a:t>P. </a:t>
            </a:r>
            <a:r>
              <a:rPr lang="sk-SK" sz="1200" dirty="0" err="1" smtClean="0">
                <a:solidFill>
                  <a:schemeClr val="bg1"/>
                </a:solidFill>
              </a:rPr>
              <a:t>et</a:t>
            </a:r>
            <a:r>
              <a:rPr lang="sk-SK" sz="1200" dirty="0" smtClean="0">
                <a:solidFill>
                  <a:schemeClr val="bg1"/>
                </a:solidFill>
              </a:rPr>
              <a:t> al. (2001): </a:t>
            </a:r>
            <a:r>
              <a:rPr lang="sk-SK" sz="1200" dirty="0" err="1" smtClean="0">
                <a:solidFill>
                  <a:schemeClr val="bg1"/>
                </a:solidFill>
              </a:rPr>
              <a:t>The</a:t>
            </a:r>
            <a:r>
              <a:rPr lang="sk-SK" sz="1200" dirty="0" smtClean="0">
                <a:solidFill>
                  <a:schemeClr val="bg1"/>
                </a:solidFill>
              </a:rPr>
              <a:t> </a:t>
            </a:r>
            <a:r>
              <a:rPr lang="sk-SK" sz="1200" dirty="0" err="1" smtClean="0">
                <a:solidFill>
                  <a:schemeClr val="bg1"/>
                </a:solidFill>
              </a:rPr>
              <a:t>Use</a:t>
            </a:r>
            <a:r>
              <a:rPr lang="sk-SK" sz="1200" dirty="0" smtClean="0">
                <a:solidFill>
                  <a:schemeClr val="bg1"/>
                </a:solidFill>
              </a:rPr>
              <a:t> </a:t>
            </a:r>
            <a:r>
              <a:rPr lang="sk-SK" sz="1200" dirty="0" err="1" smtClean="0">
                <a:solidFill>
                  <a:schemeClr val="bg1"/>
                </a:solidFill>
              </a:rPr>
              <a:t>of</a:t>
            </a:r>
            <a:r>
              <a:rPr lang="sk-SK" sz="1200" dirty="0" smtClean="0">
                <a:solidFill>
                  <a:schemeClr val="bg1"/>
                </a:solidFill>
              </a:rPr>
              <a:t> GIS Software </a:t>
            </a:r>
            <a:r>
              <a:rPr lang="sk-SK" sz="1200" dirty="0" err="1" smtClean="0">
                <a:solidFill>
                  <a:schemeClr val="bg1"/>
                </a:solidFill>
              </a:rPr>
              <a:t>Tool</a:t>
            </a:r>
            <a:r>
              <a:rPr lang="sk-SK" sz="1200" dirty="0" smtClean="0">
                <a:solidFill>
                  <a:schemeClr val="bg1"/>
                </a:solidFill>
              </a:rPr>
              <a:t> </a:t>
            </a:r>
            <a:r>
              <a:rPr lang="sk-SK" sz="1200" dirty="0" err="1" smtClean="0">
                <a:solidFill>
                  <a:schemeClr val="bg1"/>
                </a:solidFill>
              </a:rPr>
              <a:t>for</a:t>
            </a:r>
            <a:r>
              <a:rPr lang="sk-SK" sz="1200" dirty="0" smtClean="0">
                <a:solidFill>
                  <a:schemeClr val="bg1"/>
                </a:solidFill>
              </a:rPr>
              <a:t> </a:t>
            </a:r>
            <a:r>
              <a:rPr lang="sk-SK" sz="1200" dirty="0" err="1" smtClean="0">
                <a:solidFill>
                  <a:schemeClr val="bg1"/>
                </a:solidFill>
              </a:rPr>
              <a:t>Benefit-Cost</a:t>
            </a:r>
            <a:r>
              <a:rPr lang="sk-SK" sz="1200" dirty="0" smtClean="0">
                <a:solidFill>
                  <a:schemeClr val="bg1"/>
                </a:solidFill>
              </a:rPr>
              <a:t> </a:t>
            </a:r>
            <a:r>
              <a:rPr lang="sk-SK" sz="1200" dirty="0" err="1" smtClean="0">
                <a:solidFill>
                  <a:schemeClr val="bg1"/>
                </a:solidFill>
              </a:rPr>
              <a:t>Analysis</a:t>
            </a:r>
            <a:r>
              <a:rPr lang="sk-SK" sz="1200" dirty="0" smtClean="0">
                <a:solidFill>
                  <a:schemeClr val="bg1"/>
                </a:solidFill>
              </a:rPr>
              <a:t> </a:t>
            </a:r>
            <a:r>
              <a:rPr lang="sk-SK" sz="1200" dirty="0" err="1" smtClean="0">
                <a:solidFill>
                  <a:schemeClr val="bg1"/>
                </a:solidFill>
              </a:rPr>
              <a:t>of</a:t>
            </a:r>
            <a:r>
              <a:rPr lang="sk-SK" sz="1200" dirty="0" smtClean="0">
                <a:solidFill>
                  <a:schemeClr val="bg1"/>
                </a:solidFill>
              </a:rPr>
              <a:t> </a:t>
            </a:r>
            <a:r>
              <a:rPr lang="sk-SK" sz="1200" dirty="0" err="1" smtClean="0">
                <a:solidFill>
                  <a:schemeClr val="bg1"/>
                </a:solidFill>
              </a:rPr>
              <a:t>Flood</a:t>
            </a:r>
            <a:r>
              <a:rPr lang="sk-SK" sz="1200" dirty="0" smtClean="0">
                <a:solidFill>
                  <a:schemeClr val="bg1"/>
                </a:solidFill>
              </a:rPr>
              <a:t> </a:t>
            </a:r>
            <a:r>
              <a:rPr lang="sk-SK" sz="1200" dirty="0" err="1" smtClean="0">
                <a:solidFill>
                  <a:schemeClr val="bg1"/>
                </a:solidFill>
              </a:rPr>
              <a:t>Mitigation</a:t>
            </a:r>
            <a:r>
              <a:rPr lang="sk-SK" sz="1200" dirty="0" smtClean="0">
                <a:solidFill>
                  <a:schemeClr val="bg1"/>
                </a:solidFill>
              </a:rPr>
              <a:t> </a:t>
            </a:r>
            <a:r>
              <a:rPr lang="sk-SK" sz="1200" dirty="0" err="1" smtClean="0">
                <a:solidFill>
                  <a:schemeClr val="bg1"/>
                </a:solidFill>
              </a:rPr>
              <a:t>Measures</a:t>
            </a:r>
            <a:r>
              <a:rPr lang="sk-SK" sz="1200" dirty="0" smtClean="0">
                <a:solidFill>
                  <a:schemeClr val="bg1"/>
                </a:solidFill>
              </a:rPr>
              <a:t> in CR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44" y="3429000"/>
            <a:ext cx="4738194" cy="2753172"/>
          </a:xfrm>
          <a:prstGeom prst="rect">
            <a:avLst/>
          </a:prstGeom>
        </p:spPr>
      </p:pic>
      <p:pic>
        <p:nvPicPr>
          <p:cNvPr id="9" name="Obrázok 8" descr="PPT4652.png"/>
          <p:cNvPicPr>
            <a:picLocks noChangeAspect="1"/>
          </p:cNvPicPr>
          <p:nvPr/>
        </p:nvPicPr>
        <p:blipFill>
          <a:blip r:embed="rId5" cstate="print"/>
          <a:srcRect l="8523" t="4262" r="9084" b="10504"/>
          <a:stretch>
            <a:fillRect/>
          </a:stretch>
        </p:blipFill>
        <p:spPr>
          <a:xfrm>
            <a:off x="142844" y="3500438"/>
            <a:ext cx="1812739" cy="2500330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13" name="Skupina 12"/>
          <p:cNvGrpSpPr/>
          <p:nvPr/>
        </p:nvGrpSpPr>
        <p:grpSpPr>
          <a:xfrm>
            <a:off x="142844" y="2285992"/>
            <a:ext cx="1857388" cy="3714776"/>
            <a:chOff x="142844" y="2285992"/>
            <a:chExt cx="1857388" cy="3714776"/>
          </a:xfrm>
        </p:grpSpPr>
        <p:sp>
          <p:nvSpPr>
            <p:cNvPr id="4" name="Obdĺžnik 3"/>
            <p:cNvSpPr/>
            <p:nvPr/>
          </p:nvSpPr>
          <p:spPr>
            <a:xfrm>
              <a:off x="357158" y="2285992"/>
              <a:ext cx="1071570" cy="2977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Obdĺžnik 11"/>
            <p:cNvSpPr/>
            <p:nvPr/>
          </p:nvSpPr>
          <p:spPr>
            <a:xfrm>
              <a:off x="142844" y="3429000"/>
              <a:ext cx="1857388" cy="25717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4" name="Obrázok 13" descr="PPTF25B.png"/>
          <p:cNvPicPr>
            <a:picLocks noChangeAspect="1"/>
          </p:cNvPicPr>
          <p:nvPr/>
        </p:nvPicPr>
        <p:blipFill>
          <a:blip r:embed="rId6" cstate="print"/>
          <a:srcRect l="8220" t="3530" r="7522" b="4693"/>
          <a:stretch>
            <a:fillRect/>
          </a:stretch>
        </p:blipFill>
        <p:spPr>
          <a:xfrm>
            <a:off x="2285984" y="3429000"/>
            <a:ext cx="2143140" cy="2718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355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HAZARD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0" y="1785926"/>
            <a:ext cx="94297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potenciálna škodlivá alebo škodu vytvárajúcu udalosť, prírodný živel, jav, fenomén alebo ľudská    </a:t>
            </a:r>
          </a:p>
          <a:p>
            <a:r>
              <a:rPr lang="sk-SK" sz="1600" dirty="0" smtClean="0">
                <a:solidFill>
                  <a:srgbClr val="002060"/>
                </a:solidFill>
              </a:rPr>
              <a:t>   </a:t>
            </a:r>
            <a:r>
              <a:rPr lang="sk-SK" sz="1600" dirty="0">
                <a:solidFill>
                  <a:srgbClr val="002060"/>
                </a:solidFill>
              </a:rPr>
              <a:t> </a:t>
            </a:r>
            <a:r>
              <a:rPr lang="sk-SK" sz="1600" dirty="0" smtClean="0">
                <a:solidFill>
                  <a:srgbClr val="002060"/>
                </a:solidFill>
              </a:rPr>
              <a:t> aktivita, ktorá môže spôsobiť stratu na životoch, zranenia, škody na majetku, prerušenia </a:t>
            </a:r>
          </a:p>
          <a:p>
            <a:r>
              <a:rPr lang="sk-SK" sz="1600" dirty="0" smtClean="0">
                <a:solidFill>
                  <a:srgbClr val="002060"/>
                </a:solidFill>
              </a:rPr>
              <a:t>     sociálnych alebo ekonomických sietí a aktivít, príp. environmentálnu degradáciu</a:t>
            </a: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v súvislosti s povodňami hazard vnímame ako konkrétnu </a:t>
            </a:r>
            <a:r>
              <a:rPr lang="sk-SK" sz="1600" dirty="0" err="1" smtClean="0">
                <a:solidFill>
                  <a:srgbClr val="002060"/>
                </a:solidFill>
              </a:rPr>
              <a:t>N-ročnú</a:t>
            </a:r>
            <a:r>
              <a:rPr lang="sk-SK" sz="1600" dirty="0" smtClean="0">
                <a:solidFill>
                  <a:srgbClr val="002060"/>
                </a:solidFill>
              </a:rPr>
              <a:t> povodeň(</a:t>
            </a:r>
            <a:r>
              <a:rPr lang="sk-SK" sz="1100" dirty="0" smtClean="0">
                <a:solidFill>
                  <a:srgbClr val="002060"/>
                </a:solidFill>
              </a:rPr>
              <a:t>kde N=5, 10, 20, 50, 100, 1000</a:t>
            </a:r>
            <a:r>
              <a:rPr lang="sk-SK" sz="1600" dirty="0" smtClean="0">
                <a:solidFill>
                  <a:srgbClr val="002060"/>
                </a:solidFill>
              </a:rPr>
              <a:t>) </a:t>
            </a:r>
          </a:p>
          <a:p>
            <a:r>
              <a:rPr lang="sk-SK" sz="1600" dirty="0" smtClean="0">
                <a:solidFill>
                  <a:srgbClr val="002060"/>
                </a:solidFill>
              </a:rPr>
              <a:t>     resp. povodeň, ktorá sa vyskytne s pravdepodobnosťou P(</a:t>
            </a:r>
            <a:r>
              <a:rPr lang="sk-SK" sz="1100" dirty="0" smtClean="0">
                <a:solidFill>
                  <a:srgbClr val="002060"/>
                </a:solidFill>
              </a:rPr>
              <a:t>kde P=0.2, 0.1, 0.05, 0.02, 0.01, 0.001</a:t>
            </a:r>
            <a:r>
              <a:rPr lang="sk-SK" sz="1600" dirty="0" smtClean="0">
                <a:solidFill>
                  <a:srgbClr val="002060"/>
                </a:solidFill>
              </a:rPr>
              <a:t>)</a:t>
            </a: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atribúty hazardu (povodne):</a:t>
            </a:r>
            <a:endParaRPr lang="sk-SK" sz="1100" dirty="0" smtClean="0">
              <a:solidFill>
                <a:srgbClr val="002060"/>
              </a:solidFill>
            </a:endParaRPr>
          </a:p>
          <a:p>
            <a:pPr marL="685800" lvl="1" indent="-22860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 	výška vodnej hladiny </a:t>
            </a:r>
          </a:p>
          <a:p>
            <a:pPr marL="685800" lvl="1" indent="-22860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	rýchlosť prúdenia</a:t>
            </a:r>
          </a:p>
          <a:p>
            <a:pPr marL="685800" lvl="1" indent="-22860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>
                <a:solidFill>
                  <a:srgbClr val="002060"/>
                </a:solidFill>
              </a:rPr>
              <a:t> </a:t>
            </a:r>
            <a:r>
              <a:rPr lang="sk-SK" sz="1400" dirty="0" smtClean="0">
                <a:solidFill>
                  <a:srgbClr val="002060"/>
                </a:solidFill>
              </a:rPr>
              <a:t>  	doba zaplavenia</a:t>
            </a:r>
          </a:p>
          <a:p>
            <a:pPr marL="685800" lvl="1" indent="-228600">
              <a:lnSpc>
                <a:spcPct val="150000"/>
              </a:lnSpc>
              <a:buFont typeface="Wingdings" pitchFamily="2" charset="2"/>
              <a:buChar char="§"/>
            </a:pPr>
            <a:r>
              <a:rPr lang="sk-SK" sz="1400" dirty="0">
                <a:solidFill>
                  <a:srgbClr val="002060"/>
                </a:solidFill>
              </a:rPr>
              <a:t> </a:t>
            </a:r>
            <a:r>
              <a:rPr lang="sk-SK" sz="1400" dirty="0" smtClean="0">
                <a:solidFill>
                  <a:srgbClr val="002060"/>
                </a:solidFill>
              </a:rPr>
              <a:t>	...</a:t>
            </a:r>
          </a:p>
          <a:p>
            <a:endParaRPr lang="sk-SK" sz="1600" dirty="0" smtClean="0">
              <a:solidFill>
                <a:srgbClr val="00206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90" y="3501008"/>
            <a:ext cx="2373620" cy="275549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501008"/>
            <a:ext cx="2366783" cy="275549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Obdĺžnik 11"/>
          <p:cNvSpPr/>
          <p:nvPr/>
        </p:nvSpPr>
        <p:spPr>
          <a:xfrm>
            <a:off x="3143208" y="6596390"/>
            <a:ext cx="60007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100" dirty="0" smtClean="0">
                <a:solidFill>
                  <a:schemeClr val="bg1"/>
                </a:solidFill>
              </a:rPr>
              <a:t>zdroj obrázku : </a:t>
            </a:r>
            <a:r>
              <a:rPr lang="sk-SK" sz="1100" dirty="0" err="1" smtClean="0">
                <a:solidFill>
                  <a:schemeClr val="bg1"/>
                </a:solidFill>
              </a:rPr>
              <a:t>de</a:t>
            </a:r>
            <a:r>
              <a:rPr lang="sk-SK" sz="1100" dirty="0" smtClean="0">
                <a:solidFill>
                  <a:schemeClr val="bg1"/>
                </a:solidFill>
              </a:rPr>
              <a:t> </a:t>
            </a:r>
            <a:r>
              <a:rPr lang="sk-SK" sz="1100" dirty="0" err="1" smtClean="0">
                <a:solidFill>
                  <a:schemeClr val="bg1"/>
                </a:solidFill>
              </a:rPr>
              <a:t>Moel</a:t>
            </a:r>
            <a:r>
              <a:rPr lang="sk-SK" sz="1100" dirty="0" smtClean="0">
                <a:solidFill>
                  <a:schemeClr val="bg1"/>
                </a:solidFill>
              </a:rPr>
              <a:t>, H. </a:t>
            </a:r>
            <a:r>
              <a:rPr lang="sk-SK" sz="1100" dirty="0" err="1" smtClean="0">
                <a:solidFill>
                  <a:schemeClr val="bg1"/>
                </a:solidFill>
              </a:rPr>
              <a:t>et</a:t>
            </a:r>
            <a:r>
              <a:rPr lang="sk-SK" sz="1100" dirty="0" smtClean="0">
                <a:solidFill>
                  <a:schemeClr val="bg1"/>
                </a:solidFill>
              </a:rPr>
              <a:t> </a:t>
            </a:r>
            <a:r>
              <a:rPr lang="sk-SK" sz="1100" dirty="0" err="1" smtClean="0">
                <a:solidFill>
                  <a:schemeClr val="bg1"/>
                </a:solidFill>
              </a:rPr>
              <a:t>al</a:t>
            </a:r>
            <a:r>
              <a:rPr lang="sk-SK" sz="1100" dirty="0" smtClean="0">
                <a:solidFill>
                  <a:schemeClr val="bg1"/>
                </a:solidFill>
              </a:rPr>
              <a:t> (2009): </a:t>
            </a:r>
            <a:r>
              <a:rPr lang="en-US" sz="1100" i="1" dirty="0" smtClean="0">
                <a:solidFill>
                  <a:schemeClr val="bg1"/>
                </a:solidFill>
              </a:rPr>
              <a:t>Flood maps in Europe – methods, availability and use</a:t>
            </a:r>
            <a:endParaRPr lang="sk-SK" sz="11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VYJADRENIE HAZARDU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0" y="1785926"/>
            <a:ext cx="94297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záleží od veľkosti územia (mierky spracovania)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priestorové rozšírenie =&gt; hodnotené územie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>
                <a:solidFill>
                  <a:srgbClr val="002060"/>
                </a:solidFill>
              </a:rPr>
              <a:t>kvalitatívne </a:t>
            </a:r>
            <a:r>
              <a:rPr lang="sk-SK" sz="1600" dirty="0" smtClean="0">
                <a:solidFill>
                  <a:srgbClr val="002060"/>
                </a:solidFill>
              </a:rPr>
              <a:t>vyjadrenie</a:t>
            </a:r>
            <a:endParaRPr lang="sk-SK" sz="1600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hydrologické modelovanie v prostredí </a:t>
            </a:r>
            <a:r>
              <a:rPr lang="sk-SK" sz="1600" dirty="0" err="1" smtClean="0">
                <a:solidFill>
                  <a:srgbClr val="002060"/>
                </a:solidFill>
              </a:rPr>
              <a:t>HecRAS</a:t>
            </a:r>
            <a:r>
              <a:rPr lang="sk-SK" sz="1600" dirty="0" smtClean="0">
                <a:solidFill>
                  <a:srgbClr val="002060"/>
                </a:solidFill>
              </a:rPr>
              <a:t> 4.1 (príprava dát a vizualizácia </a:t>
            </a:r>
            <a:r>
              <a:rPr lang="sk-SK" sz="1600" dirty="0" err="1" smtClean="0">
                <a:solidFill>
                  <a:srgbClr val="002060"/>
                </a:solidFill>
              </a:rPr>
              <a:t>Hec-GeoRAS</a:t>
            </a:r>
            <a:r>
              <a:rPr lang="sk-SK" sz="1600" dirty="0" smtClean="0">
                <a:solidFill>
                  <a:srgbClr val="002060"/>
                </a:solidFill>
              </a:rPr>
              <a:t> 10)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dáta: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sk-SK" sz="1400" i="1" dirty="0" smtClean="0">
                <a:solidFill>
                  <a:srgbClr val="002060"/>
                </a:solidFill>
              </a:rPr>
              <a:t>prietoky</a:t>
            </a:r>
            <a:r>
              <a:rPr lang="sk-SK" sz="1400" dirty="0" smtClean="0">
                <a:solidFill>
                  <a:srgbClr val="002060"/>
                </a:solidFill>
              </a:rPr>
              <a:t> - Q (</a:t>
            </a:r>
            <a:r>
              <a:rPr lang="sk-SK" sz="1400" dirty="0" err="1" smtClean="0">
                <a:solidFill>
                  <a:srgbClr val="002060"/>
                </a:solidFill>
              </a:rPr>
              <a:t>GúSAV</a:t>
            </a:r>
            <a:r>
              <a:rPr lang="sk-SK" sz="1400" dirty="0" smtClean="0">
                <a:solidFill>
                  <a:srgbClr val="002060"/>
                </a:solidFill>
              </a:rPr>
              <a:t>)</a:t>
            </a:r>
            <a:endParaRPr lang="en-US" sz="14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endParaRPr lang="sk-SK" sz="14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sk-SK" sz="1400" i="1" dirty="0" smtClean="0">
                <a:solidFill>
                  <a:srgbClr val="002060"/>
                </a:solidFill>
              </a:rPr>
              <a:t>digitálny model reliéfu</a:t>
            </a:r>
            <a:r>
              <a:rPr lang="en-US" sz="1400" i="1" dirty="0" smtClean="0">
                <a:solidFill>
                  <a:srgbClr val="002060"/>
                </a:solidFill>
              </a:rPr>
              <a:t> </a:t>
            </a:r>
            <a:r>
              <a:rPr lang="sk-SK" sz="1400" i="1" dirty="0" smtClean="0">
                <a:solidFill>
                  <a:srgbClr val="002060"/>
                </a:solidFill>
              </a:rPr>
              <a:t>(</a:t>
            </a:r>
            <a:r>
              <a:rPr lang="en-US" sz="1400" i="1" dirty="0">
                <a:solidFill>
                  <a:srgbClr val="002060"/>
                </a:solidFill>
              </a:rPr>
              <a:t>DMR</a:t>
            </a:r>
            <a:r>
              <a:rPr lang="sk-SK" sz="1400" i="1" dirty="0">
                <a:solidFill>
                  <a:srgbClr val="002060"/>
                </a:solidFill>
              </a:rPr>
              <a:t>-3 10m </a:t>
            </a:r>
            <a:r>
              <a:rPr lang="sk-SK" sz="1400" i="1" dirty="0" smtClean="0">
                <a:solidFill>
                  <a:srgbClr val="002060"/>
                </a:solidFill>
              </a:rPr>
              <a:t>; GKU)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sz="1400" i="1" dirty="0">
              <a:solidFill>
                <a:srgbClr val="002060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sk-SK" sz="1400" i="1" dirty="0" err="1" smtClean="0">
                <a:solidFill>
                  <a:srgbClr val="002060"/>
                </a:solidFill>
              </a:rPr>
              <a:t>landcover</a:t>
            </a:r>
            <a:r>
              <a:rPr lang="sk-SK" sz="1400" i="1" dirty="0" smtClean="0">
                <a:solidFill>
                  <a:srgbClr val="002060"/>
                </a:solidFill>
              </a:rPr>
              <a:t> (</a:t>
            </a:r>
            <a:r>
              <a:rPr lang="sk-SK" sz="1400" i="1" dirty="0" err="1" smtClean="0">
                <a:solidFill>
                  <a:srgbClr val="002060"/>
                </a:solidFill>
              </a:rPr>
              <a:t>Corine</a:t>
            </a:r>
            <a:r>
              <a:rPr lang="sk-SK" sz="1400" i="1" dirty="0" smtClean="0">
                <a:solidFill>
                  <a:srgbClr val="002060"/>
                </a:solidFill>
              </a:rPr>
              <a:t> </a:t>
            </a:r>
            <a:r>
              <a:rPr lang="en-US" sz="1400" i="1" dirty="0" smtClean="0">
                <a:solidFill>
                  <a:srgbClr val="002060"/>
                </a:solidFill>
              </a:rPr>
              <a:t>’</a:t>
            </a:r>
            <a:r>
              <a:rPr lang="sk-SK" sz="1400" i="1" dirty="0" smtClean="0">
                <a:solidFill>
                  <a:srgbClr val="002060"/>
                </a:solidFill>
              </a:rPr>
              <a:t>06 ; SAŽP) ; CPD ZB GIS (GKU)</a:t>
            </a:r>
            <a:endParaRPr lang="en-US" sz="1400" i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endParaRPr lang="sk-SK" sz="1400" i="1" dirty="0">
              <a:solidFill>
                <a:srgbClr val="002060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sk-SK" sz="1400" i="1" dirty="0" smtClean="0">
                <a:solidFill>
                  <a:srgbClr val="002060"/>
                </a:solidFill>
              </a:rPr>
              <a:t>letecké snímky (2003 – 2004 ; </a:t>
            </a:r>
            <a:r>
              <a:rPr lang="sk-SK" sz="1400" i="1" dirty="0" err="1" smtClean="0">
                <a:solidFill>
                  <a:srgbClr val="002060"/>
                </a:solidFill>
              </a:rPr>
              <a:t>GúSAV</a:t>
            </a:r>
            <a:r>
              <a:rPr lang="sk-SK" sz="1400" i="1" dirty="0" smtClean="0">
                <a:solidFill>
                  <a:srgbClr val="002060"/>
                </a:solidFill>
              </a:rPr>
              <a:t>) / </a:t>
            </a:r>
            <a:r>
              <a:rPr lang="sk-SK" sz="1400" i="1" dirty="0" err="1" smtClean="0">
                <a:solidFill>
                  <a:srgbClr val="002060"/>
                </a:solidFill>
              </a:rPr>
              <a:t>Google</a:t>
            </a:r>
            <a:r>
              <a:rPr lang="sk-SK" sz="1400" i="1" dirty="0" smtClean="0">
                <a:solidFill>
                  <a:srgbClr val="002060"/>
                </a:solidFill>
              </a:rPr>
              <a:t> </a:t>
            </a:r>
            <a:r>
              <a:rPr lang="sk-SK" sz="1400" i="1" dirty="0" err="1" smtClean="0">
                <a:solidFill>
                  <a:srgbClr val="002060"/>
                </a:solidFill>
              </a:rPr>
              <a:t>Earth</a:t>
            </a:r>
            <a:r>
              <a:rPr lang="sk-SK" sz="1400" i="1" dirty="0" smtClean="0">
                <a:solidFill>
                  <a:srgbClr val="002060"/>
                </a:solidFill>
              </a:rPr>
              <a:t> – aktuálnejší stav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verifikácia – spoločnosť DHI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1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0" y="0"/>
            <a:ext cx="914400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ALTERNATÍVNE MOŽNOSTI VYMEDZENIA HODNOTENÉHO ÚZEMIA RESP. HAZARDU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0" y="1785926"/>
            <a:ext cx="6084168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viacero alternatív:</a:t>
            </a:r>
            <a:endParaRPr lang="sk-SK" sz="1600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14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hydrologické modelovanie (1D)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sk-SK" sz="14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sk-SK" sz="1400" dirty="0" err="1" smtClean="0">
                <a:solidFill>
                  <a:srgbClr val="002060"/>
                </a:solidFill>
              </a:rPr>
              <a:t>buffer</a:t>
            </a:r>
            <a:r>
              <a:rPr lang="sk-SK" sz="1400" dirty="0" smtClean="0">
                <a:solidFill>
                  <a:srgbClr val="002060"/>
                </a:solidFill>
              </a:rPr>
              <a:t> (50, 100, 150, 200 m .. viac) 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sk-SK" sz="1400" dirty="0">
              <a:solidFill>
                <a:srgbClr val="00206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selektívny </a:t>
            </a:r>
            <a:r>
              <a:rPr lang="sk-SK" sz="1400" dirty="0" err="1" smtClean="0">
                <a:solidFill>
                  <a:srgbClr val="002060"/>
                </a:solidFill>
              </a:rPr>
              <a:t>buffer</a:t>
            </a:r>
            <a:r>
              <a:rPr lang="sk-SK" sz="1400" dirty="0" smtClean="0">
                <a:solidFill>
                  <a:srgbClr val="002060"/>
                </a:solidFill>
              </a:rPr>
              <a:t> podľa rádu/veľkosti/významnosti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sk-SK" sz="14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geologická mapa (nivy vodných tokov) </a:t>
            </a:r>
          </a:p>
          <a:p>
            <a:pPr marL="742950" lvl="1" indent="-285750"/>
            <a:r>
              <a:rPr lang="sk-SK" sz="1400" dirty="0" smtClean="0">
                <a:solidFill>
                  <a:srgbClr val="002060"/>
                </a:solidFill>
              </a:rPr>
              <a:t>	– </a:t>
            </a:r>
            <a:r>
              <a:rPr lang="sk-SK" sz="1400" i="1" dirty="0" smtClean="0">
                <a:solidFill>
                  <a:srgbClr val="002060"/>
                </a:solidFill>
              </a:rPr>
              <a:t>fluviálne sedimenty </a:t>
            </a:r>
          </a:p>
          <a:p>
            <a:pPr marL="742950" lvl="1" indent="-285750"/>
            <a:r>
              <a:rPr lang="sk-SK" sz="1400" i="1" dirty="0" smtClean="0">
                <a:solidFill>
                  <a:srgbClr val="002060"/>
                </a:solidFill>
              </a:rPr>
              <a:t>	– fluviálne sedimenty súčasných nív</a:t>
            </a:r>
            <a:endParaRPr lang="sk-SK" sz="14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endParaRPr lang="sk-SK" sz="14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sklon reliéfu</a:t>
            </a:r>
          </a:p>
          <a:p>
            <a:pPr lvl="1"/>
            <a:endParaRPr lang="sk-SK" sz="1400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sk-SK" sz="1400" dirty="0" smtClean="0">
                <a:solidFill>
                  <a:srgbClr val="002060"/>
                </a:solidFill>
              </a:rPr>
              <a:t>rôzne kombinácie uvedených...</a:t>
            </a: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endParaRPr lang="sk-SK" sz="1600" dirty="0" smtClean="0">
              <a:solidFill>
                <a:srgbClr val="00206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„suché doliny“ ?</a:t>
            </a:r>
            <a:endParaRPr lang="sk-SK" sz="1600" dirty="0">
              <a:solidFill>
                <a:srgbClr val="002060"/>
              </a:solidFill>
            </a:endParaRPr>
          </a:p>
          <a:p>
            <a:pPr marL="285750" lvl="0" indent="-285750"/>
            <a:endParaRPr lang="sk-SK" sz="1600" dirty="0" smtClean="0">
              <a:solidFill>
                <a:srgbClr val="002060"/>
              </a:solidFill>
            </a:endParaRPr>
          </a:p>
          <a:p>
            <a:endParaRPr lang="sk-SK" sz="1100" dirty="0" smtClean="0">
              <a:solidFill>
                <a:srgbClr val="002060"/>
              </a:solidFill>
            </a:endParaRPr>
          </a:p>
        </p:txBody>
      </p:sp>
      <p:pic>
        <p:nvPicPr>
          <p:cNvPr id="7" name="Obrázok 6" descr="PPTCD3E.png"/>
          <p:cNvPicPr>
            <a:picLocks noChangeAspect="1"/>
          </p:cNvPicPr>
          <p:nvPr/>
        </p:nvPicPr>
        <p:blipFill>
          <a:blip r:embed="rId4" cstate="print"/>
          <a:srcRect l="2850" t="3571" r="3094"/>
          <a:stretch>
            <a:fillRect/>
          </a:stretch>
        </p:blipFill>
        <p:spPr>
          <a:xfrm>
            <a:off x="6996291" y="1838509"/>
            <a:ext cx="1983368" cy="150881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Obrázok 5" descr="PPT4855.png"/>
          <p:cNvPicPr>
            <a:picLocks noChangeAspect="1"/>
          </p:cNvPicPr>
          <p:nvPr/>
        </p:nvPicPr>
        <p:blipFill>
          <a:blip r:embed="rId5" cstate="print"/>
          <a:srcRect l="5405" t="3387" r="2703" b="1786"/>
          <a:stretch>
            <a:fillRect/>
          </a:stretch>
        </p:blipFill>
        <p:spPr>
          <a:xfrm>
            <a:off x="6996290" y="3347323"/>
            <a:ext cx="1975197" cy="150881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8" name="Obrázok 7" descr="PPT37A5.png"/>
          <p:cNvPicPr>
            <a:picLocks noChangeAspect="1"/>
          </p:cNvPicPr>
          <p:nvPr/>
        </p:nvPicPr>
        <p:blipFill>
          <a:blip r:embed="rId6" cstate="print"/>
          <a:srcRect l="3433" r="2926" b="4910"/>
          <a:stretch>
            <a:fillRect/>
          </a:stretch>
        </p:blipFill>
        <p:spPr>
          <a:xfrm>
            <a:off x="6996289" y="4856137"/>
            <a:ext cx="1975197" cy="151888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94" t="4852" r="8541" b="4758"/>
          <a:stretch/>
        </p:blipFill>
        <p:spPr>
          <a:xfrm>
            <a:off x="4860032" y="2869399"/>
            <a:ext cx="1983368" cy="2464661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10350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50"/>
          <p:cNvSpPr txBox="1">
            <a:spLocks noChangeArrowheads="1"/>
          </p:cNvSpPr>
          <p:nvPr/>
        </p:nvSpPr>
        <p:spPr bwMode="auto">
          <a:xfrm>
            <a:off x="857224" y="0"/>
            <a:ext cx="750099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ZRANITEĽNOSŤ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69"/>
          <p:cNvSpPr>
            <a:spLocks noChangeArrowheads="1"/>
          </p:cNvSpPr>
          <p:nvPr/>
        </p:nvSpPr>
        <p:spPr bwMode="auto">
          <a:xfrm>
            <a:off x="71406" y="1785926"/>
            <a:ext cx="90011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/>
            <a:endParaRPr lang="sk-SK" sz="1400" dirty="0" smtClean="0">
              <a:solidFill>
                <a:srgbClr val="002060"/>
              </a:solidFill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0" y="1785926"/>
            <a:ext cx="9144000" cy="254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i="1" dirty="0" smtClean="0"/>
              <a:t>vnútorná (inherentná) vlastnosť objektu (</a:t>
            </a:r>
            <a:r>
              <a:rPr lang="sk-SK" sz="1600" i="1" dirty="0" err="1" smtClean="0"/>
              <a:t>sytému</a:t>
            </a:r>
            <a:r>
              <a:rPr lang="sk-SK" sz="1600" i="1" dirty="0" smtClean="0"/>
              <a:t>), ktorá definuje jeho potenciál utrpieť škodu, ale ktorá aj hovorí o tom, ako je tento objekt (systém) schopný </a:t>
            </a:r>
            <a:r>
              <a:rPr lang="sk-SK" sz="1600" b="1" i="1" dirty="0" smtClean="0"/>
              <a:t>očakávať</a:t>
            </a:r>
            <a:r>
              <a:rPr lang="sk-SK" sz="1600" i="1" dirty="0" smtClean="0"/>
              <a:t>, </a:t>
            </a:r>
            <a:r>
              <a:rPr lang="sk-SK" sz="1600" b="1" i="1" dirty="0" smtClean="0"/>
              <a:t>vyrovnať sa s </a:t>
            </a:r>
            <a:r>
              <a:rPr lang="sk-SK" sz="1600" i="1" dirty="0" smtClean="0"/>
              <a:t>a </a:t>
            </a:r>
          </a:p>
          <a:p>
            <a:pPr marL="285750" indent="-285750"/>
            <a:r>
              <a:rPr lang="sk-SK" sz="1600" b="1" i="1" dirty="0" smtClean="0"/>
              <a:t>	zotaviť z</a:t>
            </a:r>
            <a:r>
              <a:rPr lang="sk-SK" sz="1600" i="1" dirty="0" smtClean="0"/>
              <a:t>, negatívnych dopadov pôsobenia hazardu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1600" dirty="0" smtClean="0">
                <a:solidFill>
                  <a:srgbClr val="002060"/>
                </a:solidFill>
              </a:rPr>
              <a:t>zraniteľnosť v kontexte našej práce vnímame ako tzv. </a:t>
            </a:r>
            <a:r>
              <a:rPr lang="sk-SK" sz="1600" i="1" dirty="0" err="1" smtClean="0">
                <a:solidFill>
                  <a:srgbClr val="002060"/>
                </a:solidFill>
              </a:rPr>
              <a:t>hazard-independent</a:t>
            </a:r>
            <a:r>
              <a:rPr lang="sk-SK" sz="1600" dirty="0" smtClean="0">
                <a:solidFill>
                  <a:srgbClr val="002060"/>
                </a:solidFill>
              </a:rPr>
              <a:t> – t.j. nezávislú od pravdepodobnosti výskytu povodne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 smtClean="0">
              <a:solidFill>
                <a:srgbClr val="002060"/>
              </a:solidFill>
            </a:endParaRPr>
          </a:p>
          <a:p>
            <a:pPr lvl="3">
              <a:lnSpc>
                <a:spcPct val="150000"/>
              </a:lnSpc>
              <a:buFont typeface="Wingdings" pitchFamily="2" charset="2"/>
              <a:buChar char="ü"/>
            </a:pPr>
            <a:endParaRPr lang="sk-SK" sz="1000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sk-SK" sz="11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77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11656</TotalTime>
  <Words>11397</Words>
  <Application>Microsoft Office PowerPoint</Application>
  <PresentationFormat>Prezentácia na obrazovke (4:3)</PresentationFormat>
  <Paragraphs>1570</Paragraphs>
  <Slides>38</Slides>
  <Notes>38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38</vt:i4>
      </vt:variant>
    </vt:vector>
  </HeadingPairs>
  <TitlesOfParts>
    <vt:vector size="39" baseType="lpstr">
      <vt:lpstr>Diseño predeterminado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Monika Michalková</cp:lastModifiedBy>
  <cp:revision>992</cp:revision>
  <cp:lastPrinted>2012-05-14T11:35:18Z</cp:lastPrinted>
  <dcterms:created xsi:type="dcterms:W3CDTF">2010-05-23T14:28:12Z</dcterms:created>
  <dcterms:modified xsi:type="dcterms:W3CDTF">2014-12-09T14:05:31Z</dcterms:modified>
</cp:coreProperties>
</file>