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0" r:id="rId3"/>
    <p:sldId id="281" r:id="rId4"/>
    <p:sldId id="257" r:id="rId5"/>
    <p:sldId id="296" r:id="rId6"/>
    <p:sldId id="258" r:id="rId7"/>
    <p:sldId id="282" r:id="rId8"/>
    <p:sldId id="259" r:id="rId9"/>
    <p:sldId id="283" r:id="rId10"/>
    <p:sldId id="260" r:id="rId11"/>
    <p:sldId id="284" r:id="rId12"/>
    <p:sldId id="261" r:id="rId13"/>
    <p:sldId id="285" r:id="rId14"/>
    <p:sldId id="297" r:id="rId15"/>
    <p:sldId id="262" r:id="rId16"/>
    <p:sldId id="263" r:id="rId17"/>
    <p:sldId id="286" r:id="rId18"/>
    <p:sldId id="266" r:id="rId19"/>
    <p:sldId id="287" r:id="rId20"/>
    <p:sldId id="264" r:id="rId21"/>
    <p:sldId id="288" r:id="rId22"/>
    <p:sldId id="265" r:id="rId23"/>
    <p:sldId id="289" r:id="rId24"/>
    <p:sldId id="274" r:id="rId25"/>
    <p:sldId id="290" r:id="rId26"/>
    <p:sldId id="267" r:id="rId27"/>
    <p:sldId id="291" r:id="rId28"/>
    <p:sldId id="268" r:id="rId29"/>
    <p:sldId id="292" r:id="rId30"/>
    <p:sldId id="269" r:id="rId31"/>
    <p:sldId id="270" r:id="rId32"/>
    <p:sldId id="293" r:id="rId33"/>
    <p:sldId id="277" r:id="rId34"/>
    <p:sldId id="278" r:id="rId35"/>
    <p:sldId id="294" r:id="rId36"/>
    <p:sldId id="273" r:id="rId37"/>
    <p:sldId id="272" r:id="rId38"/>
    <p:sldId id="295" r:id="rId39"/>
    <p:sldId id="275" r:id="rId40"/>
    <p:sldId id="27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EC2B2-F671-4250-ABBD-CF246D0A96EA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3310-1FCE-4FC5-944D-8C840AB189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6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2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25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862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952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925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839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134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60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035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53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18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481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9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08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340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13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16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481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08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32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539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536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741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44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89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80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083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159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461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45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07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60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21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6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75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81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3310-1FCE-4FC5-944D-8C840AB1894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08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6F7D88-859C-440C-95D2-7D567F92EE2D}" type="datetimeFigureOut">
              <a:rPr lang="cs-CZ" smtClean="0"/>
              <a:t>12. 11. 2014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2A07198-B3D7-4C91-AEA9-75CF87F4518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Místo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7700392" cy="1368152"/>
          </a:xfrm>
        </p:spPr>
        <p:txBody>
          <a:bodyPr/>
          <a:lstStyle/>
          <a:p>
            <a:r>
              <a:rPr lang="cs-CZ" dirty="0" smtClean="0"/>
              <a:t>Alois Hynek</a:t>
            </a:r>
            <a:r>
              <a:rPr lang="cs-CZ" dirty="0" smtClean="0"/>
              <a:t>, Geografický ústav </a:t>
            </a:r>
            <a:r>
              <a:rPr lang="cs-CZ" dirty="0" err="1" smtClean="0"/>
              <a:t>Přír.fak</a:t>
            </a:r>
            <a:r>
              <a:rPr lang="cs-CZ" dirty="0" smtClean="0"/>
              <a:t>,  </a:t>
            </a:r>
            <a:r>
              <a:rPr lang="cs-CZ" dirty="0" smtClean="0"/>
              <a:t>MU </a:t>
            </a:r>
            <a:r>
              <a:rPr lang="cs-CZ" dirty="0" smtClean="0"/>
              <a:t>Brno</a:t>
            </a:r>
            <a:r>
              <a:rPr lang="cs-CZ" smtClean="0"/>
              <a:t>, červen 2014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804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ystrcnik.cz/wp-content/uploads/brno-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238"/>
            <a:ext cx="9101908" cy="60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b="1" dirty="0"/>
              <a:t>Místo má </a:t>
            </a:r>
            <a:r>
              <a:rPr lang="cs-CZ" b="1" dirty="0" err="1"/>
              <a:t>materialitu</a:t>
            </a:r>
            <a:r>
              <a:rPr lang="cs-CZ" b="1" dirty="0"/>
              <a:t>, význam a praktiky</a:t>
            </a:r>
            <a:endParaRPr lang="cs-CZ" dirty="0"/>
          </a:p>
          <a:p>
            <a:pPr lvl="0"/>
            <a:r>
              <a:rPr lang="cs-CZ" b="1" dirty="0"/>
              <a:t>Deblín má určitou polohu v GPS, jeho charakter/ráz jako místa mu pro nás dává škola, která je dějištěm produkce významů, ale Deblín má i jiné významy dané objekty utvářenými a provozovanými/praktikovanými  lidmi, obytnou funkcí, produkcí dalšími službami i produkcí materiální. Ve srovnání s Deblínem např. </a:t>
            </a:r>
            <a:r>
              <a:rPr lang="cs-CZ" b="1" dirty="0" smtClean="0"/>
              <a:t>Brno </a:t>
            </a:r>
            <a:r>
              <a:rPr lang="cs-CZ" b="1" dirty="0"/>
              <a:t>poskytují více možností volnočasových aktivit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dsjmk.cz/mapa/Plan-site-Brno-no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894"/>
            <a:ext cx="8784976" cy="66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- </a:t>
            </a:r>
            <a:r>
              <a:rPr lang="cs-CZ" dirty="0" err="1" smtClean="0"/>
              <a:t>imprint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Místa představují </a:t>
            </a:r>
            <a:r>
              <a:rPr lang="cs-CZ" b="1" dirty="0" err="1"/>
              <a:t>imprint</a:t>
            </a:r>
            <a:r>
              <a:rPr lang="cs-CZ" b="1" dirty="0"/>
              <a:t> událostí, jimiž prošly – současný Den D na plážích v Normandii</a:t>
            </a:r>
            <a:endParaRPr lang="cs-CZ" dirty="0"/>
          </a:p>
          <a:p>
            <a:pPr lvl="0"/>
            <a:r>
              <a:rPr lang="cs-CZ" b="1" dirty="0"/>
              <a:t>Ale zároveň mají svůj  každodenní život s praktikami – práce, volný čas, spotřeba, bydlení, dopravní tranzit ( Tišnov-Deblín-D1)</a:t>
            </a:r>
            <a:endParaRPr lang="cs-CZ" dirty="0"/>
          </a:p>
          <a:p>
            <a:pPr lvl="0"/>
            <a:r>
              <a:rPr lang="cs-CZ" b="1" dirty="0"/>
              <a:t>Aristoteles: vše, co existuje, musí mít někde místo, je umístěno/lokalizováno. Tak to zůstalo až do </a:t>
            </a:r>
            <a:r>
              <a:rPr lang="cs-CZ" b="1" dirty="0" err="1"/>
              <a:t>Heideggera</a:t>
            </a:r>
            <a:r>
              <a:rPr lang="cs-CZ" b="1" dirty="0"/>
              <a:t>….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8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0/07/Brno_-_Hlavn%C3%AD_n%C3%A1dra%C5%BE%C3%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" y="548680"/>
            <a:ext cx="90807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idnes.cz/09/082/cl6/JAG2d086f_fot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" y="116632"/>
            <a:ext cx="884983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ch.cz/data/alej/02br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2" y="476672"/>
            <a:ext cx="88494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v historii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Albert </a:t>
            </a:r>
            <a:r>
              <a:rPr lang="cs-CZ" b="1" dirty="0" err="1"/>
              <a:t>Magnus</a:t>
            </a:r>
            <a:r>
              <a:rPr lang="cs-CZ" b="1" dirty="0"/>
              <a:t>, učitel Tomáše Akvinského: určité věci do místa patří, posilují je, zatímco jiné je oslabují a patří jinam. Arabové Ibn </a:t>
            </a:r>
            <a:r>
              <a:rPr lang="cs-CZ" b="1" dirty="0" err="1"/>
              <a:t>Batuta</a:t>
            </a:r>
            <a:r>
              <a:rPr lang="cs-CZ" b="1" dirty="0"/>
              <a:t> a Ibn </a:t>
            </a:r>
            <a:r>
              <a:rPr lang="cs-CZ" b="1" dirty="0" err="1"/>
              <a:t>Khaldun</a:t>
            </a:r>
            <a:r>
              <a:rPr lang="cs-CZ" b="1" dirty="0"/>
              <a:t> (14.stol.) popisovali krajiny a zvyky v různých místech – procesní přístup</a:t>
            </a:r>
            <a:endParaRPr lang="cs-CZ" dirty="0"/>
          </a:p>
          <a:p>
            <a:r>
              <a:rPr lang="cs-CZ" b="1" dirty="0" err="1"/>
              <a:t>Heidegger</a:t>
            </a:r>
            <a:r>
              <a:rPr lang="cs-CZ" b="1" dirty="0"/>
              <a:t> : bytí = někde tam, pobyt ve světě. </a:t>
            </a:r>
            <a:r>
              <a:rPr lang="cs-CZ" b="1" dirty="0" err="1"/>
              <a:t>Dasein</a:t>
            </a:r>
            <a:r>
              <a:rPr lang="cs-CZ" b="1" dirty="0"/>
              <a:t>/pobyt – usazení v místě: chata ve Schwarzwaldu - zakořenění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6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jebrno.wz.cz/inka--brno-hrad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0" y="44624"/>
            <a:ext cx="710570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v geografii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Kvantitativní revoluce v geografii, prostorová věda – lidé spíše objekty než subjekty: racionální aktéři v racionálním světě</a:t>
            </a:r>
            <a:endParaRPr lang="cs-CZ" dirty="0"/>
          </a:p>
          <a:p>
            <a:pPr lvl="0"/>
            <a:r>
              <a:rPr lang="cs-CZ" b="1" dirty="0"/>
              <a:t>1977: </a:t>
            </a:r>
            <a:r>
              <a:rPr lang="cs-CZ" b="1" dirty="0" err="1"/>
              <a:t>Yi-Fu</a:t>
            </a:r>
            <a:r>
              <a:rPr lang="cs-CZ" b="1" dirty="0"/>
              <a:t> Tuan – </a:t>
            </a:r>
            <a:r>
              <a:rPr lang="cs-CZ" b="1" dirty="0" err="1"/>
              <a:t>Space</a:t>
            </a:r>
            <a:r>
              <a:rPr lang="cs-CZ" b="1" dirty="0"/>
              <a:t> and place</a:t>
            </a:r>
            <a:endParaRPr lang="cs-CZ" dirty="0"/>
          </a:p>
          <a:p>
            <a:pPr lvl="0"/>
            <a:r>
              <a:rPr lang="cs-CZ" b="1" dirty="0"/>
              <a:t>Kulturní geograf Carl Sauer – 1922 – lidé subjekty….ale Linda </a:t>
            </a:r>
            <a:r>
              <a:rPr lang="cs-CZ" b="1" dirty="0" err="1"/>
              <a:t>McDowell</a:t>
            </a:r>
            <a:r>
              <a:rPr lang="cs-CZ" b="1" dirty="0"/>
              <a:t> – ženy v londýnském City</a:t>
            </a:r>
            <a:endParaRPr lang="cs-CZ" dirty="0"/>
          </a:p>
          <a:p>
            <a:pPr lvl="0"/>
            <a:r>
              <a:rPr lang="cs-CZ" b="1" dirty="0"/>
              <a:t>Tuan: realita je konstrukt zkušenosti, tvořivost citů a myšlení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ome.zcu.cz/%7Exvinde03/materialy_EKS/2.semestr/KFI-PUT/PREZENTACE/01_Vila_Tugendhat_201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luzby.geodis.cz/uploads/obrazky/fotka_mesice/8_vizualiz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076"/>
            <a:ext cx="8952628" cy="62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Yi-Fu</a:t>
            </a:r>
            <a:r>
              <a:rPr lang="cs-CZ" b="1" dirty="0" smtClean="0"/>
              <a:t> Tuan,  1977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Znalost </a:t>
            </a:r>
            <a:r>
              <a:rPr lang="cs-CZ" b="1" dirty="0"/>
              <a:t>prostoru a místa vesměs odvozena z knih, map, leteckých snímků a strukturovaného terénního </a:t>
            </a:r>
            <a:r>
              <a:rPr lang="cs-CZ" b="1" dirty="0" smtClean="0"/>
              <a:t>průzkumu</a:t>
            </a:r>
          </a:p>
          <a:p>
            <a:pPr lvl="0"/>
            <a:r>
              <a:rPr lang="cs-CZ" b="1" dirty="0" smtClean="0"/>
              <a:t> Zapomíná </a:t>
            </a:r>
            <a:r>
              <a:rPr lang="cs-CZ" b="1" dirty="0"/>
              <a:t>se, že mysl a vizualita nejsou jediné </a:t>
            </a:r>
            <a:r>
              <a:rPr lang="cs-CZ" b="1" dirty="0" smtClean="0"/>
              <a:t>smysly </a:t>
            </a:r>
          </a:p>
          <a:p>
            <a:pPr lvl="0"/>
            <a:r>
              <a:rPr lang="cs-CZ" b="1" dirty="0" smtClean="0"/>
              <a:t>Stejně </a:t>
            </a:r>
            <a:r>
              <a:rPr lang="cs-CZ" b="1" dirty="0"/>
              <a:t>tak bývá člověk redukován na racionálního, jednoduchého, ekonomicky uvažujícího a volícího jedince.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7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nd05.jxs.cz/114/926/cf305b079b_86629017_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444"/>
            <a:ext cx="6336704" cy="67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Paul </a:t>
            </a:r>
            <a:r>
              <a:rPr lang="cs-CZ" b="1" dirty="0" err="1"/>
              <a:t>Vidal</a:t>
            </a:r>
            <a:r>
              <a:rPr lang="cs-CZ" b="1" dirty="0"/>
              <a:t> de la </a:t>
            </a:r>
            <a:r>
              <a:rPr lang="cs-CZ" b="1" dirty="0" err="1"/>
              <a:t>Blache</a:t>
            </a:r>
            <a:r>
              <a:rPr lang="cs-CZ" b="1" dirty="0"/>
              <a:t> (1845-1918</a:t>
            </a:r>
            <a:r>
              <a:rPr lang="cs-CZ" b="1" dirty="0" smtClean="0"/>
              <a:t>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Vztah lidí a světa zkušeností – utváření citů a myšlení…..životní </a:t>
            </a:r>
            <a:r>
              <a:rPr lang="cs-CZ" b="1" dirty="0" smtClean="0"/>
              <a:t>prostředí </a:t>
            </a:r>
          </a:p>
          <a:p>
            <a:pPr lvl="0"/>
            <a:r>
              <a:rPr lang="cs-CZ" b="1" dirty="0" smtClean="0"/>
              <a:t>Transformace </a:t>
            </a:r>
            <a:r>
              <a:rPr lang="cs-CZ" b="1" dirty="0"/>
              <a:t>prostoru do žitého a významového konceptu </a:t>
            </a:r>
            <a:r>
              <a:rPr lang="cs-CZ" b="1" dirty="0" smtClean="0"/>
              <a:t>místo </a:t>
            </a:r>
          </a:p>
          <a:p>
            <a:pPr lvl="0"/>
            <a:r>
              <a:rPr lang="cs-CZ" b="1" dirty="0" smtClean="0"/>
              <a:t>Místa </a:t>
            </a:r>
            <a:r>
              <a:rPr lang="cs-CZ" b="1" dirty="0"/>
              <a:t>v </a:t>
            </a:r>
            <a:r>
              <a:rPr lang="cs-CZ" b="1" dirty="0" err="1"/>
              <a:t>Massifu</a:t>
            </a:r>
            <a:r>
              <a:rPr lang="cs-CZ" b="1" dirty="0"/>
              <a:t> </a:t>
            </a:r>
            <a:r>
              <a:rPr lang="cs-CZ" b="1" dirty="0" err="1"/>
              <a:t>Central</a:t>
            </a:r>
            <a:r>
              <a:rPr lang="cs-CZ" b="1" dirty="0"/>
              <a:t> (</a:t>
            </a:r>
            <a:r>
              <a:rPr lang="cs-CZ" b="1" dirty="0" err="1"/>
              <a:t>pays</a:t>
            </a:r>
            <a:r>
              <a:rPr lang="cs-CZ" b="1" dirty="0"/>
              <a:t>) jsou jiná než v severní Francii – rozdílné kulturní </a:t>
            </a:r>
            <a:r>
              <a:rPr lang="cs-CZ" b="1" dirty="0" smtClean="0"/>
              <a:t>formy</a:t>
            </a:r>
          </a:p>
          <a:p>
            <a:pPr lvl="0"/>
            <a:r>
              <a:rPr lang="cs-CZ" b="1" dirty="0" smtClean="0"/>
              <a:t> </a:t>
            </a:r>
            <a:r>
              <a:rPr lang="cs-CZ" b="1" dirty="0"/>
              <a:t>Klíčovou ideou je zkušenost ( v prostorové vědě lidé neprožívají svět, lidé jsou objekty, racionální bytosti)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2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estav.cz/gfx/we/zpr/stavby/az-tower-br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91"/>
            <a:ext cx="5544615" cy="67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...a ještě Tuan: realita je konstrukt zkušenosti, vytváření pocitů a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b="1" dirty="0" smtClean="0"/>
          </a:p>
          <a:p>
            <a:pPr lvl="0"/>
            <a:r>
              <a:rPr lang="cs-CZ" b="1" dirty="0" smtClean="0"/>
              <a:t>Jaký </a:t>
            </a:r>
            <a:r>
              <a:rPr lang="cs-CZ" b="1" dirty="0"/>
              <a:t>máme vztah k životnímu prostředí a jak utváříme </a:t>
            </a:r>
            <a:r>
              <a:rPr lang="cs-CZ" b="1" dirty="0" smtClean="0"/>
              <a:t>místo </a:t>
            </a:r>
          </a:p>
          <a:p>
            <a:pPr lvl="0"/>
            <a:r>
              <a:rPr lang="cs-CZ" b="1" dirty="0" smtClean="0"/>
              <a:t>Jaká </a:t>
            </a:r>
            <a:r>
              <a:rPr lang="cs-CZ" b="1" dirty="0"/>
              <a:t>zkušenost/praxe přetváří vědeckou představu prostoru do vztažné žité a smysluplné představy </a:t>
            </a:r>
            <a:r>
              <a:rPr lang="cs-CZ" b="1" dirty="0" smtClean="0"/>
              <a:t>místa </a:t>
            </a:r>
          </a:p>
          <a:p>
            <a:pPr lvl="0"/>
            <a:r>
              <a:rPr lang="cs-CZ" b="1" dirty="0" smtClean="0"/>
              <a:t>Bezpečnost </a:t>
            </a:r>
            <a:r>
              <a:rPr lang="cs-CZ" b="1" dirty="0"/>
              <a:t>a stabilita místa vs. otevřenost, volnost a hrozba prostoru ( nyní – meteority)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9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otohistorie.cz/image.jpg.ashx?photoID=19813&amp;photoTyp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4" y="116632"/>
            <a:ext cx="894273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Sociální konstrukce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 smtClean="0"/>
              <a:t>jak </a:t>
            </a:r>
            <a:r>
              <a:rPr lang="cs-CZ" b="1" dirty="0"/>
              <a:t>je moc včleněna do konstrukce, reprodukce a soutěže míst plus jejich </a:t>
            </a:r>
            <a:r>
              <a:rPr lang="cs-CZ" b="1" dirty="0" smtClean="0"/>
              <a:t>významů </a:t>
            </a:r>
          </a:p>
          <a:p>
            <a:pPr lvl="0"/>
            <a:r>
              <a:rPr lang="cs-CZ" b="1" dirty="0" smtClean="0"/>
              <a:t>Součást </a:t>
            </a:r>
            <a:r>
              <a:rPr lang="cs-CZ" b="1" dirty="0"/>
              <a:t>radikálnějších přístupů – marxismus/post, </a:t>
            </a:r>
            <a:r>
              <a:rPr lang="cs-CZ" b="1" dirty="0" err="1"/>
              <a:t>neo</a:t>
            </a:r>
            <a:r>
              <a:rPr lang="cs-CZ" b="1" dirty="0">
                <a:sym typeface="Symbol"/>
              </a:rPr>
              <a:t></a:t>
            </a:r>
            <a:r>
              <a:rPr lang="cs-CZ" b="1" dirty="0"/>
              <a:t> feminismus, </a:t>
            </a:r>
            <a:r>
              <a:rPr lang="cs-CZ" b="1" dirty="0" err="1"/>
              <a:t>poststrukturalismus</a:t>
            </a:r>
            <a:r>
              <a:rPr lang="cs-CZ" b="1" dirty="0"/>
              <a:t>, ale i nových témat : </a:t>
            </a:r>
            <a:r>
              <a:rPr lang="cs-CZ" b="1" dirty="0" err="1"/>
              <a:t>sustainability</a:t>
            </a:r>
            <a:r>
              <a:rPr lang="cs-CZ" b="1" dirty="0"/>
              <a:t>, kontroverzní rozvoj, globalizace atd. </a:t>
            </a:r>
            <a:endParaRPr lang="cs-CZ" b="1" dirty="0" smtClean="0"/>
          </a:p>
          <a:p>
            <a:pPr lvl="0"/>
            <a:r>
              <a:rPr lang="cs-CZ" b="1" dirty="0" smtClean="0"/>
              <a:t>Nezbytnost </a:t>
            </a:r>
            <a:r>
              <a:rPr lang="cs-CZ" b="1" dirty="0"/>
              <a:t>úpravy konceptu místa – sociální procesy v konstrukci místa </a:t>
            </a:r>
            <a:r>
              <a:rPr lang="cs-CZ" b="1" dirty="0" smtClean="0"/>
              <a:t>. Materiální </a:t>
            </a:r>
            <a:r>
              <a:rPr lang="cs-CZ" b="1" dirty="0"/>
              <a:t>struktura místa je daná rozhodnutími mocných podle jejich záměrů. Harvey: jakými sociálními procesy je místo konstruováno?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rno - Špilb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1" y="44624"/>
            <a:ext cx="872115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5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Domov……ne-místo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Domov – různý výklad: patriarchální, feministický atd. Význam sociálních vztahů.</a:t>
            </a:r>
            <a:endParaRPr lang="cs-CZ" dirty="0"/>
          </a:p>
          <a:p>
            <a:pPr lvl="0"/>
            <a:r>
              <a:rPr lang="cs-CZ" b="1" dirty="0"/>
              <a:t>Normativní  místa – primátor NY Koch a bezdomovci na Grand </a:t>
            </a:r>
            <a:r>
              <a:rPr lang="cs-CZ" b="1" dirty="0" err="1"/>
              <a:t>Central</a:t>
            </a:r>
            <a:r>
              <a:rPr lang="cs-CZ" b="1" dirty="0"/>
              <a:t> Station: kontrast s </a:t>
            </a:r>
            <a:r>
              <a:rPr lang="cs-CZ" b="1" dirty="0" err="1"/>
              <a:t>gentrifikací</a:t>
            </a:r>
            <a:r>
              <a:rPr lang="cs-CZ" b="1" dirty="0"/>
              <a:t> na </a:t>
            </a:r>
            <a:r>
              <a:rPr lang="cs-CZ" b="1" dirty="0" err="1"/>
              <a:t>Lower</a:t>
            </a:r>
            <a:r>
              <a:rPr lang="cs-CZ" b="1" dirty="0"/>
              <a:t> East </a:t>
            </a:r>
            <a:r>
              <a:rPr lang="cs-CZ" b="1" dirty="0" err="1"/>
              <a:t>Side</a:t>
            </a:r>
            <a:r>
              <a:rPr lang="cs-CZ" b="1" dirty="0"/>
              <a:t>…spor, transgrese, rezistence</a:t>
            </a:r>
            <a:endParaRPr lang="cs-CZ" dirty="0"/>
          </a:p>
          <a:p>
            <a:pPr lvl="0"/>
            <a:r>
              <a:rPr lang="cs-CZ" b="1" dirty="0" err="1"/>
              <a:t>Bezmístí</a:t>
            </a:r>
            <a:r>
              <a:rPr lang="cs-CZ" b="1" dirty="0"/>
              <a:t>, </a:t>
            </a:r>
            <a:r>
              <a:rPr lang="cs-CZ" b="1" dirty="0" err="1"/>
              <a:t>nemísto</a:t>
            </a:r>
            <a:r>
              <a:rPr lang="cs-CZ" b="1" dirty="0"/>
              <a:t> (</a:t>
            </a:r>
            <a:r>
              <a:rPr lang="cs-CZ" b="1" dirty="0" err="1"/>
              <a:t>Relph</a:t>
            </a:r>
            <a:r>
              <a:rPr lang="cs-CZ" b="1" dirty="0"/>
              <a:t>, 1976 </a:t>
            </a:r>
            <a:r>
              <a:rPr lang="cs-CZ" b="1" dirty="0" err="1"/>
              <a:t>Auge</a:t>
            </a:r>
            <a:r>
              <a:rPr lang="cs-CZ" b="1" dirty="0"/>
              <a:t>, 1992)…</a:t>
            </a:r>
            <a:r>
              <a:rPr lang="cs-CZ" b="1" dirty="0" err="1"/>
              <a:t>simulakry</a:t>
            </a:r>
            <a:r>
              <a:rPr lang="cs-CZ" b="1" dirty="0"/>
              <a:t>, mobilita/doprava, </a:t>
            </a:r>
            <a:r>
              <a:rPr lang="cs-CZ" b="1" dirty="0" err="1" smtClean="0"/>
              <a:t>neautenticita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2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- poloha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Významná poloha s určitým účelem, smyslem, souvislostmi, návaznostmi – </a:t>
            </a:r>
            <a:r>
              <a:rPr lang="cs-CZ" b="1" dirty="0" err="1"/>
              <a:t>denotace+konotace</a:t>
            </a:r>
            <a:endParaRPr lang="cs-CZ" dirty="0"/>
          </a:p>
          <a:p>
            <a:pPr lvl="0"/>
            <a:r>
              <a:rPr lang="cs-CZ" b="1" dirty="0"/>
              <a:t>Poloha/umístění je dána geometrickými souřadnicemi a měřitelnou vzdáleností od jiných míst, pozicí/postavením  mezi nimi</a:t>
            </a:r>
            <a:endParaRPr lang="cs-CZ" dirty="0"/>
          </a:p>
          <a:p>
            <a:pPr lvl="0"/>
            <a:r>
              <a:rPr lang="cs-CZ" b="1" dirty="0"/>
              <a:t>Určité polohy/lokace jsou zaujímány  místy – co je v té poloze? Nejen např. </a:t>
            </a:r>
            <a:r>
              <a:rPr lang="cs-CZ" b="1" dirty="0" err="1"/>
              <a:t>Twin</a:t>
            </a:r>
            <a:r>
              <a:rPr lang="cs-CZ" b="1" dirty="0"/>
              <a:t> </a:t>
            </a:r>
            <a:r>
              <a:rPr lang="cs-CZ" b="1" dirty="0" err="1"/>
              <a:t>Towers</a:t>
            </a:r>
            <a:r>
              <a:rPr lang="cs-CZ" b="1" dirty="0"/>
              <a:t> v New Yorku…</a:t>
            </a:r>
            <a:endParaRPr lang="cs-CZ" dirty="0"/>
          </a:p>
          <a:p>
            <a:pPr lvl="0"/>
            <a:r>
              <a:rPr lang="cs-CZ" b="1" dirty="0"/>
              <a:t>Představuje materiální nastavení pro sociální vztahy – je jejich  dějištěm a podle toho vypadá, zahrnuje jeho vnější podobu/vzezření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ojects.aegee.org/suct/su2013/images/SUs/BRN1_1_Brno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0624"/>
            <a:ext cx="9162507" cy="418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e/e3/Brno_Lesn%C3%A1_-_panorama_s%C3%ADdli%C5%A1t%C4%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703"/>
            <a:ext cx="9144000" cy="26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63093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Lesná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8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Místo-Proces-Mobilita: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Maurice </a:t>
            </a:r>
            <a:r>
              <a:rPr lang="cs-CZ" b="1" dirty="0" err="1" smtClean="0"/>
              <a:t>Merleau</a:t>
            </a:r>
            <a:r>
              <a:rPr lang="cs-CZ" b="1" dirty="0" smtClean="0"/>
              <a:t>-Ponty popsal </a:t>
            </a:r>
            <a:r>
              <a:rPr lang="cs-CZ" b="1" dirty="0"/>
              <a:t>místo jako produkt každodenních běžných mobilit – tělesná </a:t>
            </a:r>
            <a:r>
              <a:rPr lang="cs-CZ" b="1" dirty="0" smtClean="0"/>
              <a:t>intencionalita </a:t>
            </a:r>
          </a:p>
          <a:p>
            <a:pPr lvl="0"/>
            <a:r>
              <a:rPr lang="cs-CZ" b="1" dirty="0" smtClean="0"/>
              <a:t>Vliv </a:t>
            </a:r>
            <a:r>
              <a:rPr lang="cs-CZ" b="1" dirty="0"/>
              <a:t>fenomenologie – vědomí je vždy vědomí něčeho….intencionalita je vždy o něčem – tělesnost a </a:t>
            </a:r>
            <a:r>
              <a:rPr lang="cs-CZ" b="1" dirty="0" smtClean="0"/>
              <a:t>zvyky </a:t>
            </a:r>
          </a:p>
          <a:p>
            <a:pPr lvl="0"/>
            <a:r>
              <a:rPr lang="cs-CZ" b="1" dirty="0" err="1" smtClean="0"/>
              <a:t>Merleau</a:t>
            </a:r>
            <a:r>
              <a:rPr lang="cs-CZ" b="1" dirty="0" smtClean="0"/>
              <a:t> </a:t>
            </a:r>
            <a:r>
              <a:rPr lang="cs-CZ" b="1" dirty="0"/>
              <a:t>Ponty – ne čistě mentální proces, ale jde o tělesný </a:t>
            </a:r>
            <a:r>
              <a:rPr lang="cs-CZ" b="1" dirty="0" smtClean="0"/>
              <a:t>subjekt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brno.cz/uploads/tx_odphotogallery/thumbs/cda12df3e7f4f1e42da75dbdb3786b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" y="476672"/>
            <a:ext cx="9018173" cy="57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city-aparthotel.com/img/gallery/brno/07_brno-l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Alan </a:t>
            </a:r>
            <a:r>
              <a:rPr lang="cs-CZ" dirty="0" err="1" smtClean="0"/>
              <a:t>Pred</a:t>
            </a:r>
            <a:r>
              <a:rPr lang="cs-CZ" dirty="0" smtClean="0"/>
              <a:t>, 1984: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Použil </a:t>
            </a:r>
            <a:r>
              <a:rPr lang="cs-CZ" b="1" dirty="0"/>
              <a:t>pro místa </a:t>
            </a:r>
            <a:r>
              <a:rPr lang="cs-CZ" b="1" dirty="0" err="1"/>
              <a:t>strukturační</a:t>
            </a:r>
            <a:r>
              <a:rPr lang="cs-CZ" b="1" dirty="0"/>
              <a:t> teorii – místo jako objekt pro subjekt. </a:t>
            </a:r>
            <a:endParaRPr lang="cs-CZ" b="1" dirty="0" smtClean="0"/>
          </a:p>
          <a:p>
            <a:r>
              <a:rPr lang="cs-CZ" b="1" dirty="0" smtClean="0"/>
              <a:t>Lidé </a:t>
            </a:r>
            <a:r>
              <a:rPr lang="cs-CZ" b="1" dirty="0"/>
              <a:t>a instituce produkují činnosti a jsou produkovány sociálními strukturami, jež jsou nasycené mocí – dráhy lidí v místě ve stylu geografie času – </a:t>
            </a:r>
            <a:r>
              <a:rPr lang="cs-CZ" b="1" dirty="0" smtClean="0"/>
              <a:t>produkují </a:t>
            </a:r>
            <a:r>
              <a:rPr lang="cs-CZ" b="1" dirty="0"/>
              <a:t>lidské a objektové biografie. </a:t>
            </a:r>
            <a:endParaRPr lang="cs-CZ" dirty="0"/>
          </a:p>
          <a:p>
            <a:pPr lvl="0"/>
            <a:r>
              <a:rPr lang="cs-CZ" b="1" dirty="0" smtClean="0"/>
              <a:t>Místo </a:t>
            </a:r>
            <a:r>
              <a:rPr lang="cs-CZ" b="1" dirty="0"/>
              <a:t>je proces pomocí něhož reprodukujeme sociální a kulturní formy, tvoříme biografie, proměňujeme vzájemně svou podstatu stejně jako činnosti a mocenská nastavení – institucionální projekty, vědomí vývoj a socializace. </a:t>
            </a:r>
            <a:endParaRPr lang="cs-CZ" b="1" dirty="0" smtClean="0"/>
          </a:p>
          <a:p>
            <a:pPr lvl="0"/>
            <a:r>
              <a:rPr lang="cs-CZ" b="1" dirty="0" smtClean="0"/>
              <a:t>Ale</a:t>
            </a:r>
            <a:r>
              <a:rPr lang="cs-CZ" b="1" dirty="0"/>
              <a:t>: rozdílné dráhy žen, mládeže….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7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brno.cz/uploads/tx_odphotogallery/thumbs/b008e2088a96556c092cfc87f3e48b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" y="260648"/>
            <a:ext cx="90030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o.turistika.cz/foto/7332/9413/full_7fc56d_34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637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mobility lidí: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400" b="1" dirty="0" smtClean="0"/>
              <a:t>Někteří lidé jsou chápáni jako hrozba místu a morálním hodnotám s tím spojeným. Produkce řádu, nepořádku, úchylek</a:t>
            </a:r>
          </a:p>
          <a:p>
            <a:pPr lvl="0"/>
            <a:r>
              <a:rPr lang="cs-CZ" sz="2400" b="1" dirty="0" smtClean="0"/>
              <a:t>Lidé spojují místo s určitou identitou a brání ji proti jiným identitám zvenčí </a:t>
            </a:r>
          </a:p>
          <a:p>
            <a:pPr lvl="0"/>
            <a:r>
              <a:rPr lang="cs-CZ" sz="2400" b="1" dirty="0" err="1" smtClean="0"/>
              <a:t>D.Massey</a:t>
            </a:r>
            <a:r>
              <a:rPr lang="cs-CZ" sz="2400" b="1" dirty="0" smtClean="0"/>
              <a:t> – místa jsou aktivně ustanovována mobilitou, zejména pohybem lidí, ale také komodit a idejí, propojením se světem, spíše drahami než kořeny. </a:t>
            </a:r>
          </a:p>
          <a:p>
            <a:pPr lvl="0"/>
            <a:r>
              <a:rPr lang="cs-CZ" sz="2400" b="1" dirty="0" smtClean="0"/>
              <a:t>Identity jsou heterogenní. Pocit místa není statický, má průběh, není zcela jasné, co je uvnitř a co vně: zasvěcení a nezasvěcení nejsou jasní. Heterogenita místa a širší svět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59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irport-brno.com/wp-content/uploads/2011/12/airport_brno_cz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" y="548680"/>
            <a:ext cx="911251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znavamesvet.cz/images/obsah/Brno/velky/Brno_m%C4%9Bstsk%C3%A9%20%C4%8D%C3%A1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60"/>
            <a:ext cx="7560840" cy="67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emium.surgalclinic.cz/res/image/brno/hus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7460"/>
            <a:ext cx="9007412" cy="59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vebni-technika.cz/obr/xlarge/2011_04_ms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9" y="620688"/>
            <a:ext cx="9151379" cy="52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0/M%C4%9Bstsk%C3%A9_%C4%8D%C3%A1sti_Brna.PNG/550px-M%C4%9Bstsk%C3%A9_%C4%8D%C3%A1sti_Br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267"/>
            <a:ext cx="6984776" cy="65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- smysl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Smysl místa se týká i nejasných významů s ním spojených – vyvolává v nás určité pocity</a:t>
            </a:r>
            <a:endParaRPr lang="cs-CZ" dirty="0"/>
          </a:p>
          <a:p>
            <a:pPr lvl="0"/>
            <a:r>
              <a:rPr lang="cs-CZ" b="1" dirty="0"/>
              <a:t>Sdílené smysly místa jsou dány zprostředkovaně a reprezentacemi/zobrazeními - </a:t>
            </a:r>
            <a:endParaRPr lang="cs-CZ" dirty="0"/>
          </a:p>
          <a:p>
            <a:r>
              <a:rPr lang="cs-CZ" b="1" dirty="0"/>
              <a:t>i  když jsme v některém místě nebyli, tak nám dává smysl souborem významů vytvářených filmy, médii, literaturou, reklamou apod.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cautomodely.com/img/klub/brn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" y="908720"/>
            <a:ext cx="88008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Místa jako Bagdád, Londýn, Los Angeles, Paříž, Sydney, Vídeň, Brno, Praha….ale co Moravský kras?</a:t>
            </a:r>
            <a:endParaRPr lang="cs-CZ" dirty="0"/>
          </a:p>
          <a:p>
            <a:pPr lvl="0"/>
            <a:r>
              <a:rPr lang="cs-CZ" b="1" dirty="0"/>
              <a:t>Je to jiná prostorovost – krajinná</a:t>
            </a:r>
            <a:endParaRPr lang="cs-CZ" dirty="0"/>
          </a:p>
          <a:p>
            <a:pPr lvl="0"/>
            <a:r>
              <a:rPr lang="cs-CZ" b="1" dirty="0"/>
              <a:t>Další prostorovosti – území, regiony, </a:t>
            </a:r>
            <a:r>
              <a:rPr lang="cs-CZ" b="1" dirty="0" err="1"/>
              <a:t>globiony</a:t>
            </a:r>
            <a:endParaRPr lang="cs-CZ" dirty="0"/>
          </a:p>
          <a:p>
            <a:pPr lvl="0"/>
            <a:r>
              <a:rPr lang="cs-CZ" b="1" dirty="0"/>
              <a:t>Kam patří životní prostředí? Je to samostatná prostorovost? Jaký je vztah krajiny a životního prostředí?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4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120</TotalTime>
  <Words>444</Words>
  <Application>Microsoft Office PowerPoint</Application>
  <PresentationFormat>Předvádění na obrazovce (4:3)</PresentationFormat>
  <Paragraphs>108</Paragraphs>
  <Slides>40</Slides>
  <Notes>40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Metro</vt:lpstr>
      <vt:lpstr>Místo</vt:lpstr>
      <vt:lpstr>Prezentace aplikace PowerPoint</vt:lpstr>
      <vt:lpstr>Místo - poloha</vt:lpstr>
      <vt:lpstr>Prezentace aplikace PowerPoint</vt:lpstr>
      <vt:lpstr>Prezentace aplikace PowerPoint</vt:lpstr>
      <vt:lpstr>Prezentace aplikace PowerPoint</vt:lpstr>
      <vt:lpstr>Místo - smysl</vt:lpstr>
      <vt:lpstr>Prezentace aplikace PowerPoint</vt:lpstr>
      <vt:lpstr>prostorovosti</vt:lpstr>
      <vt:lpstr>Prezentace aplikace PowerPoint</vt:lpstr>
      <vt:lpstr>Prezentace aplikace PowerPoint</vt:lpstr>
      <vt:lpstr>Prezentace aplikace PowerPoint</vt:lpstr>
      <vt:lpstr>Místo - imprint</vt:lpstr>
      <vt:lpstr>Prezentace aplikace PowerPoint</vt:lpstr>
      <vt:lpstr>Prezentace aplikace PowerPoint</vt:lpstr>
      <vt:lpstr>Prezentace aplikace PowerPoint</vt:lpstr>
      <vt:lpstr>Místo v historii</vt:lpstr>
      <vt:lpstr>Prezentace aplikace PowerPoint</vt:lpstr>
      <vt:lpstr>Místo v geografii</vt:lpstr>
      <vt:lpstr>Prezentace aplikace PowerPoint</vt:lpstr>
      <vt:lpstr>Yi-Fu Tuan,  1977 :</vt:lpstr>
      <vt:lpstr>Prezentace aplikace PowerPoint</vt:lpstr>
      <vt:lpstr>Paul Vidal de la Blache (1845-1918):</vt:lpstr>
      <vt:lpstr>Prezentace aplikace PowerPoint</vt:lpstr>
      <vt:lpstr>...a ještě Tuan: realita je konstrukt zkušenosti, vytváření pocitů a myšlení</vt:lpstr>
      <vt:lpstr>Prezentace aplikace PowerPoint</vt:lpstr>
      <vt:lpstr>Sociální konstrukce místa</vt:lpstr>
      <vt:lpstr>Prezentace aplikace PowerPoint</vt:lpstr>
      <vt:lpstr>Domov……ne-místo</vt:lpstr>
      <vt:lpstr>Prezentace aplikace PowerPoint</vt:lpstr>
      <vt:lpstr>Prezentace aplikace PowerPoint</vt:lpstr>
      <vt:lpstr>Místo-Proces-Mobilita:</vt:lpstr>
      <vt:lpstr>Prezentace aplikace PowerPoint</vt:lpstr>
      <vt:lpstr>Prezentace aplikace PowerPoint</vt:lpstr>
      <vt:lpstr>Alan Pred, 1984:</vt:lpstr>
      <vt:lpstr>Prezentace aplikace PowerPoint</vt:lpstr>
      <vt:lpstr>Prezentace aplikace PowerPoint</vt:lpstr>
      <vt:lpstr>Význam mobility lidí: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Místo</dc:title>
  <dc:creator>hynek Alois</dc:creator>
  <cp:lastModifiedBy>hynek Alois</cp:lastModifiedBy>
  <cp:revision>11</cp:revision>
  <dcterms:created xsi:type="dcterms:W3CDTF">2014-07-01T20:03:25Z</dcterms:created>
  <dcterms:modified xsi:type="dcterms:W3CDTF">2014-11-11T23:53:04Z</dcterms:modified>
</cp:coreProperties>
</file>