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60" r:id="rId4"/>
    <p:sldId id="269" r:id="rId5"/>
    <p:sldId id="267" r:id="rId6"/>
    <p:sldId id="270" r:id="rId7"/>
    <p:sldId id="271" r:id="rId8"/>
    <p:sldId id="274" r:id="rId9"/>
    <p:sldId id="275" r:id="rId10"/>
    <p:sldId id="273" r:id="rId11"/>
    <p:sldId id="276" r:id="rId12"/>
    <p:sldId id="284" r:id="rId13"/>
    <p:sldId id="299" r:id="rId14"/>
    <p:sldId id="283" r:id="rId15"/>
    <p:sldId id="282" r:id="rId16"/>
    <p:sldId id="285" r:id="rId17"/>
    <p:sldId id="281" r:id="rId18"/>
    <p:sldId id="286" r:id="rId19"/>
    <p:sldId id="316" r:id="rId20"/>
    <p:sldId id="303" r:id="rId21"/>
    <p:sldId id="304" r:id="rId22"/>
    <p:sldId id="307" r:id="rId23"/>
    <p:sldId id="309" r:id="rId24"/>
    <p:sldId id="298" r:id="rId25"/>
    <p:sldId id="308" r:id="rId26"/>
    <p:sldId id="311" r:id="rId27"/>
    <p:sldId id="312" r:id="rId28"/>
    <p:sldId id="310" r:id="rId29"/>
    <p:sldId id="317" r:id="rId30"/>
    <p:sldId id="318" r:id="rId31"/>
    <p:sldId id="319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ZalohaHDD2\HDD%20Marek\!BRNO\podzim2012\!SSYS\cviceni\cv4\cv4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ZalohaHDD2\HDD%20Marek\!BRNO\podzim2012\!SSYS\cviceni\cv4\cv4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ZalohaHDD2\HDD%20Marek\!BRNO\podzim2012\!SSYS\cviceni\cv4\cv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69156282649135"/>
          <c:y val="4.8141014982568758E-2"/>
          <c:w val="0.74238727925999537"/>
          <c:h val="0.7946483656015817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List2!$X$15</c:f>
              <c:strCache>
                <c:ptCount val="1"/>
                <c:pt idx="0">
                  <c:v>OBYV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4"/>
          </c:marker>
          <c:yVal>
            <c:numRef>
              <c:f>List2!$Y$15:$AF$15</c:f>
              <c:numCache>
                <c:formatCode>#,##0</c:formatCode>
                <c:ptCount val="8"/>
                <c:pt idx="0">
                  <c:v>36557</c:v>
                </c:pt>
                <c:pt idx="1">
                  <c:v>7495</c:v>
                </c:pt>
                <c:pt idx="2">
                  <c:v>3043</c:v>
                </c:pt>
                <c:pt idx="3">
                  <c:v>5931</c:v>
                </c:pt>
                <c:pt idx="4">
                  <c:v>7290</c:v>
                </c:pt>
                <c:pt idx="5">
                  <c:v>6641</c:v>
                </c:pt>
                <c:pt idx="6">
                  <c:v>2735</c:v>
                </c:pt>
                <c:pt idx="7">
                  <c:v>2070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List2!$X$16</c:f>
              <c:strCache>
                <c:ptCount val="1"/>
                <c:pt idx="0">
                  <c:v>OPM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4"/>
          </c:marker>
          <c:yVal>
            <c:numRef>
              <c:f>List2!$Y$16:$AF$16</c:f>
              <c:numCache>
                <c:formatCode>#,##0</c:formatCode>
                <c:ptCount val="8"/>
                <c:pt idx="0">
                  <c:v>20765</c:v>
                </c:pt>
                <c:pt idx="1">
                  <c:v>3204</c:v>
                </c:pt>
                <c:pt idx="2">
                  <c:v>3552</c:v>
                </c:pt>
                <c:pt idx="3">
                  <c:v>2870</c:v>
                </c:pt>
                <c:pt idx="4">
                  <c:v>3776</c:v>
                </c:pt>
                <c:pt idx="5">
                  <c:v>2978</c:v>
                </c:pt>
                <c:pt idx="6">
                  <c:v>1236</c:v>
                </c:pt>
                <c:pt idx="7">
                  <c:v>714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653888"/>
        <c:axId val="95655808"/>
      </c:scatterChart>
      <c:valAx>
        <c:axId val="95653888"/>
        <c:scaling>
          <c:orientation val="minMax"/>
          <c:max val="8.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hierarchická pozice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5655808"/>
        <c:crosses val="autoZero"/>
        <c:crossBetween val="midCat"/>
        <c:majorUnit val="1"/>
      </c:valAx>
      <c:valAx>
        <c:axId val="956558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počet OBYV, OPM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956538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706908238411944"/>
          <c:y val="5.0515367822012894E-2"/>
          <c:w val="0.27856198557704559"/>
          <c:h val="0.10037726592587141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69156282649135"/>
          <c:y val="4.8141014982568758E-2"/>
          <c:w val="0.74238727925999537"/>
          <c:h val="0.7946483656015817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List2!$X$15</c:f>
              <c:strCache>
                <c:ptCount val="1"/>
                <c:pt idx="0">
                  <c:v>OBYV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4"/>
          </c:marker>
          <c:yVal>
            <c:numRef>
              <c:f>List2!$Y$15:$AF$15</c:f>
              <c:numCache>
                <c:formatCode>#,##0</c:formatCode>
                <c:ptCount val="8"/>
                <c:pt idx="0">
                  <c:v>36557</c:v>
                </c:pt>
                <c:pt idx="1">
                  <c:v>7495</c:v>
                </c:pt>
                <c:pt idx="2">
                  <c:v>3043</c:v>
                </c:pt>
                <c:pt idx="3">
                  <c:v>5931</c:v>
                </c:pt>
                <c:pt idx="4">
                  <c:v>7290</c:v>
                </c:pt>
                <c:pt idx="5">
                  <c:v>6641</c:v>
                </c:pt>
                <c:pt idx="6">
                  <c:v>2735</c:v>
                </c:pt>
                <c:pt idx="7">
                  <c:v>2070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List2!$X$16</c:f>
              <c:strCache>
                <c:ptCount val="1"/>
                <c:pt idx="0">
                  <c:v>OPM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4"/>
          </c:marker>
          <c:yVal>
            <c:numRef>
              <c:f>List2!$Y$16:$AF$16</c:f>
              <c:numCache>
                <c:formatCode>#,##0</c:formatCode>
                <c:ptCount val="8"/>
                <c:pt idx="0">
                  <c:v>20765</c:v>
                </c:pt>
                <c:pt idx="1">
                  <c:v>3204</c:v>
                </c:pt>
                <c:pt idx="2">
                  <c:v>3552</c:v>
                </c:pt>
                <c:pt idx="3">
                  <c:v>2870</c:v>
                </c:pt>
                <c:pt idx="4">
                  <c:v>3776</c:v>
                </c:pt>
                <c:pt idx="5">
                  <c:v>2978</c:v>
                </c:pt>
                <c:pt idx="6">
                  <c:v>1236</c:v>
                </c:pt>
                <c:pt idx="7">
                  <c:v>714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980160"/>
        <c:axId val="95986432"/>
      </c:scatterChart>
      <c:valAx>
        <c:axId val="95980160"/>
        <c:scaling>
          <c:orientation val="minMax"/>
          <c:max val="8.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hierarchická pozice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5986432"/>
        <c:crosses val="autoZero"/>
        <c:crossBetween val="midCat"/>
        <c:majorUnit val="1"/>
      </c:valAx>
      <c:valAx>
        <c:axId val="9598643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počet OBYV, OPM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959801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706908238411944"/>
          <c:y val="5.0515367822012894E-2"/>
          <c:w val="0.27856198557704559"/>
          <c:h val="0.10037726592587141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69156282649135"/>
          <c:y val="4.8141014982568758E-2"/>
          <c:w val="0.74238727925999537"/>
          <c:h val="0.7946483656015817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List2!$X$15</c:f>
              <c:strCache>
                <c:ptCount val="1"/>
                <c:pt idx="0">
                  <c:v>OBYV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4"/>
          </c:marker>
          <c:yVal>
            <c:numRef>
              <c:f>List2!$Y$15:$AF$15</c:f>
              <c:numCache>
                <c:formatCode>#,##0</c:formatCode>
                <c:ptCount val="8"/>
                <c:pt idx="0">
                  <c:v>36557</c:v>
                </c:pt>
                <c:pt idx="1">
                  <c:v>7495</c:v>
                </c:pt>
                <c:pt idx="2">
                  <c:v>3043</c:v>
                </c:pt>
                <c:pt idx="3">
                  <c:v>5931</c:v>
                </c:pt>
                <c:pt idx="4">
                  <c:v>7290</c:v>
                </c:pt>
                <c:pt idx="5">
                  <c:v>6641</c:v>
                </c:pt>
                <c:pt idx="6">
                  <c:v>2735</c:v>
                </c:pt>
                <c:pt idx="7">
                  <c:v>2070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List2!$X$16</c:f>
              <c:strCache>
                <c:ptCount val="1"/>
                <c:pt idx="0">
                  <c:v>OPM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4"/>
          </c:marker>
          <c:yVal>
            <c:numRef>
              <c:f>List2!$Y$16:$AF$16</c:f>
              <c:numCache>
                <c:formatCode>#,##0</c:formatCode>
                <c:ptCount val="8"/>
                <c:pt idx="0">
                  <c:v>20765</c:v>
                </c:pt>
                <c:pt idx="1">
                  <c:v>3204</c:v>
                </c:pt>
                <c:pt idx="2">
                  <c:v>3552</c:v>
                </c:pt>
                <c:pt idx="3">
                  <c:v>2870</c:v>
                </c:pt>
                <c:pt idx="4">
                  <c:v>3776</c:v>
                </c:pt>
                <c:pt idx="5">
                  <c:v>2978</c:v>
                </c:pt>
                <c:pt idx="6">
                  <c:v>1236</c:v>
                </c:pt>
                <c:pt idx="7">
                  <c:v>714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372992"/>
        <c:axId val="96383360"/>
      </c:scatterChart>
      <c:valAx>
        <c:axId val="96372992"/>
        <c:scaling>
          <c:orientation val="minMax"/>
          <c:max val="8.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hierarchická pozice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6383360"/>
        <c:crosses val="autoZero"/>
        <c:crossBetween val="midCat"/>
        <c:majorUnit val="1"/>
      </c:valAx>
      <c:valAx>
        <c:axId val="963833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počet OBYV, OPM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963729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706908238411944"/>
          <c:y val="5.0515367822012894E-2"/>
          <c:w val="0.27856198557704559"/>
          <c:h val="0.10037726592587141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0.13981</cdr:x>
      <cdr:y>0.16911</cdr:y>
    </cdr:from>
    <cdr:to>
      <cdr:x>0.38252</cdr:x>
      <cdr:y>0.24065</cdr:y>
    </cdr:to>
    <cdr:sp macro="" textlink="">
      <cdr:nvSpPr>
        <cdr:cNvPr id="2" name="TextovéPole 1"/>
        <cdr:cNvSpPr txBox="1"/>
      </cdr:nvSpPr>
      <cdr:spPr>
        <a:xfrm xmlns:a="http://schemas.openxmlformats.org/drawingml/2006/main" rot="19230399">
          <a:off x="685800" y="495300"/>
          <a:ext cx="119062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100"/>
            <a:t>Tábor</a:t>
          </a:r>
        </a:p>
      </cdr:txBody>
    </cdr:sp>
  </cdr:relSizeAnchor>
  <cdr:relSizeAnchor xmlns:cdr="http://schemas.openxmlformats.org/drawingml/2006/chartDrawing">
    <cdr:from>
      <cdr:x>0.57346</cdr:x>
      <cdr:y>0.48348</cdr:y>
    </cdr:from>
    <cdr:to>
      <cdr:x>0.81618</cdr:x>
      <cdr:y>0.55502</cdr:y>
    </cdr:to>
    <cdr:sp macro="" textlink="">
      <cdr:nvSpPr>
        <cdr:cNvPr id="3" name="TextovéPole 1"/>
        <cdr:cNvSpPr txBox="1"/>
      </cdr:nvSpPr>
      <cdr:spPr>
        <a:xfrm xmlns:a="http://schemas.openxmlformats.org/drawingml/2006/main" rot="19366817">
          <a:off x="2813050" y="1478249"/>
          <a:ext cx="1190625" cy="218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/>
            <a:t>Soběslav</a:t>
          </a:r>
        </a:p>
      </cdr:txBody>
    </cdr:sp>
  </cdr:relSizeAnchor>
  <cdr:relSizeAnchor xmlns:cdr="http://schemas.openxmlformats.org/drawingml/2006/chartDrawing">
    <cdr:from>
      <cdr:x>0.47055</cdr:x>
      <cdr:y>0.51247</cdr:y>
    </cdr:from>
    <cdr:to>
      <cdr:x>0.71327</cdr:x>
      <cdr:y>0.58402</cdr:y>
    </cdr:to>
    <cdr:sp macro="" textlink="">
      <cdr:nvSpPr>
        <cdr:cNvPr id="4" name="TextovéPole 1"/>
        <cdr:cNvSpPr txBox="1"/>
      </cdr:nvSpPr>
      <cdr:spPr>
        <a:xfrm xmlns:a="http://schemas.openxmlformats.org/drawingml/2006/main" rot="19171304">
          <a:off x="2308225" y="1566900"/>
          <a:ext cx="1190625" cy="218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/>
            <a:t>Bechyně</a:t>
          </a:r>
        </a:p>
      </cdr:txBody>
    </cdr:sp>
  </cdr:relSizeAnchor>
  <cdr:relSizeAnchor xmlns:cdr="http://schemas.openxmlformats.org/drawingml/2006/chartDrawing">
    <cdr:from>
      <cdr:x>0.72686</cdr:x>
      <cdr:y>0.54784</cdr:y>
    </cdr:from>
    <cdr:to>
      <cdr:x>0.96958</cdr:x>
      <cdr:y>0.61938</cdr:y>
    </cdr:to>
    <cdr:sp macro="" textlink="">
      <cdr:nvSpPr>
        <cdr:cNvPr id="5" name="TextovéPole 1"/>
        <cdr:cNvSpPr txBox="1"/>
      </cdr:nvSpPr>
      <cdr:spPr>
        <a:xfrm xmlns:a="http://schemas.openxmlformats.org/drawingml/2006/main" rot="19286897">
          <a:off x="3565526" y="1675023"/>
          <a:ext cx="1190625" cy="218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/>
            <a:t>Mladá</a:t>
          </a:r>
          <a:r>
            <a:rPr lang="cs-CZ" sz="1100" baseline="0"/>
            <a:t> Vožice</a:t>
          </a:r>
          <a:endParaRPr lang="cs-CZ" sz="1100"/>
        </a:p>
      </cdr:txBody>
    </cdr:sp>
  </cdr:relSizeAnchor>
  <cdr:relSizeAnchor xmlns:cdr="http://schemas.openxmlformats.org/drawingml/2006/chartDrawing">
    <cdr:from>
      <cdr:x>0.3055</cdr:x>
      <cdr:y>0.49053</cdr:y>
    </cdr:from>
    <cdr:to>
      <cdr:x>0.54822</cdr:x>
      <cdr:y>0.56207</cdr:y>
    </cdr:to>
    <cdr:sp macro="" textlink="">
      <cdr:nvSpPr>
        <cdr:cNvPr id="6" name="TextovéPole 1"/>
        <cdr:cNvSpPr txBox="1"/>
      </cdr:nvSpPr>
      <cdr:spPr>
        <a:xfrm xmlns:a="http://schemas.openxmlformats.org/drawingml/2006/main" rot="19220332">
          <a:off x="1498602" y="1499807"/>
          <a:ext cx="1190625" cy="218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/>
            <a:t>Sezimovo Ústí</a:t>
          </a:r>
        </a:p>
      </cdr:txBody>
    </cdr:sp>
  </cdr:relSizeAnchor>
  <cdr:relSizeAnchor xmlns:cdr="http://schemas.openxmlformats.org/drawingml/2006/chartDrawing">
    <cdr:from>
      <cdr:x>0.66084</cdr:x>
      <cdr:y>0.51152</cdr:y>
    </cdr:from>
    <cdr:to>
      <cdr:x>0.90356</cdr:x>
      <cdr:y>0.58306</cdr:y>
    </cdr:to>
    <cdr:sp macro="" textlink="">
      <cdr:nvSpPr>
        <cdr:cNvPr id="7" name="TextovéPole 1"/>
        <cdr:cNvSpPr txBox="1"/>
      </cdr:nvSpPr>
      <cdr:spPr>
        <a:xfrm xmlns:a="http://schemas.openxmlformats.org/drawingml/2006/main" rot="19370640">
          <a:off x="3241676" y="1563973"/>
          <a:ext cx="1190625" cy="218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/>
            <a:t>Veselí nad Lužnicí</a:t>
          </a:r>
        </a:p>
      </cdr:txBody>
    </cdr:sp>
  </cdr:relSizeAnchor>
  <cdr:relSizeAnchor xmlns:cdr="http://schemas.openxmlformats.org/drawingml/2006/chartDrawing">
    <cdr:from>
      <cdr:x>0.3754</cdr:x>
      <cdr:y>0.52846</cdr:y>
    </cdr:from>
    <cdr:to>
      <cdr:x>0.61812</cdr:x>
      <cdr:y>0.60001</cdr:y>
    </cdr:to>
    <cdr:sp macro="" textlink="">
      <cdr:nvSpPr>
        <cdr:cNvPr id="8" name="TextovéPole 1"/>
        <cdr:cNvSpPr txBox="1"/>
      </cdr:nvSpPr>
      <cdr:spPr>
        <a:xfrm xmlns:a="http://schemas.openxmlformats.org/drawingml/2006/main" rot="19109278">
          <a:off x="1841500" y="1615781"/>
          <a:ext cx="1190625" cy="218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/>
            <a:t>Planá nad Lužnicí</a:t>
          </a:r>
        </a:p>
      </cdr:txBody>
    </cdr:sp>
  </cdr:relSizeAnchor>
  <cdr:relSizeAnchor xmlns:cdr="http://schemas.openxmlformats.org/drawingml/2006/chartDrawing">
    <cdr:from>
      <cdr:x>0.79998</cdr:x>
      <cdr:y>0.60024</cdr:y>
    </cdr:from>
    <cdr:to>
      <cdr:x>1</cdr:x>
      <cdr:y>0.67567</cdr:y>
    </cdr:to>
    <cdr:sp macro="" textlink="">
      <cdr:nvSpPr>
        <cdr:cNvPr id="9" name="TextovéPole 1"/>
        <cdr:cNvSpPr txBox="1"/>
      </cdr:nvSpPr>
      <cdr:spPr>
        <a:xfrm xmlns:a="http://schemas.openxmlformats.org/drawingml/2006/main" rot="19131152">
          <a:off x="3924224" y="1835245"/>
          <a:ext cx="981151" cy="230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/>
            <a:t>Chýnov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0.13981</cdr:x>
      <cdr:y>0.16911</cdr:y>
    </cdr:from>
    <cdr:to>
      <cdr:x>0.38252</cdr:x>
      <cdr:y>0.24065</cdr:y>
    </cdr:to>
    <cdr:sp macro="" textlink="">
      <cdr:nvSpPr>
        <cdr:cNvPr id="2" name="TextovéPole 1"/>
        <cdr:cNvSpPr txBox="1"/>
      </cdr:nvSpPr>
      <cdr:spPr>
        <a:xfrm xmlns:a="http://schemas.openxmlformats.org/drawingml/2006/main" rot="19230399">
          <a:off x="685800" y="495300"/>
          <a:ext cx="119062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100"/>
            <a:t>Tábor</a:t>
          </a:r>
        </a:p>
      </cdr:txBody>
    </cdr:sp>
  </cdr:relSizeAnchor>
  <cdr:relSizeAnchor xmlns:cdr="http://schemas.openxmlformats.org/drawingml/2006/chartDrawing">
    <cdr:from>
      <cdr:x>0.57346</cdr:x>
      <cdr:y>0.48348</cdr:y>
    </cdr:from>
    <cdr:to>
      <cdr:x>0.81618</cdr:x>
      <cdr:y>0.55502</cdr:y>
    </cdr:to>
    <cdr:sp macro="" textlink="">
      <cdr:nvSpPr>
        <cdr:cNvPr id="3" name="TextovéPole 1"/>
        <cdr:cNvSpPr txBox="1"/>
      </cdr:nvSpPr>
      <cdr:spPr>
        <a:xfrm xmlns:a="http://schemas.openxmlformats.org/drawingml/2006/main" rot="19366817">
          <a:off x="2813050" y="1478249"/>
          <a:ext cx="1190625" cy="218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/>
            <a:t>Soběslav</a:t>
          </a:r>
        </a:p>
      </cdr:txBody>
    </cdr:sp>
  </cdr:relSizeAnchor>
  <cdr:relSizeAnchor xmlns:cdr="http://schemas.openxmlformats.org/drawingml/2006/chartDrawing">
    <cdr:from>
      <cdr:x>0.47055</cdr:x>
      <cdr:y>0.51247</cdr:y>
    </cdr:from>
    <cdr:to>
      <cdr:x>0.71327</cdr:x>
      <cdr:y>0.58402</cdr:y>
    </cdr:to>
    <cdr:sp macro="" textlink="">
      <cdr:nvSpPr>
        <cdr:cNvPr id="4" name="TextovéPole 1"/>
        <cdr:cNvSpPr txBox="1"/>
      </cdr:nvSpPr>
      <cdr:spPr>
        <a:xfrm xmlns:a="http://schemas.openxmlformats.org/drawingml/2006/main" rot="19171304">
          <a:off x="2308225" y="1566900"/>
          <a:ext cx="1190625" cy="218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/>
            <a:t>Bechyně</a:t>
          </a:r>
        </a:p>
      </cdr:txBody>
    </cdr:sp>
  </cdr:relSizeAnchor>
  <cdr:relSizeAnchor xmlns:cdr="http://schemas.openxmlformats.org/drawingml/2006/chartDrawing">
    <cdr:from>
      <cdr:x>0.72686</cdr:x>
      <cdr:y>0.54784</cdr:y>
    </cdr:from>
    <cdr:to>
      <cdr:x>0.96958</cdr:x>
      <cdr:y>0.61938</cdr:y>
    </cdr:to>
    <cdr:sp macro="" textlink="">
      <cdr:nvSpPr>
        <cdr:cNvPr id="5" name="TextovéPole 1"/>
        <cdr:cNvSpPr txBox="1"/>
      </cdr:nvSpPr>
      <cdr:spPr>
        <a:xfrm xmlns:a="http://schemas.openxmlformats.org/drawingml/2006/main" rot="19286897">
          <a:off x="3565526" y="1675023"/>
          <a:ext cx="1190625" cy="218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/>
            <a:t>Mladá</a:t>
          </a:r>
          <a:r>
            <a:rPr lang="cs-CZ" sz="1100" baseline="0"/>
            <a:t> Vožice</a:t>
          </a:r>
          <a:endParaRPr lang="cs-CZ" sz="1100"/>
        </a:p>
      </cdr:txBody>
    </cdr:sp>
  </cdr:relSizeAnchor>
  <cdr:relSizeAnchor xmlns:cdr="http://schemas.openxmlformats.org/drawingml/2006/chartDrawing">
    <cdr:from>
      <cdr:x>0.3055</cdr:x>
      <cdr:y>0.49053</cdr:y>
    </cdr:from>
    <cdr:to>
      <cdr:x>0.54822</cdr:x>
      <cdr:y>0.56207</cdr:y>
    </cdr:to>
    <cdr:sp macro="" textlink="">
      <cdr:nvSpPr>
        <cdr:cNvPr id="6" name="TextovéPole 1"/>
        <cdr:cNvSpPr txBox="1"/>
      </cdr:nvSpPr>
      <cdr:spPr>
        <a:xfrm xmlns:a="http://schemas.openxmlformats.org/drawingml/2006/main" rot="19220332">
          <a:off x="1498602" y="1499807"/>
          <a:ext cx="1190625" cy="218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/>
            <a:t>Sezimovo Ústí</a:t>
          </a:r>
        </a:p>
      </cdr:txBody>
    </cdr:sp>
  </cdr:relSizeAnchor>
  <cdr:relSizeAnchor xmlns:cdr="http://schemas.openxmlformats.org/drawingml/2006/chartDrawing">
    <cdr:from>
      <cdr:x>0.66084</cdr:x>
      <cdr:y>0.51152</cdr:y>
    </cdr:from>
    <cdr:to>
      <cdr:x>0.90356</cdr:x>
      <cdr:y>0.58306</cdr:y>
    </cdr:to>
    <cdr:sp macro="" textlink="">
      <cdr:nvSpPr>
        <cdr:cNvPr id="7" name="TextovéPole 1"/>
        <cdr:cNvSpPr txBox="1"/>
      </cdr:nvSpPr>
      <cdr:spPr>
        <a:xfrm xmlns:a="http://schemas.openxmlformats.org/drawingml/2006/main" rot="19370640">
          <a:off x="3241676" y="1563973"/>
          <a:ext cx="1190625" cy="218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/>
            <a:t>Veselí nad Lužnicí</a:t>
          </a:r>
        </a:p>
      </cdr:txBody>
    </cdr:sp>
  </cdr:relSizeAnchor>
  <cdr:relSizeAnchor xmlns:cdr="http://schemas.openxmlformats.org/drawingml/2006/chartDrawing">
    <cdr:from>
      <cdr:x>0.3754</cdr:x>
      <cdr:y>0.52846</cdr:y>
    </cdr:from>
    <cdr:to>
      <cdr:x>0.61812</cdr:x>
      <cdr:y>0.60001</cdr:y>
    </cdr:to>
    <cdr:sp macro="" textlink="">
      <cdr:nvSpPr>
        <cdr:cNvPr id="8" name="TextovéPole 1"/>
        <cdr:cNvSpPr txBox="1"/>
      </cdr:nvSpPr>
      <cdr:spPr>
        <a:xfrm xmlns:a="http://schemas.openxmlformats.org/drawingml/2006/main" rot="19109278">
          <a:off x="1841500" y="1615781"/>
          <a:ext cx="1190625" cy="218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/>
            <a:t>Planá nad Lužnicí</a:t>
          </a:r>
        </a:p>
      </cdr:txBody>
    </cdr:sp>
  </cdr:relSizeAnchor>
  <cdr:relSizeAnchor xmlns:cdr="http://schemas.openxmlformats.org/drawingml/2006/chartDrawing">
    <cdr:from>
      <cdr:x>0.79998</cdr:x>
      <cdr:y>0.60024</cdr:y>
    </cdr:from>
    <cdr:to>
      <cdr:x>1</cdr:x>
      <cdr:y>0.67567</cdr:y>
    </cdr:to>
    <cdr:sp macro="" textlink="">
      <cdr:nvSpPr>
        <cdr:cNvPr id="9" name="TextovéPole 1"/>
        <cdr:cNvSpPr txBox="1"/>
      </cdr:nvSpPr>
      <cdr:spPr>
        <a:xfrm xmlns:a="http://schemas.openxmlformats.org/drawingml/2006/main" rot="19131152">
          <a:off x="3924224" y="1835245"/>
          <a:ext cx="981151" cy="230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/>
            <a:t>Chýnov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0.13981</cdr:x>
      <cdr:y>0.16911</cdr:y>
    </cdr:from>
    <cdr:to>
      <cdr:x>0.38252</cdr:x>
      <cdr:y>0.24065</cdr:y>
    </cdr:to>
    <cdr:sp macro="" textlink="">
      <cdr:nvSpPr>
        <cdr:cNvPr id="2" name="TextovéPole 1"/>
        <cdr:cNvSpPr txBox="1"/>
      </cdr:nvSpPr>
      <cdr:spPr>
        <a:xfrm xmlns:a="http://schemas.openxmlformats.org/drawingml/2006/main" rot="19230399">
          <a:off x="685800" y="495300"/>
          <a:ext cx="119062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100"/>
            <a:t>Tábor</a:t>
          </a:r>
        </a:p>
      </cdr:txBody>
    </cdr:sp>
  </cdr:relSizeAnchor>
  <cdr:relSizeAnchor xmlns:cdr="http://schemas.openxmlformats.org/drawingml/2006/chartDrawing">
    <cdr:from>
      <cdr:x>0.57346</cdr:x>
      <cdr:y>0.48348</cdr:y>
    </cdr:from>
    <cdr:to>
      <cdr:x>0.81618</cdr:x>
      <cdr:y>0.55502</cdr:y>
    </cdr:to>
    <cdr:sp macro="" textlink="">
      <cdr:nvSpPr>
        <cdr:cNvPr id="3" name="TextovéPole 1"/>
        <cdr:cNvSpPr txBox="1"/>
      </cdr:nvSpPr>
      <cdr:spPr>
        <a:xfrm xmlns:a="http://schemas.openxmlformats.org/drawingml/2006/main" rot="19366817">
          <a:off x="2813050" y="1478249"/>
          <a:ext cx="1190625" cy="218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/>
            <a:t>Soběslav</a:t>
          </a:r>
        </a:p>
      </cdr:txBody>
    </cdr:sp>
  </cdr:relSizeAnchor>
  <cdr:relSizeAnchor xmlns:cdr="http://schemas.openxmlformats.org/drawingml/2006/chartDrawing">
    <cdr:from>
      <cdr:x>0.47055</cdr:x>
      <cdr:y>0.51247</cdr:y>
    </cdr:from>
    <cdr:to>
      <cdr:x>0.71327</cdr:x>
      <cdr:y>0.58402</cdr:y>
    </cdr:to>
    <cdr:sp macro="" textlink="">
      <cdr:nvSpPr>
        <cdr:cNvPr id="4" name="TextovéPole 1"/>
        <cdr:cNvSpPr txBox="1"/>
      </cdr:nvSpPr>
      <cdr:spPr>
        <a:xfrm xmlns:a="http://schemas.openxmlformats.org/drawingml/2006/main" rot="19171304">
          <a:off x="2308225" y="1566900"/>
          <a:ext cx="1190625" cy="218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/>
            <a:t>Bechyně</a:t>
          </a:r>
        </a:p>
      </cdr:txBody>
    </cdr:sp>
  </cdr:relSizeAnchor>
  <cdr:relSizeAnchor xmlns:cdr="http://schemas.openxmlformats.org/drawingml/2006/chartDrawing">
    <cdr:from>
      <cdr:x>0.72686</cdr:x>
      <cdr:y>0.54784</cdr:y>
    </cdr:from>
    <cdr:to>
      <cdr:x>0.96958</cdr:x>
      <cdr:y>0.61938</cdr:y>
    </cdr:to>
    <cdr:sp macro="" textlink="">
      <cdr:nvSpPr>
        <cdr:cNvPr id="5" name="TextovéPole 1"/>
        <cdr:cNvSpPr txBox="1"/>
      </cdr:nvSpPr>
      <cdr:spPr>
        <a:xfrm xmlns:a="http://schemas.openxmlformats.org/drawingml/2006/main" rot="19286897">
          <a:off x="3565526" y="1675023"/>
          <a:ext cx="1190625" cy="218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/>
            <a:t>Mladá</a:t>
          </a:r>
          <a:r>
            <a:rPr lang="cs-CZ" sz="1100" baseline="0"/>
            <a:t> Vožice</a:t>
          </a:r>
          <a:endParaRPr lang="cs-CZ" sz="1100"/>
        </a:p>
      </cdr:txBody>
    </cdr:sp>
  </cdr:relSizeAnchor>
  <cdr:relSizeAnchor xmlns:cdr="http://schemas.openxmlformats.org/drawingml/2006/chartDrawing">
    <cdr:from>
      <cdr:x>0.3055</cdr:x>
      <cdr:y>0.49053</cdr:y>
    </cdr:from>
    <cdr:to>
      <cdr:x>0.54822</cdr:x>
      <cdr:y>0.56207</cdr:y>
    </cdr:to>
    <cdr:sp macro="" textlink="">
      <cdr:nvSpPr>
        <cdr:cNvPr id="6" name="TextovéPole 1"/>
        <cdr:cNvSpPr txBox="1"/>
      </cdr:nvSpPr>
      <cdr:spPr>
        <a:xfrm xmlns:a="http://schemas.openxmlformats.org/drawingml/2006/main" rot="19220332">
          <a:off x="1498602" y="1499807"/>
          <a:ext cx="1190625" cy="218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/>
            <a:t>Sezimovo Ústí</a:t>
          </a:r>
        </a:p>
      </cdr:txBody>
    </cdr:sp>
  </cdr:relSizeAnchor>
  <cdr:relSizeAnchor xmlns:cdr="http://schemas.openxmlformats.org/drawingml/2006/chartDrawing">
    <cdr:from>
      <cdr:x>0.66084</cdr:x>
      <cdr:y>0.51152</cdr:y>
    </cdr:from>
    <cdr:to>
      <cdr:x>0.90356</cdr:x>
      <cdr:y>0.58306</cdr:y>
    </cdr:to>
    <cdr:sp macro="" textlink="">
      <cdr:nvSpPr>
        <cdr:cNvPr id="7" name="TextovéPole 1"/>
        <cdr:cNvSpPr txBox="1"/>
      </cdr:nvSpPr>
      <cdr:spPr>
        <a:xfrm xmlns:a="http://schemas.openxmlformats.org/drawingml/2006/main" rot="19370640">
          <a:off x="3241676" y="1563973"/>
          <a:ext cx="1190625" cy="218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/>
            <a:t>Veselí nad Lužnicí</a:t>
          </a:r>
        </a:p>
      </cdr:txBody>
    </cdr:sp>
  </cdr:relSizeAnchor>
  <cdr:relSizeAnchor xmlns:cdr="http://schemas.openxmlformats.org/drawingml/2006/chartDrawing">
    <cdr:from>
      <cdr:x>0.3754</cdr:x>
      <cdr:y>0.52846</cdr:y>
    </cdr:from>
    <cdr:to>
      <cdr:x>0.61812</cdr:x>
      <cdr:y>0.60001</cdr:y>
    </cdr:to>
    <cdr:sp macro="" textlink="">
      <cdr:nvSpPr>
        <cdr:cNvPr id="8" name="TextovéPole 1"/>
        <cdr:cNvSpPr txBox="1"/>
      </cdr:nvSpPr>
      <cdr:spPr>
        <a:xfrm xmlns:a="http://schemas.openxmlformats.org/drawingml/2006/main" rot="19109278">
          <a:off x="1841500" y="1615781"/>
          <a:ext cx="1190625" cy="218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/>
            <a:t>Planá nad Lužnicí</a:t>
          </a:r>
        </a:p>
      </cdr:txBody>
    </cdr:sp>
  </cdr:relSizeAnchor>
  <cdr:relSizeAnchor xmlns:cdr="http://schemas.openxmlformats.org/drawingml/2006/chartDrawing">
    <cdr:from>
      <cdr:x>0.79998</cdr:x>
      <cdr:y>0.60024</cdr:y>
    </cdr:from>
    <cdr:to>
      <cdr:x>1</cdr:x>
      <cdr:y>0.67567</cdr:y>
    </cdr:to>
    <cdr:sp macro="" textlink="">
      <cdr:nvSpPr>
        <cdr:cNvPr id="9" name="TextovéPole 1"/>
        <cdr:cNvSpPr txBox="1"/>
      </cdr:nvSpPr>
      <cdr:spPr>
        <a:xfrm xmlns:a="http://schemas.openxmlformats.org/drawingml/2006/main" rot="19131152">
          <a:off x="3924224" y="1835245"/>
          <a:ext cx="981151" cy="230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/>
            <a:t>Chýnov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A095F61-BAF7-42CA-897D-707A036282DB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rek.togel@mail.muni.cz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SÍDELNÍ SYSTÉMY - CVIČENÍ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8388424" cy="5301208"/>
          </a:xfrm>
          <a:solidFill>
            <a:srgbClr val="F8F8F8">
              <a:alpha val="38824"/>
            </a:srgbClr>
          </a:solidFill>
        </p:spPr>
        <p:txBody>
          <a:bodyPr>
            <a:normAutofit fontScale="92500" lnSpcReduction="20000"/>
          </a:bodyPr>
          <a:lstStyle/>
          <a:p>
            <a:endParaRPr lang="cs-CZ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VÝUKA: </a:t>
            </a:r>
            <a:r>
              <a:rPr lang="cs-CZ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St 17:00 – 17:50</a:t>
            </a:r>
          </a:p>
          <a:p>
            <a:pPr indent="0"/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CVIČÍCÍ: </a:t>
            </a:r>
            <a:r>
              <a:rPr lang="cs-CZ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Marek </a:t>
            </a:r>
            <a:r>
              <a:rPr lang="cs-CZ" sz="1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Tögel</a:t>
            </a:r>
            <a:r>
              <a:rPr lang="cs-CZ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800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marek.togel@mail.muni.cz</a:t>
            </a:r>
            <a:r>
              <a:rPr lang="cs-CZ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), příp. konzultace po předchozí domluvě (Po 13-18, St 13-15)</a:t>
            </a:r>
          </a:p>
          <a:p>
            <a:pPr indent="0"/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INFORMACE:</a:t>
            </a:r>
            <a:r>
              <a:rPr lang="cs-CZ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studijní materiály (zadání cvičení + </a:t>
            </a:r>
            <a:r>
              <a:rPr lang="cs-CZ" sz="1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odevzdávárny</a:t>
            </a:r>
            <a:r>
              <a:rPr lang="cs-CZ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+ opravené)</a:t>
            </a:r>
          </a:p>
          <a:p>
            <a:pPr indent="0"/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ZÁPOČET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800" b="0" dirty="0">
                <a:latin typeface="Arial" panose="020B0604020202020204" pitchFamily="34" charset="0"/>
                <a:cs typeface="Arial" panose="020B0604020202020204" pitchFamily="34" charset="0"/>
              </a:rPr>
              <a:t>vypracovaná cvičení + docházka</a:t>
            </a:r>
          </a:p>
          <a:p>
            <a:pPr indent="0"/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CVIČENÍ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cs-CZ" sz="1800" b="0" dirty="0">
                <a:latin typeface="Arial" panose="020B0604020202020204" pitchFamily="34" charset="0"/>
                <a:cs typeface="Arial" panose="020B0604020202020204" pitchFamily="34" charset="0"/>
              </a:rPr>
              <a:t> 14 dní na vypracování, </a:t>
            </a:r>
            <a:r>
              <a:rPr lang="cs-CZ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osnova: zadání, vypracování, závěr</a:t>
            </a:r>
            <a:endParaRPr lang="cs-CZ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indent="0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OPRAVA</a:t>
            </a:r>
            <a:r>
              <a:rPr lang="cs-CZ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 po vrácení do 7 dní</a:t>
            </a:r>
          </a:p>
          <a:p>
            <a:pPr indent="0"/>
            <a:endParaRPr lang="cs-CZ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POZDNÍ ODEVZDÁNÍ: </a:t>
            </a:r>
            <a:r>
              <a:rPr lang="cs-CZ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úkoly navíc</a:t>
            </a:r>
          </a:p>
          <a:p>
            <a:pPr indent="0"/>
            <a:endParaRPr lang="cs-CZ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cs-CZ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indent="0"/>
            <a:endParaRPr lang="cs-CZ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57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komplexní SYSTÉM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520940" cy="3579849"/>
          </a:xfrm>
        </p:spPr>
        <p:txBody>
          <a:bodyPr/>
          <a:lstStyle/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/>
              <a:buChar char="è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 to je „KOMPLEXNÍ“ ? </a:t>
            </a: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mnoho elementů a mnoho vazeb</a:t>
            </a:r>
          </a:p>
          <a:p>
            <a:pPr>
              <a:buFont typeface="Wingdings"/>
              <a:buChar char="è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/>
            <a:endParaRPr lang="cs-CZ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Wingdings"/>
              <a:buChar char="è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komplexní SYSTÉM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520940" cy="3579849"/>
          </a:xfrm>
        </p:spPr>
        <p:txBody>
          <a:bodyPr/>
          <a:lstStyle/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/>
              <a:buChar char="è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 to je „KOMPLEXNÍ“ ? = mnoho elementů a mnoho vazeb</a:t>
            </a:r>
          </a:p>
          <a:p>
            <a:pPr>
              <a:buFont typeface="Wingdings"/>
              <a:buChar char="è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Wingdings"/>
              <a:buChar char="è"/>
            </a:pP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Komplexní systém = Organizovaná složitost (</a:t>
            </a:r>
            <a:r>
              <a:rPr lang="cs-CZ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Pelánek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2011)</a:t>
            </a:r>
          </a:p>
          <a:p>
            <a:pPr>
              <a:buFont typeface="Wingdings"/>
              <a:buChar char="è"/>
            </a:pPr>
            <a:endParaRPr lang="cs-CZ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Wingdings"/>
              <a:buChar char="è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372201" y="570571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(počítač)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372200" y="375875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(plyny)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255930" y="4666942"/>
            <a:ext cx="224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(města, dopravní systémy, společnost)</a:t>
            </a:r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64593"/>
            <a:ext cx="4375969" cy="325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11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HIERARCHIE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520940" cy="3579849"/>
          </a:xfrm>
        </p:spPr>
        <p:txBody>
          <a:bodyPr/>
          <a:lstStyle/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/>
              <a:buChar char="è"/>
            </a:pP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 je to HIERARCHIE ?</a:t>
            </a:r>
          </a:p>
          <a:p>
            <a:pPr marL="0" indent="0"/>
            <a:endParaRPr lang="cs-CZ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Wingdings"/>
              <a:buChar char="è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43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HIERARCHIE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520940" cy="3579849"/>
          </a:xfrm>
        </p:spPr>
        <p:txBody>
          <a:bodyPr/>
          <a:lstStyle/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/>
              <a:buChar char="è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 je to HIERARCHIE ?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vztah podřízenosti a </a:t>
            </a: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nadřízenosti</a:t>
            </a: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	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39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HIERARCHIE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520940" cy="3579849"/>
          </a:xfrm>
        </p:spPr>
        <p:txBody>
          <a:bodyPr/>
          <a:lstStyle/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/>
              <a:buChar char="è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 je to HIERARCHIE ?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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vztah podřízenosti a nadřízenost</a:t>
            </a:r>
          </a:p>
          <a:p>
            <a:pPr marL="0" indent="0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	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metoda  ANALÝZY</a:t>
            </a:r>
          </a:p>
          <a:p>
            <a:pPr>
              <a:buFont typeface="Wingdings"/>
              <a:buChar char="è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43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HIERARCHIE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520940" cy="3579849"/>
          </a:xfrm>
        </p:spPr>
        <p:txBody>
          <a:bodyPr/>
          <a:lstStyle/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/>
              <a:buChar char="è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 je to HIERARCHIE ?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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vztah podřízenosti 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nadřízenosti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	 metoda  ANALÝZY</a:t>
            </a:r>
          </a:p>
          <a:p>
            <a:pPr>
              <a:buFont typeface="Wingdings"/>
              <a:buChar char="è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Wingdings"/>
              <a:buChar char="è"/>
            </a:pP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HIERARCHIE slouží k popisu organizovaných struktur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cs-CZ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Wingdings"/>
              <a:buChar char="è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43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HIERARCHIE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520940" cy="3579849"/>
          </a:xfrm>
        </p:spPr>
        <p:txBody>
          <a:bodyPr/>
          <a:lstStyle/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/>
              <a:buChar char="è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 je to HIERARCHIE ?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 vztah podřízenosti a nadřízenosti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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metoda  ANALÝZY</a:t>
            </a:r>
          </a:p>
          <a:p>
            <a:pPr>
              <a:buFont typeface="Wingdings"/>
              <a:buChar char="è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Wingdings"/>
              <a:buChar char="è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HIERARCHIE slouží k popisu organizovaných struktur</a:t>
            </a:r>
          </a:p>
          <a:p>
            <a:pPr>
              <a:buFont typeface="Wingdings"/>
              <a:buChar char="è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Wingdings"/>
              <a:buChar char="è"/>
            </a:pP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předpoklad ŘÁDU 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 ORGANIZACE </a:t>
            </a:r>
            <a:endParaRPr lang="cs-CZ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Wingdings"/>
              <a:buChar char="è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74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HIERARCHIE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520940" cy="3579849"/>
          </a:xfrm>
        </p:spPr>
        <p:txBody>
          <a:bodyPr/>
          <a:lstStyle/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/>
              <a:buChar char="è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 je to HIERARCHIE ?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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vztah podřízenosti 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nadřízenosti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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metoda 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ANALÝZY</a:t>
            </a:r>
          </a:p>
          <a:p>
            <a:pPr marL="0" indent="0"/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Wingdings"/>
              <a:buChar char="è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HIERARCHIE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slouží k popisu organizovaných struktur</a:t>
            </a:r>
          </a:p>
          <a:p>
            <a:pPr>
              <a:buFont typeface="Wingdings"/>
              <a:buChar char="è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Wingdings"/>
              <a:buChar char="è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předpoklad ŘÁDU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ORGANIZACE</a:t>
            </a:r>
          </a:p>
          <a:p>
            <a:pPr>
              <a:buFont typeface="Wingdings"/>
              <a:buChar char="è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Wingdings"/>
              <a:buChar char="è"/>
            </a:pP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Sídelní systém = struktura sídel provázaná (organizovaná) prostřednictvím vztahů</a:t>
            </a:r>
          </a:p>
          <a:p>
            <a:pPr>
              <a:buFont typeface="Wingdings"/>
              <a:buChar char="è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53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 ČEMU TO JE?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520940" cy="3579849"/>
          </a:xfrm>
        </p:spPr>
        <p:txBody>
          <a:bodyPr/>
          <a:lstStyle/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/>
              <a:buChar char="è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0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 ČEMU TO JE?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520940" cy="3579849"/>
          </a:xfrm>
        </p:spPr>
        <p:txBody>
          <a:bodyPr/>
          <a:lstStyle/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/>
              <a:buChar char="è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907976" y="1709192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/>
              <a:buChar char="è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PROSTOROVÁ STRUKTURA (počet obyv., OPM, komplexní velikost)</a:t>
            </a:r>
          </a:p>
          <a:p>
            <a:pPr marL="285750" indent="-285750">
              <a:buFont typeface="Wingdings"/>
              <a:buChar char="è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è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HIERARCHIE (na základě vztahů mezi sídly)</a:t>
            </a:r>
          </a:p>
          <a:p>
            <a:pPr marL="285750" indent="-285750">
              <a:buFont typeface="Wingdings"/>
              <a:buChar char="è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è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è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Terminologický problém: v oboru se často termínu HIERARCHIE užívá pro popis struktury bez vztahů (RANK-SIZE RULE)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33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0"/>
            <a:ext cx="7660332" cy="10081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Předmět výuky: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692696"/>
            <a:ext cx="8460432" cy="3888432"/>
          </a:xfrm>
          <a:solidFill>
            <a:srgbClr val="F8F8F8">
              <a:alpha val="41961"/>
            </a:srgbClr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</a:pPr>
            <a:endParaRPr lang="cs-CZ" sz="2000" b="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70000"/>
              </a:lnSpc>
            </a:pPr>
            <a:r>
              <a:rPr lang="cs-CZ" sz="20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METODY</a:t>
            </a:r>
            <a:r>
              <a:rPr lang="cs-CZ" sz="20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ANALÝZ SÍDELNÍCH SYSTÉMŮ</a:t>
            </a:r>
            <a:endParaRPr lang="cs-CZ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Vztah k teoretickým koncepcím (viz přednášky)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Metoda (obsah, zdroje dat, interpretace výsledků)</a:t>
            </a:r>
          </a:p>
          <a:p>
            <a:pPr lvl="2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Praktické ukázky (Excel, Access,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ArcGIS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Využití analytických nástrojů v běžné praxi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cs-CZ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32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136904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Zadání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cvičení 1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757372"/>
          </a:xfrm>
          <a:solidFill>
            <a:srgbClr val="F8F8F8">
              <a:alpha val="41961"/>
            </a:srgbClr>
          </a:solidFill>
          <a:ln>
            <a:noFill/>
          </a:ln>
        </p:spPr>
        <p:txBody>
          <a:bodyPr>
            <a:normAutofit fontScale="47500" lnSpcReduction="20000"/>
          </a:bodyPr>
          <a:lstStyle/>
          <a:p>
            <a:endParaRPr lang="cs-CZ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Vypočítejte pro 8 populačně největších obcí vybraného okresu jejich </a:t>
            </a:r>
            <a:r>
              <a:rPr lang="cs-CZ" sz="2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hierarchickou pozici 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danou rolí obce </a:t>
            </a:r>
            <a:r>
              <a:rPr lang="cs-CZ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v systému dojížďky 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za prací.</a:t>
            </a:r>
          </a:p>
          <a:p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Obci i  přiřadíte 2 body a obci j  0 bodů, pokud bude platit:</a:t>
            </a:r>
          </a:p>
          <a:p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9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900" baseline="-25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9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900" baseline="-25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&lt; (</a:t>
            </a:r>
            <a:r>
              <a:rPr lang="cs-CZ" sz="29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900" baseline="-25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9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900" baseline="-25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kde </a:t>
            </a:r>
            <a:r>
              <a:rPr lang="cs-CZ" sz="29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900" baseline="-25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9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900" baseline="-25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podíl proudu z i do j na celkové vyjížďce z i a </a:t>
            </a:r>
            <a:r>
              <a:rPr lang="cs-CZ" sz="29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900" baseline="-25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9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900" baseline="-25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podíl proudu z j do i na celkové vyjížďce z j</a:t>
            </a:r>
          </a:p>
          <a:p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je rozdíl mezi podíly menší než 10 % či jsou podíly shodné přiřadí se oběma městům po 1 bodu.</a:t>
            </a:r>
          </a:p>
          <a:p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Výpočet se provede pro každou ze dvojic a pro každou z obcí se načtou celkové body.</a:t>
            </a:r>
          </a:p>
          <a:p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Grafem vyjádřete vztah populační velikosti a vypočítané hierarchické pozice.</a:t>
            </a:r>
          </a:p>
          <a:p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Datové podklady – </a:t>
            </a:r>
            <a:r>
              <a:rPr lang="cs-CZ" sz="29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viz.přiložený</a:t>
            </a:r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xls</a:t>
            </a:r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soubor (omezený na pracovní proudy &gt; 5).</a:t>
            </a:r>
          </a:p>
          <a:p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Alternativně lze pro účely našeho modelového systému 8 obcí za celkovou vyjížďku z obce považovat pouze součet vyjížďkových proudů směřujících do 7 ostatních obcí.</a:t>
            </a:r>
          </a:p>
        </p:txBody>
      </p:sp>
    </p:spTree>
    <p:extLst>
      <p:ext uri="{BB962C8B-B14F-4D97-AF65-F5344CB8AC3E}">
        <p14:creationId xmlns:p14="http://schemas.microsoft.com/office/powerpoint/2010/main" val="14321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60648"/>
            <a:ext cx="8388424" cy="3579849"/>
          </a:xfrm>
        </p:spPr>
        <p:txBody>
          <a:bodyPr>
            <a:normAutofit/>
          </a:bodyPr>
          <a:lstStyle/>
          <a:p>
            <a:pPr marL="0" indent="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Hierarchie daná horizontálními vazbami  analýza vertikální struktury (hierarchie)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/>
            <a:endParaRPr lang="cs-CZ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/>
            <a:endParaRPr lang="cs-CZ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/>
              <a:buChar char="è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Volný tvar 9"/>
          <p:cNvSpPr/>
          <p:nvPr/>
        </p:nvSpPr>
        <p:spPr>
          <a:xfrm>
            <a:off x="5071153" y="1020351"/>
            <a:ext cx="329829" cy="2889849"/>
          </a:xfrm>
          <a:custGeom>
            <a:avLst/>
            <a:gdLst>
              <a:gd name="connsiteX0" fmla="*/ 69011 w 329829"/>
              <a:gd name="connsiteY0" fmla="*/ 0 h 2889849"/>
              <a:gd name="connsiteX1" fmla="*/ 25879 w 329829"/>
              <a:gd name="connsiteY1" fmla="*/ 34505 h 2889849"/>
              <a:gd name="connsiteX2" fmla="*/ 8626 w 329829"/>
              <a:gd name="connsiteY2" fmla="*/ 86264 h 2889849"/>
              <a:gd name="connsiteX3" fmla="*/ 17252 w 329829"/>
              <a:gd name="connsiteY3" fmla="*/ 215660 h 2889849"/>
              <a:gd name="connsiteX4" fmla="*/ 25879 w 329829"/>
              <a:gd name="connsiteY4" fmla="*/ 241539 h 2889849"/>
              <a:gd name="connsiteX5" fmla="*/ 60385 w 329829"/>
              <a:gd name="connsiteY5" fmla="*/ 293298 h 2889849"/>
              <a:gd name="connsiteX6" fmla="*/ 69011 w 329829"/>
              <a:gd name="connsiteY6" fmla="*/ 327804 h 2889849"/>
              <a:gd name="connsiteX7" fmla="*/ 86264 w 329829"/>
              <a:gd name="connsiteY7" fmla="*/ 388188 h 2889849"/>
              <a:gd name="connsiteX8" fmla="*/ 69011 w 329829"/>
              <a:gd name="connsiteY8" fmla="*/ 474453 h 2889849"/>
              <a:gd name="connsiteX9" fmla="*/ 34505 w 329829"/>
              <a:gd name="connsiteY9" fmla="*/ 534837 h 2889849"/>
              <a:gd name="connsiteX10" fmla="*/ 17252 w 329829"/>
              <a:gd name="connsiteY10" fmla="*/ 569343 h 2889849"/>
              <a:gd name="connsiteX11" fmla="*/ 0 w 329829"/>
              <a:gd name="connsiteY11" fmla="*/ 629728 h 2889849"/>
              <a:gd name="connsiteX12" fmla="*/ 8626 w 329829"/>
              <a:gd name="connsiteY12" fmla="*/ 785004 h 2889849"/>
              <a:gd name="connsiteX13" fmla="*/ 17252 w 329829"/>
              <a:gd name="connsiteY13" fmla="*/ 810883 h 2889849"/>
              <a:gd name="connsiteX14" fmla="*/ 43132 w 329829"/>
              <a:gd name="connsiteY14" fmla="*/ 828136 h 2889849"/>
              <a:gd name="connsiteX15" fmla="*/ 60385 w 329829"/>
              <a:gd name="connsiteY15" fmla="*/ 914400 h 2889849"/>
              <a:gd name="connsiteX16" fmla="*/ 69011 w 329829"/>
              <a:gd name="connsiteY16" fmla="*/ 957532 h 2889849"/>
              <a:gd name="connsiteX17" fmla="*/ 86264 w 329829"/>
              <a:gd name="connsiteY17" fmla="*/ 1017917 h 2889849"/>
              <a:gd name="connsiteX18" fmla="*/ 103517 w 329829"/>
              <a:gd name="connsiteY18" fmla="*/ 1052422 h 2889849"/>
              <a:gd name="connsiteX19" fmla="*/ 94890 w 329829"/>
              <a:gd name="connsiteY19" fmla="*/ 1112807 h 2889849"/>
              <a:gd name="connsiteX20" fmla="*/ 103517 w 329829"/>
              <a:gd name="connsiteY20" fmla="*/ 1207698 h 2889849"/>
              <a:gd name="connsiteX21" fmla="*/ 129396 w 329829"/>
              <a:gd name="connsiteY21" fmla="*/ 1224951 h 2889849"/>
              <a:gd name="connsiteX22" fmla="*/ 146649 w 329829"/>
              <a:gd name="connsiteY22" fmla="*/ 1250830 h 2889849"/>
              <a:gd name="connsiteX23" fmla="*/ 198407 w 329829"/>
              <a:gd name="connsiteY23" fmla="*/ 1268083 h 2889849"/>
              <a:gd name="connsiteX24" fmla="*/ 172528 w 329829"/>
              <a:gd name="connsiteY24" fmla="*/ 1371600 h 2889849"/>
              <a:gd name="connsiteX25" fmla="*/ 155275 w 329829"/>
              <a:gd name="connsiteY25" fmla="*/ 1397479 h 2889849"/>
              <a:gd name="connsiteX26" fmla="*/ 129396 w 329829"/>
              <a:gd name="connsiteY26" fmla="*/ 1509622 h 2889849"/>
              <a:gd name="connsiteX27" fmla="*/ 146649 w 329829"/>
              <a:gd name="connsiteY27" fmla="*/ 1647645 h 2889849"/>
              <a:gd name="connsiteX28" fmla="*/ 181154 w 329829"/>
              <a:gd name="connsiteY28" fmla="*/ 1699404 h 2889849"/>
              <a:gd name="connsiteX29" fmla="*/ 207034 w 329829"/>
              <a:gd name="connsiteY29" fmla="*/ 1751162 h 2889849"/>
              <a:gd name="connsiteX30" fmla="*/ 232913 w 329829"/>
              <a:gd name="connsiteY30" fmla="*/ 1768415 h 2889849"/>
              <a:gd name="connsiteX31" fmla="*/ 267419 w 329829"/>
              <a:gd name="connsiteY31" fmla="*/ 1811547 h 2889849"/>
              <a:gd name="connsiteX32" fmla="*/ 293298 w 329829"/>
              <a:gd name="connsiteY32" fmla="*/ 1871932 h 2889849"/>
              <a:gd name="connsiteX33" fmla="*/ 276045 w 329829"/>
              <a:gd name="connsiteY33" fmla="*/ 1984075 h 2889849"/>
              <a:gd name="connsiteX34" fmla="*/ 267419 w 329829"/>
              <a:gd name="connsiteY34" fmla="*/ 2009954 h 2889849"/>
              <a:gd name="connsiteX35" fmla="*/ 258792 w 329829"/>
              <a:gd name="connsiteY35" fmla="*/ 2053087 h 2889849"/>
              <a:gd name="connsiteX36" fmla="*/ 232913 w 329829"/>
              <a:gd name="connsiteY36" fmla="*/ 2165230 h 2889849"/>
              <a:gd name="connsiteX37" fmla="*/ 241539 w 329829"/>
              <a:gd name="connsiteY37" fmla="*/ 2441275 h 2889849"/>
              <a:gd name="connsiteX38" fmla="*/ 258792 w 329829"/>
              <a:gd name="connsiteY38" fmla="*/ 2536166 h 2889849"/>
              <a:gd name="connsiteX39" fmla="*/ 267419 w 329829"/>
              <a:gd name="connsiteY39" fmla="*/ 2639683 h 2889849"/>
              <a:gd name="connsiteX40" fmla="*/ 284671 w 329829"/>
              <a:gd name="connsiteY40" fmla="*/ 2682815 h 2889849"/>
              <a:gd name="connsiteX41" fmla="*/ 301924 w 329829"/>
              <a:gd name="connsiteY41" fmla="*/ 2734573 h 2889849"/>
              <a:gd name="connsiteX42" fmla="*/ 310551 w 329829"/>
              <a:gd name="connsiteY42" fmla="*/ 2760453 h 2889849"/>
              <a:gd name="connsiteX43" fmla="*/ 327803 w 329829"/>
              <a:gd name="connsiteY43" fmla="*/ 2786332 h 2889849"/>
              <a:gd name="connsiteX44" fmla="*/ 327803 w 329829"/>
              <a:gd name="connsiteY44" fmla="*/ 2889849 h 288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29829" h="2889849">
                <a:moveTo>
                  <a:pt x="69011" y="0"/>
                </a:moveTo>
                <a:cubicBezTo>
                  <a:pt x="54634" y="11502"/>
                  <a:pt x="36438" y="19421"/>
                  <a:pt x="25879" y="34505"/>
                </a:cubicBezTo>
                <a:cubicBezTo>
                  <a:pt x="15450" y="49404"/>
                  <a:pt x="8626" y="86264"/>
                  <a:pt x="8626" y="86264"/>
                </a:cubicBezTo>
                <a:cubicBezTo>
                  <a:pt x="11501" y="129396"/>
                  <a:pt x="12478" y="172697"/>
                  <a:pt x="17252" y="215660"/>
                </a:cubicBezTo>
                <a:cubicBezTo>
                  <a:pt x="18256" y="224697"/>
                  <a:pt x="21463" y="233590"/>
                  <a:pt x="25879" y="241539"/>
                </a:cubicBezTo>
                <a:cubicBezTo>
                  <a:pt x="35949" y="259665"/>
                  <a:pt x="60385" y="293298"/>
                  <a:pt x="60385" y="293298"/>
                </a:cubicBezTo>
                <a:cubicBezTo>
                  <a:pt x="63260" y="304800"/>
                  <a:pt x="65754" y="316404"/>
                  <a:pt x="69011" y="327804"/>
                </a:cubicBezTo>
                <a:cubicBezTo>
                  <a:pt x="93775" y="414483"/>
                  <a:pt x="59278" y="280252"/>
                  <a:pt x="86264" y="388188"/>
                </a:cubicBezTo>
                <a:cubicBezTo>
                  <a:pt x="81162" y="423899"/>
                  <a:pt x="81915" y="444344"/>
                  <a:pt x="69011" y="474453"/>
                </a:cubicBezTo>
                <a:cubicBezTo>
                  <a:pt x="46669" y="526585"/>
                  <a:pt x="59256" y="491524"/>
                  <a:pt x="34505" y="534837"/>
                </a:cubicBezTo>
                <a:cubicBezTo>
                  <a:pt x="28125" y="546002"/>
                  <a:pt x="22318" y="557523"/>
                  <a:pt x="17252" y="569343"/>
                </a:cubicBezTo>
                <a:cubicBezTo>
                  <a:pt x="9827" y="586668"/>
                  <a:pt x="4377" y="612219"/>
                  <a:pt x="0" y="629728"/>
                </a:cubicBezTo>
                <a:cubicBezTo>
                  <a:pt x="2875" y="681487"/>
                  <a:pt x="3711" y="733399"/>
                  <a:pt x="8626" y="785004"/>
                </a:cubicBezTo>
                <a:cubicBezTo>
                  <a:pt x="9488" y="794056"/>
                  <a:pt x="11572" y="803783"/>
                  <a:pt x="17252" y="810883"/>
                </a:cubicBezTo>
                <a:cubicBezTo>
                  <a:pt x="23729" y="818979"/>
                  <a:pt x="34505" y="822385"/>
                  <a:pt x="43132" y="828136"/>
                </a:cubicBezTo>
                <a:cubicBezTo>
                  <a:pt x="59665" y="877736"/>
                  <a:pt x="47169" y="835104"/>
                  <a:pt x="60385" y="914400"/>
                </a:cubicBezTo>
                <a:cubicBezTo>
                  <a:pt x="62795" y="928863"/>
                  <a:pt x="65830" y="943219"/>
                  <a:pt x="69011" y="957532"/>
                </a:cubicBezTo>
                <a:cubicBezTo>
                  <a:pt x="72379" y="972688"/>
                  <a:pt x="79612" y="1002397"/>
                  <a:pt x="86264" y="1017917"/>
                </a:cubicBezTo>
                <a:cubicBezTo>
                  <a:pt x="91330" y="1029737"/>
                  <a:pt x="97766" y="1040920"/>
                  <a:pt x="103517" y="1052422"/>
                </a:cubicBezTo>
                <a:cubicBezTo>
                  <a:pt x="100641" y="1072550"/>
                  <a:pt x="98878" y="1092869"/>
                  <a:pt x="94890" y="1112807"/>
                </a:cubicBezTo>
                <a:cubicBezTo>
                  <a:pt x="85504" y="1159735"/>
                  <a:pt x="66488" y="1133640"/>
                  <a:pt x="103517" y="1207698"/>
                </a:cubicBezTo>
                <a:cubicBezTo>
                  <a:pt x="108154" y="1216971"/>
                  <a:pt x="120770" y="1219200"/>
                  <a:pt x="129396" y="1224951"/>
                </a:cubicBezTo>
                <a:cubicBezTo>
                  <a:pt x="135147" y="1233577"/>
                  <a:pt x="137857" y="1245335"/>
                  <a:pt x="146649" y="1250830"/>
                </a:cubicBezTo>
                <a:cubicBezTo>
                  <a:pt x="162071" y="1260469"/>
                  <a:pt x="198407" y="1268083"/>
                  <a:pt x="198407" y="1268083"/>
                </a:cubicBezTo>
                <a:cubicBezTo>
                  <a:pt x="194095" y="1293955"/>
                  <a:pt x="187718" y="1348816"/>
                  <a:pt x="172528" y="1371600"/>
                </a:cubicBezTo>
                <a:lnTo>
                  <a:pt x="155275" y="1397479"/>
                </a:lnTo>
                <a:cubicBezTo>
                  <a:pt x="131592" y="1468526"/>
                  <a:pt x="140594" y="1431234"/>
                  <a:pt x="129396" y="1509622"/>
                </a:cubicBezTo>
                <a:cubicBezTo>
                  <a:pt x="129673" y="1513220"/>
                  <a:pt x="128359" y="1614723"/>
                  <a:pt x="146649" y="1647645"/>
                </a:cubicBezTo>
                <a:cubicBezTo>
                  <a:pt x="156719" y="1665771"/>
                  <a:pt x="174596" y="1679733"/>
                  <a:pt x="181154" y="1699404"/>
                </a:cubicBezTo>
                <a:cubicBezTo>
                  <a:pt x="188171" y="1720452"/>
                  <a:pt x="190312" y="1734440"/>
                  <a:pt x="207034" y="1751162"/>
                </a:cubicBezTo>
                <a:cubicBezTo>
                  <a:pt x="214365" y="1758493"/>
                  <a:pt x="224287" y="1762664"/>
                  <a:pt x="232913" y="1768415"/>
                </a:cubicBezTo>
                <a:cubicBezTo>
                  <a:pt x="253509" y="1830204"/>
                  <a:pt x="224063" y="1759520"/>
                  <a:pt x="267419" y="1811547"/>
                </a:cubicBezTo>
                <a:cubicBezTo>
                  <a:pt x="279260" y="1825756"/>
                  <a:pt x="287306" y="1853956"/>
                  <a:pt x="293298" y="1871932"/>
                </a:cubicBezTo>
                <a:cubicBezTo>
                  <a:pt x="287547" y="1909313"/>
                  <a:pt x="283015" y="1946902"/>
                  <a:pt x="276045" y="1984075"/>
                </a:cubicBezTo>
                <a:cubicBezTo>
                  <a:pt x="274369" y="1993012"/>
                  <a:pt x="269624" y="2001133"/>
                  <a:pt x="267419" y="2009954"/>
                </a:cubicBezTo>
                <a:cubicBezTo>
                  <a:pt x="263863" y="2024179"/>
                  <a:pt x="262089" y="2038800"/>
                  <a:pt x="258792" y="2053087"/>
                </a:cubicBezTo>
                <a:cubicBezTo>
                  <a:pt x="227585" y="2188314"/>
                  <a:pt x="252619" y="2066698"/>
                  <a:pt x="232913" y="2165230"/>
                </a:cubicBezTo>
                <a:cubicBezTo>
                  <a:pt x="235788" y="2257245"/>
                  <a:pt x="236700" y="2349342"/>
                  <a:pt x="241539" y="2441275"/>
                </a:cubicBezTo>
                <a:cubicBezTo>
                  <a:pt x="242327" y="2456246"/>
                  <a:pt x="255328" y="2518844"/>
                  <a:pt x="258792" y="2536166"/>
                </a:cubicBezTo>
                <a:cubicBezTo>
                  <a:pt x="261668" y="2570672"/>
                  <a:pt x="261402" y="2605585"/>
                  <a:pt x="267419" y="2639683"/>
                </a:cubicBezTo>
                <a:cubicBezTo>
                  <a:pt x="270110" y="2654932"/>
                  <a:pt x="279379" y="2668262"/>
                  <a:pt x="284671" y="2682815"/>
                </a:cubicBezTo>
                <a:cubicBezTo>
                  <a:pt x="290886" y="2699906"/>
                  <a:pt x="296173" y="2717320"/>
                  <a:pt x="301924" y="2734573"/>
                </a:cubicBezTo>
                <a:cubicBezTo>
                  <a:pt x="304800" y="2743200"/>
                  <a:pt x="305507" y="2752887"/>
                  <a:pt x="310551" y="2760453"/>
                </a:cubicBezTo>
                <a:cubicBezTo>
                  <a:pt x="316302" y="2769079"/>
                  <a:pt x="326433" y="2776055"/>
                  <a:pt x="327803" y="2786332"/>
                </a:cubicBezTo>
                <a:cubicBezTo>
                  <a:pt x="332363" y="2820535"/>
                  <a:pt x="327803" y="2855343"/>
                  <a:pt x="327803" y="2889849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1475656" y="2204864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1628056" y="2996952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2555776" y="2346759"/>
            <a:ext cx="216024" cy="2160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3779912" y="2060848"/>
            <a:ext cx="432048" cy="40442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5076056" y="2204864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1043608" y="1772816"/>
            <a:ext cx="432048" cy="43204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endCxn id="6" idx="3"/>
          </p:cNvCxnSpPr>
          <p:nvPr/>
        </p:nvCxnSpPr>
        <p:spPr>
          <a:xfrm flipV="1">
            <a:off x="1043608" y="3181340"/>
            <a:ext cx="616084" cy="72886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5" idx="4"/>
          </p:cNvCxnSpPr>
          <p:nvPr/>
        </p:nvCxnSpPr>
        <p:spPr>
          <a:xfrm>
            <a:off x="1583668" y="2420888"/>
            <a:ext cx="108012" cy="50405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endCxn id="7" idx="3"/>
          </p:cNvCxnSpPr>
          <p:nvPr/>
        </p:nvCxnSpPr>
        <p:spPr>
          <a:xfrm flipV="1">
            <a:off x="1844080" y="2531147"/>
            <a:ext cx="743332" cy="46580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stCxn id="7" idx="6"/>
            <a:endCxn id="8" idx="2"/>
          </p:cNvCxnSpPr>
          <p:nvPr/>
        </p:nvCxnSpPr>
        <p:spPr>
          <a:xfrm flipV="1">
            <a:off x="2771800" y="2263062"/>
            <a:ext cx="1008112" cy="19170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>
            <a:stCxn id="9" idx="2"/>
            <a:endCxn id="8" idx="6"/>
          </p:cNvCxnSpPr>
          <p:nvPr/>
        </p:nvCxnSpPr>
        <p:spPr>
          <a:xfrm flipH="1" flipV="1">
            <a:off x="4211960" y="2263062"/>
            <a:ext cx="864096" cy="4981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stCxn id="5" idx="6"/>
            <a:endCxn id="7" idx="2"/>
          </p:cNvCxnSpPr>
          <p:nvPr/>
        </p:nvCxnSpPr>
        <p:spPr>
          <a:xfrm>
            <a:off x="1691680" y="2312876"/>
            <a:ext cx="864096" cy="14189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endCxn id="9" idx="3"/>
          </p:cNvCxnSpPr>
          <p:nvPr/>
        </p:nvCxnSpPr>
        <p:spPr>
          <a:xfrm flipV="1">
            <a:off x="5071153" y="2389252"/>
            <a:ext cx="36539" cy="71571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1475656" y="16915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1659692" y="33611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2447764" y="187618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3752799" y="158815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4841268" y="18823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142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136904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VYPRACOVÁNÍ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757372"/>
          </a:xfrm>
          <a:solidFill>
            <a:srgbClr val="F8F8F8">
              <a:alpha val="41961"/>
            </a:srgbClr>
          </a:solidFill>
          <a:ln>
            <a:noFill/>
          </a:ln>
        </p:spPr>
        <p:txBody>
          <a:bodyPr>
            <a:normAutofit fontScale="47500" lnSpcReduction="20000"/>
          </a:bodyPr>
          <a:lstStyle/>
          <a:p>
            <a:endParaRPr lang="cs-CZ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Vypočítejte pro 8 populačně největších obcí vybraného okresu jejich hierarchickou pozici danou rolí obce </a:t>
            </a:r>
            <a:r>
              <a:rPr lang="cs-CZ" sz="2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systému dojížďky </a:t>
            </a:r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prací.</a:t>
            </a:r>
          </a:p>
          <a:p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Obci i  přiřadíte 2 body a obci j  0 bodů, pokud bude platit:</a:t>
            </a:r>
          </a:p>
          <a:p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9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9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) &lt; (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9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9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kde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9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9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je podíl proudu z i do j na celkové vyjížďce z i a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9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9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je podíl proudu z j do i na celkové vyjížďce z j</a:t>
            </a:r>
          </a:p>
          <a:p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Pokud je rozdíl mezi podíly menší než 10 % či jsou podíly shodné přiřadí se oběma městům po 1 bodu.</a:t>
            </a:r>
          </a:p>
          <a:p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Výpočet se provede pro každou ze dvojic a pro každou z obcí se načtou celkové body.</a:t>
            </a:r>
          </a:p>
          <a:p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Grafem vyjádřete vztah populační velikosti a vypočítané hierarchické pozice.</a:t>
            </a:r>
          </a:p>
          <a:p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Datové podklady – </a:t>
            </a:r>
            <a:r>
              <a:rPr lang="cs-CZ" sz="29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viz.přiložený</a:t>
            </a:r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xls</a:t>
            </a:r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soubor (omezený na pracovní proudy &gt; 5).</a:t>
            </a:r>
          </a:p>
          <a:p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Alternativně lze pro účely našeho modelového systému 8 obcí za celkovou vyjížďku z obce považovat pouze součet vyjížďkových proudů směřujících do 7 ostatních obcí.</a:t>
            </a:r>
          </a:p>
        </p:txBody>
      </p:sp>
    </p:spTree>
    <p:extLst>
      <p:ext uri="{BB962C8B-B14F-4D97-AF65-F5344CB8AC3E}">
        <p14:creationId xmlns:p14="http://schemas.microsoft.com/office/powerpoint/2010/main" val="290563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136904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VYPRACOVÁNÍ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757372"/>
          </a:xfrm>
          <a:solidFill>
            <a:srgbClr val="F8F8F8">
              <a:alpha val="41961"/>
            </a:srgbClr>
          </a:solidFill>
          <a:ln>
            <a:noFill/>
          </a:ln>
        </p:spPr>
        <p:txBody>
          <a:bodyPr>
            <a:normAutofit fontScale="47500" lnSpcReduction="20000"/>
          </a:bodyPr>
          <a:lstStyle/>
          <a:p>
            <a:endParaRPr lang="cs-CZ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Vypočítejte pro 8 populačně největších obcí vybraného okresu jejich hierarchickou pozici danou rolí obce </a:t>
            </a:r>
            <a:r>
              <a:rPr lang="cs-CZ" sz="2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systému dojížďky </a:t>
            </a:r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prací.</a:t>
            </a:r>
          </a:p>
          <a:p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Obci i  přiřadíte 2 body a obci j  0 bodů, pokud bude platit:</a:t>
            </a:r>
          </a:p>
          <a:p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9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900" baseline="-25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9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900" baseline="-25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&lt; (</a:t>
            </a:r>
            <a:r>
              <a:rPr lang="cs-CZ" sz="29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900" baseline="-25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9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900" baseline="-25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kde </a:t>
            </a:r>
            <a:r>
              <a:rPr lang="cs-CZ" sz="29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900" baseline="-25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9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900" baseline="-25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podíl proudu z i do j na celkové vyjížďce z i a </a:t>
            </a:r>
            <a:r>
              <a:rPr lang="cs-CZ" sz="29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900" baseline="-25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9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900" baseline="-25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podíl proudu z j do i na celkové vyjížďce z j</a:t>
            </a:r>
          </a:p>
          <a:p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je rozdíl mezi podíly menší než 10 % či jsou podíly shodné přiřadí se oběma městům po 1 bodu.</a:t>
            </a:r>
          </a:p>
          <a:p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Výpočet se provede pro každou ze dvojic a pro každou z obcí se načtou celkové body.</a:t>
            </a:r>
          </a:p>
          <a:p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Grafem vyjádřete vztah populační velikosti a vypočítané hierarchické pozice.</a:t>
            </a:r>
          </a:p>
          <a:p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Datové podklady – </a:t>
            </a:r>
            <a:r>
              <a:rPr lang="cs-CZ" sz="29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viz.přiložený</a:t>
            </a:r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xls</a:t>
            </a:r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soubor (omezený na pracovní proudy &gt; 5).</a:t>
            </a:r>
          </a:p>
          <a:p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Alternativně lze pro účely našeho modelového systému 8 obcí za celkovou vyjížďku z obce považovat pouze součet vyjížďkových proudů směřujících do 7 ostatních obcí.</a:t>
            </a:r>
          </a:p>
        </p:txBody>
      </p:sp>
    </p:spTree>
    <p:extLst>
      <p:ext uri="{BB962C8B-B14F-4D97-AF65-F5344CB8AC3E}">
        <p14:creationId xmlns:p14="http://schemas.microsoft.com/office/powerpoint/2010/main" val="374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136904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VÝSTUP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CVIČENÍ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471092"/>
              </p:ext>
            </p:extLst>
          </p:nvPr>
        </p:nvGraphicFramePr>
        <p:xfrm>
          <a:off x="323527" y="1484786"/>
          <a:ext cx="8496945" cy="38884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9389"/>
                <a:gridCol w="1699389"/>
                <a:gridCol w="1699389"/>
                <a:gridCol w="1699389"/>
                <a:gridCol w="1699389"/>
              </a:tblGrid>
              <a:tr h="935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Sídlo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Počet obyvatel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Obsazená pracovní místa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Počet bodů v hodnocení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Pořadí v hierarchii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69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Tábor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36 557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20 765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69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Sezimovo Ústí 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7 495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3 204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69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Planá nad Lužnicí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3 043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3 552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69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Bechyně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5 931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2 870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69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Soběslav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7 290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3 776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69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Veselí nad Lužnicí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6 641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2 978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*6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69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Mladé Vožice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2 735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1 236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69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Chýnov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2 070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714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*8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7164288" y="1340768"/>
            <a:ext cx="1728192" cy="43204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2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136904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VÝSTUP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CVIČENÍ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3346083094"/>
              </p:ext>
            </p:extLst>
          </p:nvPr>
        </p:nvGraphicFramePr>
        <p:xfrm>
          <a:off x="1547664" y="1196752"/>
          <a:ext cx="604867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311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136904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VÝSTUP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CVIČENÍ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138280445"/>
              </p:ext>
            </p:extLst>
          </p:nvPr>
        </p:nvGraphicFramePr>
        <p:xfrm>
          <a:off x="1547664" y="1196752"/>
          <a:ext cx="604867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Přímá spojnice se šipkou 3"/>
          <p:cNvCxnSpPr>
            <a:endCxn id="7" idx="1"/>
          </p:cNvCxnSpPr>
          <p:nvPr/>
        </p:nvCxnSpPr>
        <p:spPr>
          <a:xfrm flipV="1">
            <a:off x="1079612" y="3140968"/>
            <a:ext cx="468052" cy="756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251520" y="3960947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</a:t>
            </a:r>
            <a:r>
              <a:rPr lang="cs-CZ" dirty="0" smtClean="0"/>
              <a:t>vantitativní</a:t>
            </a:r>
          </a:p>
          <a:p>
            <a:r>
              <a:rPr lang="cs-CZ" dirty="0"/>
              <a:t>k</a:t>
            </a:r>
            <a:r>
              <a:rPr lang="cs-CZ" dirty="0" smtClean="0"/>
              <a:t>valitativní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7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136904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VÝSTUP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CVIČENÍ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51415154"/>
              </p:ext>
            </p:extLst>
          </p:nvPr>
        </p:nvGraphicFramePr>
        <p:xfrm>
          <a:off x="1547664" y="1196752"/>
          <a:ext cx="604867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ál 2"/>
          <p:cNvSpPr/>
          <p:nvPr/>
        </p:nvSpPr>
        <p:spPr>
          <a:xfrm>
            <a:off x="1475656" y="1041782"/>
            <a:ext cx="1296144" cy="41044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 rot="5400000">
            <a:off x="4120242" y="1860576"/>
            <a:ext cx="1296144" cy="52239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23528" y="1278563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velikost</a:t>
            </a:r>
            <a:endParaRPr lang="cs-CZ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407425" y="4653136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vztahy</a:t>
            </a:r>
            <a:endParaRPr lang="cs-CZ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Přímá spojnice se šipkou 10"/>
          <p:cNvCxnSpPr/>
          <p:nvPr/>
        </p:nvCxnSpPr>
        <p:spPr>
          <a:xfrm flipV="1">
            <a:off x="251520" y="1278563"/>
            <a:ext cx="0" cy="35592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2483768" y="5445224"/>
            <a:ext cx="4464496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30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136904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VYPRACOVÁNÍ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757372"/>
          </a:xfrm>
          <a:solidFill>
            <a:srgbClr val="F8F8F8">
              <a:alpha val="41961"/>
            </a:srgbClr>
          </a:solidFill>
          <a:ln>
            <a:noFill/>
          </a:ln>
        </p:spPr>
        <p:txBody>
          <a:bodyPr>
            <a:normAutofit fontScale="47500" lnSpcReduction="20000"/>
          </a:bodyPr>
          <a:lstStyle/>
          <a:p>
            <a:endParaRPr lang="cs-CZ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Vypočítejte pro 8 populačně největších obcí vybraného okresu jejich hierarchickou pozici danou rolí obce </a:t>
            </a:r>
            <a:r>
              <a:rPr lang="cs-CZ" sz="2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systému dojížďky </a:t>
            </a:r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prací.</a:t>
            </a:r>
          </a:p>
          <a:p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Obci i  přiřadíte 2 body a obci j  0 bodů, pokud bude platit:</a:t>
            </a:r>
          </a:p>
          <a:p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9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900" baseline="-25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9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900" baseline="-25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&lt; (</a:t>
            </a:r>
            <a:r>
              <a:rPr lang="cs-CZ" sz="29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900" baseline="-25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9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900" baseline="-25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kde </a:t>
            </a:r>
            <a:r>
              <a:rPr lang="cs-CZ" sz="29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900" baseline="-25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9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900" baseline="-25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podíl proudu z i do j na celkové vyjížďce z i a </a:t>
            </a:r>
            <a:r>
              <a:rPr lang="cs-CZ" sz="29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900" baseline="-25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9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900" baseline="-25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podíl proudu z j do i na celkové vyjížďce z j</a:t>
            </a:r>
          </a:p>
          <a:p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je rozdíl mezi podíly menší než 10 % či jsou podíly shodné přiřadí se oběma městům po 1 bodu.</a:t>
            </a:r>
          </a:p>
          <a:p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Výpočet se provede pro každou ze dvojic a pro každou z obcí se načtou celkové body.</a:t>
            </a:r>
          </a:p>
          <a:p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Grafem vyjádřete vztah populační velikosti a vypočítané hierarchické pozice.</a:t>
            </a:r>
          </a:p>
          <a:p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Datové podklady –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viz.přiložený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xls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soubor (omezený na pracovní proudy &gt; 5).</a:t>
            </a:r>
          </a:p>
          <a:p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Alternativně lze pro účely našeho modelového systému 8 obcí za </a:t>
            </a:r>
            <a:r>
              <a:rPr lang="cs-CZ" sz="2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celkovou vyjížďku 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z obce považovat pouze </a:t>
            </a:r>
            <a:r>
              <a:rPr lang="cs-CZ" sz="2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součet vyjížďkových proudů směřujících do 7 ostatních obcí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700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DATOVÉ PODKLADY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PRO CVIČENÍ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520940" cy="3579849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è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IS MUNI (ZADÁNÍ CVIČENÍ)</a:t>
            </a:r>
          </a:p>
          <a:p>
            <a:pPr marL="285750" indent="-285750">
              <a:buFont typeface="Wingdings" pitchFamily="2" charset="2"/>
              <a:buChar char="è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itchFamily="2" charset="2"/>
              <a:buChar char="è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ČSÚ (počet obyvatel, číselníky obcí)</a:t>
            </a:r>
          </a:p>
          <a:p>
            <a:pPr marL="285750" indent="-285750">
              <a:buFont typeface="Wingdings" pitchFamily="2" charset="2"/>
              <a:buChar char="è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itchFamily="2" charset="2"/>
              <a:buChar char="è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METODA ANALÝZY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Cvičení 1: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Hierarchie sídelních systémů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520940" cy="3579849"/>
          </a:xfrm>
        </p:spPr>
        <p:txBody>
          <a:bodyPr/>
          <a:lstStyle/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POJMY: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/>
              <a:buChar char="à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SYSTÉM</a:t>
            </a:r>
          </a:p>
          <a:p>
            <a:pPr>
              <a:buFont typeface="Wingdings"/>
              <a:buChar char="à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KOMPLEXNÍ SYSTÉM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/>
              <a:buChar char="à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HIERARCHIE</a:t>
            </a:r>
          </a:p>
          <a:p>
            <a:pPr marL="0" indent="0"/>
            <a:endParaRPr lang="cs-CZ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32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Využití v praxi ?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520940" cy="3579849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è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ANALÝZY SIS: PODKLADY PRO ROZHODOVÁNÍ</a:t>
            </a:r>
          </a:p>
          <a:p>
            <a:pPr marL="285750" indent="-285750">
              <a:buFont typeface="Wingdings" pitchFamily="2" charset="2"/>
              <a:buChar char="è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OBLASTI:</a:t>
            </a:r>
          </a:p>
          <a:p>
            <a:pPr marL="285750" indent="-285750">
              <a:buFont typeface="Wingdings" pitchFamily="2" charset="2"/>
              <a:buChar char="è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ŽIVOTNÍ PROSTŘEDÍ</a:t>
            </a:r>
          </a:p>
          <a:p>
            <a:pPr marL="285750" indent="-285750">
              <a:buFont typeface="Wingdings" pitchFamily="2" charset="2"/>
              <a:buChar char="è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INVESTIČNÍ ZÁMĚRY</a:t>
            </a:r>
          </a:p>
          <a:p>
            <a:pPr marL="285750" indent="-285750">
              <a:buFont typeface="Wingdings" pitchFamily="2" charset="2"/>
              <a:buChar char="è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DOPRAVA</a:t>
            </a:r>
          </a:p>
          <a:p>
            <a:pPr marL="285750" indent="-285750">
              <a:buFont typeface="Wingdings" pitchFamily="2" charset="2"/>
              <a:buChar char="è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REGIONÁLNÍ ROZVOJ (PROGRAMOVÁNÍ)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5323745" y="2572612"/>
            <a:ext cx="402344" cy="1216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191672" y="299616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ÚZEMNÍ PLÁNOVÁNÍ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94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OBSAH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ZÁVĚRU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„PROTOKOLU“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520940" cy="3579849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è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SPECIFICKÁ SITUACE V DANÉM OKRESE (oblasti: DOPRAVA, ŽP, HOSPODÁŘSTVÍ, REGIONÁLNÍ ROZVOJ)</a:t>
            </a:r>
          </a:p>
          <a:p>
            <a:pPr marL="285750" indent="-285750">
              <a:buFont typeface="Wingdings" pitchFamily="2" charset="2"/>
              <a:buChar char="è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itchFamily="2" charset="2"/>
              <a:buChar char="è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METODA ANALÝZY (INTERPRETACE, RIZIKA ZDROJOVÝCH DAT)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45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SYSTÉM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520940" cy="3579849"/>
          </a:xfrm>
        </p:spPr>
        <p:txBody>
          <a:bodyPr/>
          <a:lstStyle/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/>
              <a:buChar char="è"/>
            </a:pP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SYSTÉM = soubor elementů provázaných vztahy</a:t>
            </a:r>
          </a:p>
          <a:p>
            <a:pPr>
              <a:buFont typeface="Wingdings"/>
              <a:buChar char="è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42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SYSTÉM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520940" cy="3579849"/>
          </a:xfrm>
        </p:spPr>
        <p:txBody>
          <a:bodyPr/>
          <a:lstStyle/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/>
              <a:buChar char="è"/>
            </a:pP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SYSTÉM = soubor elementů provázaných vzájemnými vztahy</a:t>
            </a:r>
          </a:p>
          <a:p>
            <a:pPr>
              <a:buFont typeface="Wingdings"/>
              <a:buChar char="è"/>
            </a:pPr>
            <a:endParaRPr lang="cs-CZ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/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Definice: „Celek složený z částí, které na sebe vzájemně působí. Mezi částmi mohou probíhat toky informací, hmoty a energie.“ (Wikipedie)</a:t>
            </a:r>
          </a:p>
          <a:p>
            <a:pPr marL="0" indent="0"/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Wingdings"/>
              <a:buChar char="è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03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SYSTÉM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520940" cy="3579849"/>
          </a:xfrm>
        </p:spPr>
        <p:txBody>
          <a:bodyPr/>
          <a:lstStyle/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/>
              <a:buChar char="è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SYSTÉM = soubor elementů provázaných vzájemnými vztahy</a:t>
            </a:r>
          </a:p>
          <a:p>
            <a:pPr>
              <a:buFont typeface="Wingdings"/>
              <a:buChar char="è"/>
            </a:pPr>
            <a:endParaRPr lang="cs-CZ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/>
            <a:r>
              <a:rPr lang="cs-CZ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Definice: „Celek složený z částí, které na sebe vzájemně působí. Mezi částmi mohou probíhat toky informací, hmoty a energie.“ (Wikipedie)</a:t>
            </a:r>
          </a:p>
          <a:p>
            <a:pPr marL="0" indent="0"/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Wingdings"/>
              <a:buChar char="è"/>
            </a:pP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SÍDELNÍ SYSTÉM ?</a:t>
            </a:r>
          </a:p>
        </p:txBody>
      </p:sp>
    </p:spTree>
    <p:extLst>
      <p:ext uri="{BB962C8B-B14F-4D97-AF65-F5344CB8AC3E}">
        <p14:creationId xmlns:p14="http://schemas.microsoft.com/office/powerpoint/2010/main" val="206823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KOMPLEXNÍ SYSTÉM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520940" cy="3579849"/>
          </a:xfrm>
        </p:spPr>
        <p:txBody>
          <a:bodyPr/>
          <a:lstStyle/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/>
              <a:buChar char="è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SYSTÉM = soubor elementů provázaných vztahy</a:t>
            </a:r>
          </a:p>
          <a:p>
            <a:pPr>
              <a:buFont typeface="Wingdings"/>
              <a:buChar char="è"/>
            </a:pPr>
            <a:endParaRPr lang="cs-CZ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/>
            <a:r>
              <a:rPr lang="cs-CZ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Definice: „Celek složený z částí, které na sebe vzájemně působí. Mezi částmi mohou probíhat toky informací, hmoty a energie.“ (Wikipedie)</a:t>
            </a:r>
          </a:p>
          <a:p>
            <a:pPr marL="0" indent="0"/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Wingdings"/>
              <a:buChar char="è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SÍDELNÍ SYSTÉM?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3529"/>
            <a:ext cx="9144000" cy="626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28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1547664" y="3429000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2339752" y="1916832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se šipkou 10"/>
          <p:cNvCxnSpPr>
            <a:endCxn id="4" idx="1"/>
          </p:cNvCxnSpPr>
          <p:nvPr/>
        </p:nvCxnSpPr>
        <p:spPr>
          <a:xfrm>
            <a:off x="1187624" y="3140968"/>
            <a:ext cx="433857" cy="35130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endCxn id="4" idx="7"/>
          </p:cNvCxnSpPr>
          <p:nvPr/>
        </p:nvCxnSpPr>
        <p:spPr>
          <a:xfrm flipH="1">
            <a:off x="1977903" y="3140968"/>
            <a:ext cx="505865" cy="35130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endCxn id="6" idx="2"/>
          </p:cNvCxnSpPr>
          <p:nvPr/>
        </p:nvCxnSpPr>
        <p:spPr>
          <a:xfrm flipV="1">
            <a:off x="1691680" y="2132856"/>
            <a:ext cx="648072" cy="1800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endCxn id="6" idx="1"/>
          </p:cNvCxnSpPr>
          <p:nvPr/>
        </p:nvCxnSpPr>
        <p:spPr>
          <a:xfrm>
            <a:off x="1977903" y="1556792"/>
            <a:ext cx="435666" cy="42331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endCxn id="4" idx="4"/>
          </p:cNvCxnSpPr>
          <p:nvPr/>
        </p:nvCxnSpPr>
        <p:spPr>
          <a:xfrm flipV="1">
            <a:off x="1799692" y="3861048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>
            <a:endCxn id="6" idx="5"/>
          </p:cNvCxnSpPr>
          <p:nvPr/>
        </p:nvCxnSpPr>
        <p:spPr>
          <a:xfrm flipH="1" flipV="1">
            <a:off x="2769991" y="2285608"/>
            <a:ext cx="289841" cy="2072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4067944" y="1556792"/>
            <a:ext cx="0" cy="309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827584" y="47667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Byla vždy sídelní struktura sídelním </a:t>
            </a:r>
            <a:r>
              <a:rPr lang="cs-CZ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systémem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cs-CZ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ál 29"/>
          <p:cNvSpPr/>
          <p:nvPr/>
        </p:nvSpPr>
        <p:spPr>
          <a:xfrm>
            <a:off x="5436096" y="3429000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ál 30"/>
          <p:cNvSpPr/>
          <p:nvPr/>
        </p:nvSpPr>
        <p:spPr>
          <a:xfrm>
            <a:off x="6228184" y="1916832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2" name="Přímá spojnice se šipkou 31"/>
          <p:cNvCxnSpPr>
            <a:stCxn id="31" idx="3"/>
            <a:endCxn id="30" idx="0"/>
          </p:cNvCxnSpPr>
          <p:nvPr/>
        </p:nvCxnSpPr>
        <p:spPr>
          <a:xfrm flipH="1">
            <a:off x="5688124" y="2285608"/>
            <a:ext cx="613877" cy="114339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>
            <a:stCxn id="30" idx="7"/>
            <a:endCxn id="31" idx="4"/>
          </p:cNvCxnSpPr>
          <p:nvPr/>
        </p:nvCxnSpPr>
        <p:spPr>
          <a:xfrm flipV="1">
            <a:off x="5866335" y="2348880"/>
            <a:ext cx="613877" cy="114339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>
            <a:endCxn id="31" idx="2"/>
          </p:cNvCxnSpPr>
          <p:nvPr/>
        </p:nvCxnSpPr>
        <p:spPr>
          <a:xfrm>
            <a:off x="4860032" y="2132856"/>
            <a:ext cx="136815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>
            <a:endCxn id="30" idx="1"/>
          </p:cNvCxnSpPr>
          <p:nvPr/>
        </p:nvCxnSpPr>
        <p:spPr>
          <a:xfrm>
            <a:off x="4860032" y="2708920"/>
            <a:ext cx="649881" cy="78335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Zakřivená spojnice 39"/>
          <p:cNvCxnSpPr>
            <a:stCxn id="30" idx="6"/>
            <a:endCxn id="31" idx="5"/>
          </p:cNvCxnSpPr>
          <p:nvPr/>
        </p:nvCxnSpPr>
        <p:spPr>
          <a:xfrm flipV="1">
            <a:off x="5940152" y="2285608"/>
            <a:ext cx="718271" cy="1359416"/>
          </a:xfrm>
          <a:prstGeom prst="curvedConnector2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9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komplexní SYSTÉM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520940" cy="3579849"/>
          </a:xfrm>
        </p:spPr>
        <p:txBody>
          <a:bodyPr/>
          <a:lstStyle/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/>
              <a:buChar char="è"/>
            </a:pP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 to je „KOMPLEXNÍ“ ? </a:t>
            </a:r>
          </a:p>
          <a:p>
            <a:pPr>
              <a:buFont typeface="Wingdings"/>
              <a:buChar char="è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Úhly">
  <a:themeElements>
    <a:clrScheme name="Úhl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Úhl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Úhl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485</TotalTime>
  <Words>717</Words>
  <Application>Microsoft Office PowerPoint</Application>
  <PresentationFormat>Předvádění na obrazovce (4:3)</PresentationFormat>
  <Paragraphs>297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Úhly</vt:lpstr>
      <vt:lpstr>SÍDELNÍ SYSTÉMY - CVIČENÍ</vt:lpstr>
      <vt:lpstr>Předmět výuky:</vt:lpstr>
      <vt:lpstr>Cvičení 1: Hierarchie sídelních systémů</vt:lpstr>
      <vt:lpstr>SYSTÉM</vt:lpstr>
      <vt:lpstr>SYSTÉM</vt:lpstr>
      <vt:lpstr>SYSTÉM</vt:lpstr>
      <vt:lpstr>KOMPLEXNÍ SYSTÉM</vt:lpstr>
      <vt:lpstr>Prezentace aplikace PowerPoint</vt:lpstr>
      <vt:lpstr>komplexní SYSTÉM</vt:lpstr>
      <vt:lpstr>komplexní SYSTÉM</vt:lpstr>
      <vt:lpstr>komplexní SYSTÉM</vt:lpstr>
      <vt:lpstr>HIERARCHIE</vt:lpstr>
      <vt:lpstr>HIERARCHIE</vt:lpstr>
      <vt:lpstr>HIERARCHIE</vt:lpstr>
      <vt:lpstr>HIERARCHIE</vt:lpstr>
      <vt:lpstr>HIERARCHIE</vt:lpstr>
      <vt:lpstr>HIERARCHIE</vt:lpstr>
      <vt:lpstr>K ČEMU TO JE?</vt:lpstr>
      <vt:lpstr>K ČEMU TO JE?</vt:lpstr>
      <vt:lpstr>Zadání cvičení 1</vt:lpstr>
      <vt:lpstr>Prezentace aplikace PowerPoint</vt:lpstr>
      <vt:lpstr>METODA VYPRACOVÁNÍ</vt:lpstr>
      <vt:lpstr>METODA VYPRACOVÁNÍ</vt:lpstr>
      <vt:lpstr>VÝSTUP CVIČENÍ</vt:lpstr>
      <vt:lpstr>VÝSTUP CVIČENÍ</vt:lpstr>
      <vt:lpstr>VÝSTUP CVIČENÍ</vt:lpstr>
      <vt:lpstr>VÝSTUP CVIČENÍ</vt:lpstr>
      <vt:lpstr>METODA VYPRACOVÁNÍ</vt:lpstr>
      <vt:lpstr>DATOVÉ PODKLADY PRO CVIČENÍ</vt:lpstr>
      <vt:lpstr>Využití v praxi ?</vt:lpstr>
      <vt:lpstr>OBSAH ZÁVĚRU „PROTOKOLU“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Cvičení 1: Hierarchie sídelních systémů</dc:title>
  <dc:creator>Togel</dc:creator>
  <cp:lastModifiedBy>Togel</cp:lastModifiedBy>
  <cp:revision>44</cp:revision>
  <dcterms:created xsi:type="dcterms:W3CDTF">2014-09-22T14:44:12Z</dcterms:created>
  <dcterms:modified xsi:type="dcterms:W3CDTF">2014-09-24T14:55:13Z</dcterms:modified>
</cp:coreProperties>
</file>