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438" r:id="rId3"/>
    <p:sldId id="480" r:id="rId4"/>
    <p:sldId id="527" r:id="rId5"/>
    <p:sldId id="530" r:id="rId6"/>
    <p:sldId id="534" r:id="rId7"/>
    <p:sldId id="533" r:id="rId8"/>
    <p:sldId id="535" r:id="rId9"/>
    <p:sldId id="536" r:id="rId10"/>
    <p:sldId id="537" r:id="rId11"/>
    <p:sldId id="538" r:id="rId12"/>
    <p:sldId id="542" r:id="rId13"/>
    <p:sldId id="541" r:id="rId14"/>
    <p:sldId id="540" r:id="rId15"/>
    <p:sldId id="539" r:id="rId16"/>
    <p:sldId id="543" r:id="rId17"/>
    <p:sldId id="544" r:id="rId18"/>
    <p:sldId id="546" r:id="rId19"/>
    <p:sldId id="550" r:id="rId20"/>
    <p:sldId id="545" r:id="rId21"/>
    <p:sldId id="547" r:id="rId22"/>
    <p:sldId id="549" r:id="rId23"/>
    <p:sldId id="548" r:id="rId24"/>
    <p:sldId id="552" r:id="rId25"/>
    <p:sldId id="553" r:id="rId26"/>
    <p:sldId id="551" r:id="rId27"/>
    <p:sldId id="52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  <a:srgbClr val="FFFF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72" y="27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095F61-BAF7-42CA-897D-707A036282DB}" type="datetimeFigureOut">
              <a:rPr lang="cs-CZ" smtClean="0"/>
              <a:t>3.12.2014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08A6DF-4673-498B-9FAE-39B0F4E95A8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Cvičení 10: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SÍDELNÍ SYSTÉMY V PRAXI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Osnova:</a:t>
            </a:r>
          </a:p>
          <a:p>
            <a:pPr marL="0" indent="0"/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Sídelní systémy a politika regionálního rozvoje</a:t>
            </a:r>
          </a:p>
          <a:p>
            <a:pPr>
              <a:buFont typeface="Wingdings"/>
              <a:buChar char="à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Návrh PÚR na základě scénáře teorie regionálního rozvoje</a:t>
            </a:r>
          </a:p>
          <a:p>
            <a:pPr>
              <a:buFont typeface="Wingdings"/>
              <a:buChar char="à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à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REPUBLIKOVÉ PRIORITY (PRINCIPY)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Příklady principů z hlediska tématu </a:t>
            </a:r>
            <a:r>
              <a:rPr lang="cs-CZ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sídelních systémů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 udržitelného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primárního sektoru ve venkovských oblastech v zájmu ekologické ochrany krajiny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prostorové segregaci negativních sociálních jevů a obnova bytového fondu ve znevýhodněných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polycentrického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polyfunkčního využívání areálů (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polyfunkcionalita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lokalizace rozvojových záměrů do nekonfliktních lokalit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urban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sprawl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plánování městské a dopravní infrastruktury v dlouhodobém horizontu</a:t>
            </a:r>
          </a:p>
        </p:txBody>
      </p:sp>
    </p:spTree>
    <p:extLst>
      <p:ext uri="{BB962C8B-B14F-4D97-AF65-F5344CB8AC3E}">
        <p14:creationId xmlns:p14="http://schemas.microsoft.com/office/powerpoint/2010/main" val="19259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REPUBLIKOVÉ PRIORITY (PRINCIPY)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Příklady principů z hlediska tématu </a:t>
            </a:r>
            <a:r>
              <a:rPr lang="cs-CZ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sídelních systémů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 udržitelného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primárního sektoru ve venkovských oblastech v zájmu ekologické ochrany krajiny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prostorové segregaci negativních sociálních jevů a obnova bytového fondu ve znevýhodněných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polycentrického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polyfunkčního využívání areálů (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polyfunkcionalita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lokalizace rozvojových záměrů do nekonfliktních lokalit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urban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sprawl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plánování městské a dopravní infrastruktury v dlouhodobém horizontu</a:t>
            </a:r>
          </a:p>
        </p:txBody>
      </p:sp>
    </p:spTree>
    <p:extLst>
      <p:ext uri="{BB962C8B-B14F-4D97-AF65-F5344CB8AC3E}">
        <p14:creationId xmlns:p14="http://schemas.microsoft.com/office/powerpoint/2010/main" val="32874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REPUBLIKOVÉ PRIORITY (PRINCIPY)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Příklady principů z hlediska tématu </a:t>
            </a:r>
            <a:r>
              <a:rPr lang="cs-CZ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sídelních systémů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 udržitelného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primárního sektoru ve venkovských oblastech v zájmu ekologické ochrany krajiny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prostorové segregaci negativních sociálních jevů a obnova bytového fondu ve znevýhodněných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polycentrického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polyfunkčního využívání areálů (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polyfunkcionalita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lokalizace rozvojových záměrů do nekonfliktních lokalit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urban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sprawl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plánování městské a dopravní infrastruktury v dlouhodobém horizontu</a:t>
            </a:r>
          </a:p>
        </p:txBody>
      </p:sp>
    </p:spTree>
    <p:extLst>
      <p:ext uri="{BB962C8B-B14F-4D97-AF65-F5344CB8AC3E}">
        <p14:creationId xmlns:p14="http://schemas.microsoft.com/office/powerpoint/2010/main" val="32874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REPUBLIKOVÉ PRIORITY (PRINCIPY)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>
            <a:normAutofit fontScale="92500"/>
          </a:bodyPr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Příklady principů z hlediska tématu </a:t>
            </a:r>
            <a:r>
              <a:rPr lang="cs-CZ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sídelních systémů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 udržitelného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primárního sektoru ve venkovských oblastech v zájmu ekologické ochrany krajiny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prostorové segregaci negativních sociálních jevů a obnova bytového fondu ve znevýhodněných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polycentrického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polyfunkčního využívání areálů (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polyfunkcionalita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lokalizace rozvojových záměrů do nekonfliktních lokalit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urban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sprawl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plánování městské a dopravní infrastruktury v dlouhodobém horizontu</a:t>
            </a:r>
          </a:p>
        </p:txBody>
      </p:sp>
    </p:spTree>
    <p:extLst>
      <p:ext uri="{BB962C8B-B14F-4D97-AF65-F5344CB8AC3E}">
        <p14:creationId xmlns:p14="http://schemas.microsoft.com/office/powerpoint/2010/main" val="32874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REPUBLIKOVÉ PRIORITY (PRINCIPY)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4032448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Příklady principů z hlediska tématu </a:t>
            </a:r>
            <a:r>
              <a:rPr lang="cs-CZ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sídelních systémů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 udržitelného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primárního sektoru ve venkovských oblastech v zájmu ekologické ochrany krajiny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prostorové segregaci negativních sociálních jevů a obnova bytového fondu ve znevýhodněných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polycentrického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polyfunkčního využívání areálů (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polyfunkcionalita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lokalizace rozvojových záměrů do nekonfliktních lokalit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urban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sprawl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plánování městské a dopravní infrastruktury v dlouhodobém horizontu</a:t>
            </a:r>
          </a:p>
        </p:txBody>
      </p:sp>
    </p:spTree>
    <p:extLst>
      <p:ext uri="{BB962C8B-B14F-4D97-AF65-F5344CB8AC3E}">
        <p14:creationId xmlns:p14="http://schemas.microsoft.com/office/powerpoint/2010/main" val="32874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REPUBLIKOVÉ PRIORITY (PRINCIPY)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Příklady principů z hlediska tématu </a:t>
            </a:r>
            <a:r>
              <a:rPr lang="cs-CZ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sídelních systémů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 udržitelného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primárního sektoru ve venkovských oblastech v zájmu ekologické ochrany krajiny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prostorové segregaci negativních sociálních jevů a obnova bytového fondu ve znevýhodněných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polycentrického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polyfunkčního využívání areálů (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polyfunkcionalita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lokalizace rozvojových záměrů do nekonfliktních lokalit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urban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sprawl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plánování městské a dopravní infrastruktury v dlouhodobém horizontu</a:t>
            </a:r>
          </a:p>
        </p:txBody>
      </p:sp>
    </p:spTree>
    <p:extLst>
      <p:ext uri="{BB962C8B-B14F-4D97-AF65-F5344CB8AC3E}">
        <p14:creationId xmlns:p14="http://schemas.microsoft.com/office/powerpoint/2010/main" val="32874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REPUBLIKOVÉ PRIORITY (PRINCIPY)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Příklady principů z hlediska tématu </a:t>
            </a:r>
            <a:r>
              <a:rPr lang="cs-CZ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sídelních systémů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 udržitelného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primárního sektoru ve venkovských oblastech v zájmu ekologické ochrany krajiny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prostorové segregaci negativních sociálních jevů a obnova bytového fondu ve znevýhodněných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polycentrického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polyfunkčního využívání areálů (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polyfunkcionalita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lokalizace rozvojových záměrů do nekonfliktních lokalit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urban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sprawl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plánování městské a dopravní infrastruktury v dlouhodobém horizontu</a:t>
            </a:r>
          </a:p>
        </p:txBody>
      </p:sp>
    </p:spTree>
    <p:extLst>
      <p:ext uri="{BB962C8B-B14F-4D97-AF65-F5344CB8AC3E}">
        <p14:creationId xmlns:p14="http://schemas.microsoft.com/office/powerpoint/2010/main" val="22392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rozvojové oblasti, osy, specifické oblasti (regionalizace)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/>
          <a:lstStyle/>
          <a:p>
            <a:pPr marL="0" indent="0"/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KATEGORIZACE ÚZEMÍ Z HLEDISKA PŘÍSTUPU: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 prostorové organizaci aktivit v daném regionu (principy územního rozvoje)</a:t>
            </a:r>
          </a:p>
          <a:p>
            <a:pPr>
              <a:buAutoNum type="arabi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 regionální politice v daném regionu </a:t>
            </a:r>
          </a:p>
          <a:p>
            <a:pPr>
              <a:buAutoNum type="arabicPeriod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4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rozvojové oblasti, osy, specifické oblasti (regionalizace)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/>
          <a:lstStyle/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ROZVOJOVÉ A METROPOLITNÍ OBLASTI</a:t>
            </a:r>
          </a:p>
          <a:p>
            <a:pPr marL="285750" indent="-285750">
              <a:buFont typeface="Wingdings"/>
              <a:buChar char="è"/>
            </a:pP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ROZVOJOVÉ OSY</a:t>
            </a:r>
          </a:p>
          <a:p>
            <a:pPr marL="285750" indent="-285750"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SPECIFICKÉ OBLASTI</a:t>
            </a:r>
          </a:p>
          <a:p>
            <a:pPr marL="285750" indent="-285750"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7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rozvojové oblasti, osy, specifické oblasti (regionalizace)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/>
          <a:lstStyle/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ROZVOJOVÉ A METROPOLITNÍ OBLASTI</a:t>
            </a: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póly růstu / jádro</a:t>
            </a:r>
          </a:p>
          <a:p>
            <a:pPr marL="285750" indent="-285750">
              <a:buFont typeface="Wingdings"/>
              <a:buChar char="è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ROZVOJOVÉ OSY</a:t>
            </a: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síť multimodální dopravní infrastruktury</a:t>
            </a:r>
          </a:p>
          <a:p>
            <a:pPr marL="285750" indent="-285750"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SPECIFICKÉ OBLASTI</a:t>
            </a: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problémové oblasti / strukturálně postižené regiony / periferie</a:t>
            </a:r>
          </a:p>
          <a:p>
            <a:pPr marL="285750" indent="-285750"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82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V PRAXI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>
            <a:normAutofit lnSpcReduction="10000"/>
          </a:bodyPr>
          <a:lstStyle/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ANALÝZY V SÍDELNÍCH SYSTÉMECH</a:t>
            </a:r>
          </a:p>
          <a:p>
            <a:pPr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DOPRAVA (geografie dopravy, dopravní systémy)</a:t>
            </a:r>
          </a:p>
          <a:p>
            <a:pPr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ŽIVOTNÍ PROSTŘEDÍ (krajinná ekologie, hodnocení krajiny)</a:t>
            </a:r>
          </a:p>
          <a:p>
            <a:pPr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ROZVOJ (regionální politika a regionální rozvoj, urbanismus a územní plánování)</a:t>
            </a:r>
          </a:p>
          <a:p>
            <a:pPr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EKONOMICKÁ ANALÝZA (aplikovaná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geoinformatika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lokalizační analýzy obecně)</a:t>
            </a:r>
          </a:p>
          <a:p>
            <a:pPr>
              <a:buFont typeface="Wingdings"/>
              <a:buChar char="è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" y="524437"/>
            <a:ext cx="904500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7812360" y="524437"/>
            <a:ext cx="0" cy="11763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156176" y="15510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PUR (2014)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1801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PUR (2008)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5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PÚR – POLITIKA ÚZEMNÍHO ROZVOJE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/>
          <a:lstStyle/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DEFINICE REPUBLIKOVÝCH PRIORIT</a:t>
            </a: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REGIONALIZACÍ ÚZEMÍ (ROZVOJ. OBLASTI, KORIDORY, SPECIFICKÉ OBLASTI)</a:t>
            </a: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76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návrh PÚR podle scénáře regionální politiky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7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návrh PÚR podle scénáře regionální politiky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072" y="2636912"/>
            <a:ext cx="3744416" cy="2448272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DEFINICE REPUBLIKOVÝCH PRIORIT </a:t>
            </a:r>
            <a:r>
              <a:rPr lang="cs-CZ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SIS</a:t>
            </a:r>
          </a:p>
          <a:p>
            <a:pPr>
              <a:buAutoNum type="arabicPeriod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REGIONALIZACÍ ÚZEMÍ (ROZVOJ. OBLASTI, KORIDORY, SPECIFICKÉ OBLASTI) a STANOVENÍ PRINCIPŮ ÚZEM. PLÁNOVÁNÍ V TĚCHTO REGIONECH</a:t>
            </a:r>
            <a:endParaRPr lang="cs-CZ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92642" y="1717034"/>
            <a:ext cx="257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PŘEČÍST REG. POLITKU URČITÉHO SCÉNÁŘE</a:t>
            </a:r>
            <a:endParaRPr lang="cs-CZ" b="1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225423" y="2818791"/>
            <a:ext cx="1224136" cy="1368152"/>
            <a:chOff x="539552" y="2132856"/>
            <a:chExt cx="1224136" cy="1368152"/>
          </a:xfrm>
        </p:grpSpPr>
        <p:sp>
          <p:nvSpPr>
            <p:cNvPr id="4" name="Obdélník 3"/>
            <p:cNvSpPr/>
            <p:nvPr/>
          </p:nvSpPr>
          <p:spPr>
            <a:xfrm>
              <a:off x="539552" y="2132856"/>
              <a:ext cx="1224136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827584" y="2344295"/>
              <a:ext cx="8384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606564" y="2511171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605345" y="2652419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606564" y="2815971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605345" y="2953895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606564" y="3106295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606564" y="3258695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Přímá spojnice se šipkou 16"/>
          <p:cNvCxnSpPr/>
          <p:nvPr/>
        </p:nvCxnSpPr>
        <p:spPr>
          <a:xfrm>
            <a:off x="3623916" y="3501906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148064" y="1772816"/>
            <a:ext cx="257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NAVRHNOUT BODY PÚR SOUVISEJÍCÍ SE </a:t>
            </a:r>
            <a:r>
              <a:rPr lang="cs-CZ" b="1" dirty="0" smtClean="0">
                <a:solidFill>
                  <a:srgbClr val="0070C0"/>
                </a:solidFill>
              </a:rPr>
              <a:t>SIS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155864" y="3717031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APLIKACE PRINCIPŮ TEORIE REG. POZVOJE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</a:t>
            </a:r>
            <a:endParaRPr lang="cs-CZ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072" y="2636912"/>
            <a:ext cx="3744416" cy="388843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/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 DEFINICE REPUBLIKOVÝCH PRIORIT </a:t>
            </a:r>
            <a:r>
              <a:rPr lang="cs-CZ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SIS: </a:t>
            </a:r>
          </a:p>
          <a:p>
            <a:pPr marL="0" indent="0"/>
            <a:r>
              <a:rPr lang="cs-CZ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JÁDROVÝCH A AGLOMERAČNÍCH OBLASTÍ</a:t>
            </a:r>
          </a:p>
          <a:p>
            <a:pPr marL="0" indent="0"/>
            <a:r>
              <a:rPr lang="cs-CZ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KONCEPT PODNIKATELSKÝCH ZÓN S KVALITNÍ DOPRAVNÍ A TECHNICKOU INFRASTRUKTUROU</a:t>
            </a:r>
            <a:endParaRPr lang="cs-CZ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 REGIONALIZACÍ ÚZEMÍ (ROZVOJ. OBLASTI, KORIDORY, SPECIFICKÉ OBLASTI) a STANOVENÍ PRINCIPŮ ÚZEM. PLÁNOVÁNÍ V TĚCHTO REGIONECH:</a:t>
            </a:r>
            <a:endParaRPr lang="cs-CZ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PRAHA, BRNO, OSTRAVA, PLZEŇ</a:t>
            </a:r>
          </a:p>
          <a:p>
            <a:pPr marL="0" indent="0"/>
            <a:r>
              <a:rPr lang="cs-CZ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D5, D1, D35</a:t>
            </a:r>
          </a:p>
          <a:p>
            <a:pPr marL="0" indent="0"/>
            <a:r>
              <a:rPr lang="cs-CZ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ÚSTECKÝ, LIBERECKÝ, PARDUBICKÝ, OLOMOUCKÝ KRAJ (přesun pracovní síly do aglomerací)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0628" y="1761182"/>
            <a:ext cx="298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REGIONÁLNÍ POLITKA PODLE: </a:t>
            </a:r>
            <a:r>
              <a:rPr lang="cs-CZ" b="1" dirty="0" smtClean="0">
                <a:solidFill>
                  <a:srgbClr val="FF0000"/>
                </a:solidFill>
              </a:rPr>
              <a:t>LOKALIZAČNÍ TEORIE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1217017" y="2654278"/>
            <a:ext cx="1224136" cy="1368152"/>
            <a:chOff x="539552" y="2132856"/>
            <a:chExt cx="1224136" cy="1368152"/>
          </a:xfrm>
        </p:grpSpPr>
        <p:sp>
          <p:nvSpPr>
            <p:cNvPr id="4" name="Obdélník 3"/>
            <p:cNvSpPr/>
            <p:nvPr/>
          </p:nvSpPr>
          <p:spPr>
            <a:xfrm>
              <a:off x="539552" y="2132856"/>
              <a:ext cx="1224136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827584" y="2344295"/>
              <a:ext cx="8384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606564" y="2511171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605345" y="2652419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606564" y="2815971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605345" y="2953895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606564" y="3106295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606564" y="3258695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Přímá spojnice se šipkou 16"/>
          <p:cNvCxnSpPr/>
          <p:nvPr/>
        </p:nvCxnSpPr>
        <p:spPr>
          <a:xfrm>
            <a:off x="3623916" y="3501906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148064" y="1772816"/>
            <a:ext cx="257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NAVRHNOUT BODY PÚR SOUVISEJÍCÍ SE </a:t>
            </a:r>
            <a:r>
              <a:rPr lang="cs-CZ" b="1" dirty="0" smtClean="0">
                <a:solidFill>
                  <a:srgbClr val="0070C0"/>
                </a:solidFill>
              </a:rPr>
              <a:t>SIS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0628" y="4149080"/>
            <a:ext cx="33492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„aglomerační výhody vedou k regionálnímu rozvoji“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64512" y="11492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APLIKACE: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</a:t>
            </a:r>
            <a:endParaRPr lang="cs-CZ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072" y="2636912"/>
            <a:ext cx="3744416" cy="388843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/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 DEFINICE REPUBLIKOVÝCH PRIORIT </a:t>
            </a:r>
            <a:r>
              <a:rPr lang="cs-CZ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SIS: </a:t>
            </a:r>
          </a:p>
          <a:p>
            <a:pPr marL="0" indent="0"/>
            <a:r>
              <a:rPr lang="cs-CZ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JÁDROVÝCH A AGLOMERAČNÍCH OBLASTÍ</a:t>
            </a:r>
          </a:p>
          <a:p>
            <a:pPr marL="0" indent="0"/>
            <a:r>
              <a:rPr lang="cs-CZ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KONCEPT PODNIKATELSKÝCH ZÓN S KVALITNÍ DOPRAVNÍ A TECHNICKOU INFRASTRUKTUROU</a:t>
            </a:r>
            <a:endParaRPr lang="cs-CZ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 REGIONALIZACÍ ÚZEMÍ (ROZVOJ. OBLASTI, KORIDORY, SPECIFICKÉ OBLASTI) a STANOVENÍ PRINCIPŮ ÚZEM. PLÁNOVÁNÍ V TĚCHTO REGIONECH:</a:t>
            </a:r>
            <a:endParaRPr lang="cs-CZ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PRAHA, BRNO, OSTRAVA, PLZEŇ</a:t>
            </a:r>
          </a:p>
          <a:p>
            <a:pPr marL="0" indent="0"/>
            <a:r>
              <a:rPr lang="cs-CZ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D5, D1, D35</a:t>
            </a:r>
          </a:p>
          <a:p>
            <a:pPr marL="0" indent="0"/>
            <a:r>
              <a:rPr lang="cs-CZ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ÚSTECKÝ, LIBERECKÝ, PARDUBICKÝ, OLOMOUCKÝ KRAJ (přesun pracovní síly do aglomerací)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0628" y="1761182"/>
            <a:ext cx="298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REGIONÁLNÍ POLITKA PODLE: </a:t>
            </a:r>
            <a:r>
              <a:rPr lang="cs-CZ" b="1" dirty="0" smtClean="0">
                <a:solidFill>
                  <a:srgbClr val="FF0000"/>
                </a:solidFill>
              </a:rPr>
              <a:t>LOKALIZAČNÍ TEORIE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1217017" y="2654278"/>
            <a:ext cx="1224136" cy="1368152"/>
            <a:chOff x="539552" y="2132856"/>
            <a:chExt cx="1224136" cy="1368152"/>
          </a:xfrm>
        </p:grpSpPr>
        <p:sp>
          <p:nvSpPr>
            <p:cNvPr id="4" name="Obdélník 3"/>
            <p:cNvSpPr/>
            <p:nvPr/>
          </p:nvSpPr>
          <p:spPr>
            <a:xfrm>
              <a:off x="539552" y="2132856"/>
              <a:ext cx="1224136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827584" y="2344295"/>
              <a:ext cx="8384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606564" y="2511171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605345" y="2652419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606564" y="2815971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605345" y="2953895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606564" y="3106295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606564" y="3258695"/>
              <a:ext cx="1059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Přímá spojnice se šipkou 16"/>
          <p:cNvCxnSpPr/>
          <p:nvPr/>
        </p:nvCxnSpPr>
        <p:spPr>
          <a:xfrm>
            <a:off x="3623916" y="3501906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148064" y="1772816"/>
            <a:ext cx="257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NAVRHNOUT BODY PÚR SOUVISEJÍCÍ SE </a:t>
            </a:r>
            <a:r>
              <a:rPr lang="cs-CZ" b="1" dirty="0" smtClean="0">
                <a:solidFill>
                  <a:srgbClr val="0070C0"/>
                </a:solidFill>
              </a:rPr>
              <a:t>SIS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0628" y="4149080"/>
            <a:ext cx="33492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„aglomerační výhody vedou k regionálnímu rozvoji“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64512" y="11492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APLIKACE: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 rot="20850387">
            <a:off x="3943605" y="2605729"/>
            <a:ext cx="4980532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ZDŮRAZNIT</a:t>
            </a:r>
            <a:r>
              <a:rPr lang="cs-CZ" sz="2000" dirty="0" smtClean="0"/>
              <a:t> RYZÍ ZNAKY TEORIE REGIONÁLNÍHO ROZVOJE V NÁVRHU PÚR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19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REGIONÁLNÍ POLITIKY - SCÉNÁŘE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352839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NEOKLASICKÉ A NEOLIBERÁLNÍ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TEORIE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bárta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cigoš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KEYNESIÁNSTVÍ (JÁDRO-PERIFERIE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– dvouletá,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necidová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štorová</a:t>
            </a:r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TEORIE ZISKOVÝCH CYKLŮ (pracovat i s rozměrem času v návrhu PÚR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!!) – daněk,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láchová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spol.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TEORIE PROSTOROVÝCH DĚLEB PRÁCE (dělení na 3 typy firem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havránek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chytka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pazdera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INSTITUCIONÁLNÍ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TEORIE –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šmejcká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veselý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30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36904" cy="26642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PŘÍŠTĚ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AKTUALIZOVANÁ PÚR ČR aneb co lze využít z atlasu sídelních systémů?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prosím, seznamte s obsahem aktualizované PÚR ČR (viz stud. mat.)</a:t>
            </a:r>
            <a:endParaRPr lang="cs-CZ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SÍDELNÍ SYSTÉMY A REGIONÁLNÍ A prostorový ROZVOJ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pPr marL="285750" indent="-285750">
              <a:buFont typeface="Wingdings"/>
              <a:buChar char="è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REGIONÁLNÍ ROZVOJ = EKONOMICKÝ ROZVOJ SÍDEL/SÍDELNÍCH SYSTÉMŮ </a:t>
            </a: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(řešení otázek ekonomického charakteru sídla a vztahu s ostatními sídly)  </a:t>
            </a:r>
            <a:r>
              <a:rPr lang="cs-CZ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REGIONÁLNÍ POLITIKA</a:t>
            </a:r>
          </a:p>
          <a:p>
            <a:pPr marL="285750" indent="-285750">
              <a:buFont typeface="Wingdings"/>
              <a:buChar char="è"/>
            </a:pPr>
            <a:endParaRPr lang="cs-CZ" b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PROSTOROVÝ ROZVOJ = PROSTOROVÁ ORGANIZACE SÍDELNÍCH SYSTÉMŮ</a:t>
            </a: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(řešení prostorových problémů koncentrace a disperze)  </a:t>
            </a:r>
            <a:r>
              <a:rPr lang="cs-CZ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POLITIKA ÚZEMNÍHO ROZVOJE</a:t>
            </a:r>
            <a:endParaRPr lang="cs-CZ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5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Regionální rozvoj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TEORIE REGIONÁLNÍHO ROZVOJE</a:t>
            </a:r>
          </a:p>
          <a:p>
            <a:pPr marL="285750" indent="-285750"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FORMULACE REGIONÁLNÍ POLITIKY</a:t>
            </a:r>
          </a:p>
          <a:p>
            <a:pPr marL="0" indent="0"/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REGIONÁLNÍ POLITIKA:</a:t>
            </a:r>
          </a:p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Strategie finančních a administrativních zásahů do sídelní struktury pod vlivem teorie regionálního rozvoje.</a:t>
            </a:r>
          </a:p>
          <a:p>
            <a:pPr marL="0" indent="0"/>
            <a:endParaRPr lang="cs-CZ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87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PROSTOROVÝ ROZVOJ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520940" cy="3579849"/>
          </a:xfrm>
        </p:spPr>
        <p:txBody>
          <a:bodyPr/>
          <a:lstStyle/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TEORIE SÍDELNÍCH SYSTÉMŮ</a:t>
            </a:r>
          </a:p>
          <a:p>
            <a:pPr marL="285750" indent="-285750">
              <a:buFont typeface="Wingdings"/>
              <a:buChar char="è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FORMULACE POLITIKY ÚZEMNÍHO ROZVOJE POLITIKY</a:t>
            </a:r>
          </a:p>
          <a:p>
            <a:pPr marL="0" indent="0"/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PUR:</a:t>
            </a:r>
          </a:p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Koncepce prostorové organizace sídel s ohledem na plánované záměry formulované v regionální politice.</a:t>
            </a:r>
          </a:p>
        </p:txBody>
      </p:sp>
    </p:spTree>
    <p:extLst>
      <p:ext uri="{BB962C8B-B14F-4D97-AF65-F5344CB8AC3E}">
        <p14:creationId xmlns:p14="http://schemas.microsoft.com/office/powerpoint/2010/main" val="2663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PÚR – POLITIKA ÚZEMNÍHO ROZVOJE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/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Základní struktura:</a:t>
            </a: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Republikové priority (na celém území ČR) </a:t>
            </a:r>
          </a:p>
          <a:p>
            <a:pPr>
              <a:buAutoNum type="arabi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Rozvojové oblasti, rozvojové osy, specifické oblasti, koridory dopravní a technické infrastruktury</a:t>
            </a:r>
          </a:p>
          <a:p>
            <a:pPr>
              <a:buAutoNum type="arabi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Další úkoly pro územní plánování</a:t>
            </a:r>
          </a:p>
        </p:txBody>
      </p:sp>
    </p:spTree>
    <p:extLst>
      <p:ext uri="{BB962C8B-B14F-4D97-AF65-F5344CB8AC3E}">
        <p14:creationId xmlns:p14="http://schemas.microsoft.com/office/powerpoint/2010/main" val="2014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PÚR – POLITIKA ÚZEMNÍHO ROZVOJE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/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Základní struktura:</a:t>
            </a: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Republikové priority (na celém území ČR) -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PRINCIPY</a:t>
            </a:r>
          </a:p>
          <a:p>
            <a:pPr>
              <a:buAutoNum type="arabi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Rozvojové oblasti, rozvojové osy, specifické oblasti, koridory dopravní a technické infrastruktury –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REGIONALIZACE</a:t>
            </a:r>
          </a:p>
          <a:p>
            <a:pPr>
              <a:buAutoNum type="arabi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Další úkoly pro územní plánování –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TECHNICKÁ SPECIFIKACE PRO ÚP</a:t>
            </a:r>
          </a:p>
        </p:txBody>
      </p:sp>
    </p:spTree>
    <p:extLst>
      <p:ext uri="{BB962C8B-B14F-4D97-AF65-F5344CB8AC3E}">
        <p14:creationId xmlns:p14="http://schemas.microsoft.com/office/powerpoint/2010/main" val="3396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412776"/>
            <a:ext cx="7992888" cy="20162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PÚR – POLITIKA ÚZEMNÍHO ROZVOJE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/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Základní struktura:</a:t>
            </a: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Republikové priority (na celém území ČR) -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PRINCIPY</a:t>
            </a:r>
          </a:p>
          <a:p>
            <a:pPr>
              <a:buAutoNum type="arabi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Rozvojové oblasti, rozvojové osy, specifické oblasti, koridory dopravní a technické infrastruktury –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REGIONALIZACE</a:t>
            </a:r>
          </a:p>
          <a:p>
            <a:pPr>
              <a:buAutoNum type="arabicPeriod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Další úkoly pro územní plánování –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TECHNICKÁ SPECIFIKACE PRO ÚP</a:t>
            </a:r>
          </a:p>
        </p:txBody>
      </p:sp>
    </p:spTree>
    <p:extLst>
      <p:ext uri="{BB962C8B-B14F-4D97-AF65-F5344CB8AC3E}">
        <p14:creationId xmlns:p14="http://schemas.microsoft.com/office/powerpoint/2010/main" val="30142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REPUBLIKOVÉ PRIORITY (PRINCIPY)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357984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Příklady principů z hlediska tématu </a:t>
            </a:r>
            <a:r>
              <a:rPr lang="cs-CZ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sídelních systémů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 udržitelného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primárního sektoru ve venkovských oblastech v zájmu ekologické ochrany krajiny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prostorové segregaci negativních sociálních jevů a obnova bytového fondu ve znevýhodněných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polycentrického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podpora polyfunkčního využívání areálů (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polyfunkcionalita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lokalizace rozvojových záměrů do nekonfliktních lokalit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bránění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urban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sprawl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plánování městské a dopravní infrastruktury v dlouhodobém horizontu</a:t>
            </a:r>
          </a:p>
        </p:txBody>
      </p:sp>
    </p:spTree>
    <p:extLst>
      <p:ext uri="{BB962C8B-B14F-4D97-AF65-F5344CB8AC3E}">
        <p14:creationId xmlns:p14="http://schemas.microsoft.com/office/powerpoint/2010/main" val="32262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1647</TotalTime>
  <Words>1272</Words>
  <Application>Microsoft Office PowerPoint</Application>
  <PresentationFormat>Předvádění na obrazovce (4:3)</PresentationFormat>
  <Paragraphs>210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Úhly</vt:lpstr>
      <vt:lpstr>Cvičení 10: SÍDELNÍ SYSTÉMY V PRAXI</vt:lpstr>
      <vt:lpstr>VYUŽITÍ V PRAXI</vt:lpstr>
      <vt:lpstr>SÍDELNÍ SYSTÉMY A REGIONÁLNÍ A prostorový ROZVOJ</vt:lpstr>
      <vt:lpstr>Regionální rozvoj</vt:lpstr>
      <vt:lpstr>PROSTOROVÝ ROZVOJ</vt:lpstr>
      <vt:lpstr>PÚR – POLITIKA ÚZEMNÍHO ROZVOJE</vt:lpstr>
      <vt:lpstr>PÚR – POLITIKA ÚZEMNÍHO ROZVOJE</vt:lpstr>
      <vt:lpstr>PÚR – POLITIKA ÚZEMNÍHO ROZVOJE</vt:lpstr>
      <vt:lpstr>REPUBLIKOVÉ PRIORITY (PRINCIPY)</vt:lpstr>
      <vt:lpstr>REPUBLIKOVÉ PRIORITY (PRINCIPY)</vt:lpstr>
      <vt:lpstr>REPUBLIKOVÉ PRIORITY (PRINCIPY)</vt:lpstr>
      <vt:lpstr>REPUBLIKOVÉ PRIORITY (PRINCIPY)</vt:lpstr>
      <vt:lpstr>REPUBLIKOVÉ PRIORITY (PRINCIPY)</vt:lpstr>
      <vt:lpstr>REPUBLIKOVÉ PRIORITY (PRINCIPY)</vt:lpstr>
      <vt:lpstr>REPUBLIKOVÉ PRIORITY (PRINCIPY)</vt:lpstr>
      <vt:lpstr>REPUBLIKOVÉ PRIORITY (PRINCIPY)</vt:lpstr>
      <vt:lpstr>rozvojové oblasti, osy, specifické oblasti (regionalizace)</vt:lpstr>
      <vt:lpstr>rozvojové oblasti, osy, specifické oblasti (regionalizace)</vt:lpstr>
      <vt:lpstr>rozvojové oblasti, osy, specifické oblasti (regionalizace)</vt:lpstr>
      <vt:lpstr>Prezentace aplikace PowerPoint</vt:lpstr>
      <vt:lpstr>PÚR – POLITIKA ÚZEMNÍHO ROZVOJE</vt:lpstr>
      <vt:lpstr>návrh PÚR podle scénáře regionální politiky</vt:lpstr>
      <vt:lpstr>návrh PÚR podle scénáře regionální politiky</vt:lpstr>
      <vt:lpstr>příklad</vt:lpstr>
      <vt:lpstr>příklad</vt:lpstr>
      <vt:lpstr>REGIONÁLNÍ POLITIKY - SCÉNÁŘE</vt:lpstr>
      <vt:lpstr>PŘÍŠTĚ: AKTUALIZOVANÁ PÚR ČR aneb co lze využít z atlasu sídelních systémů?   prosím, seznamte s obsahem aktualizované PÚR ČR (viz stud. mat.)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1: Hierarchie sídelních systémů</dc:title>
  <dc:creator>Togel</dc:creator>
  <cp:lastModifiedBy>Učitel</cp:lastModifiedBy>
  <cp:revision>151</cp:revision>
  <dcterms:created xsi:type="dcterms:W3CDTF">2014-09-22T14:44:12Z</dcterms:created>
  <dcterms:modified xsi:type="dcterms:W3CDTF">2014-12-03T16:41:16Z</dcterms:modified>
</cp:coreProperties>
</file>