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</p:sldIdLst>
  <p:sldSz cx="9144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6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1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400"/>
            </a:pPr>
            <a:endParaRPr lang="cs-CZ" sz="1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Zástupný symbol pro datum 2"/>
          <p:cNvSpPr txBox="1">
            <a:spLocks noGrp="1"/>
          </p:cNvSpPr>
          <p:nvPr>
            <p:ph type="dt" sz="quarter" idx="1"/>
          </p:nvPr>
        </p:nvSpPr>
        <p:spPr>
          <a:xfrm>
            <a:off x="3881880" y="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1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400"/>
            </a:pPr>
            <a:endParaRPr lang="cs-CZ" sz="1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Zástupný symbol pro zápatí 3"/>
          <p:cNvSpPr txBox="1">
            <a:spLocks noGrp="1"/>
          </p:cNvSpPr>
          <p:nvPr>
            <p:ph type="ftr" sz="quarter" idx="2"/>
          </p:nvPr>
        </p:nvSpPr>
        <p:spPr>
          <a:xfrm>
            <a:off x="0" y="868680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1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400"/>
            </a:pPr>
            <a:endParaRPr lang="cs-CZ" sz="1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Zástupný symbol pro číslo snímku 4"/>
          <p:cNvSpPr txBox="1">
            <a:spLocks noGrp="1"/>
          </p:cNvSpPr>
          <p:nvPr>
            <p:ph type="sldNum" sz="quarter" idx="3"/>
          </p:nvPr>
        </p:nvSpPr>
        <p:spPr>
          <a:xfrm>
            <a:off x="3881880" y="868680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1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400"/>
            </a:pPr>
            <a:fld id="{6E502F07-6694-4FDE-BAC1-203C1537C5DF}" type="slidenum">
              <a:t>‹#›</a:t>
            </a:fld>
            <a:endParaRPr lang="cs-CZ" sz="1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1882513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>
            <a:spLocks noMove="1" noResize="1"/>
          </p:cNvSpPr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5000" rIns="90000" bIns="45000" anchor="ctr" anchorCtr="1" compatLnSpc="1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sz="20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Zástupný symbol pro záhlaví 2"/>
          <p:cNvSpPr txBox="1">
            <a:spLocks noGrp="1"/>
          </p:cNvSpPr>
          <p:nvPr>
            <p:ph type="hdr" sz="quarter"/>
          </p:nvPr>
        </p:nvSpPr>
        <p:spPr>
          <a:xfrm>
            <a:off x="-36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t" anchorCtr="0" compatLnSpc="1">
            <a:noAutofit/>
          </a:bodyPr>
          <a:lstStyle>
            <a:lvl1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cs-CZ" sz="1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idx="1"/>
          </p:nvPr>
        </p:nvSpPr>
        <p:spPr>
          <a:xfrm>
            <a:off x="3884399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t" anchorCtr="0" compatLnSpc="1">
            <a:noAutofit/>
          </a:bodyPr>
          <a:lstStyle>
            <a:lvl1pPr marL="0" marR="0" lvl="0" indent="0" algn="r" rtl="0" hangingPunct="1">
              <a:lnSpc>
                <a:spcPct val="100000"/>
              </a:lnSpc>
              <a:spcBef>
                <a:spcPts val="2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cs-CZ" sz="1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obrázek snímku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440"/>
            <a:ext cx="4572000" cy="342900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6" name="Zástupný symbol pro poznámky 5"/>
          <p:cNvSpPr txBox="1">
            <a:spLocks noGrp="1"/>
          </p:cNvSpPr>
          <p:nvPr>
            <p:ph type="body" sz="quarter" idx="3"/>
          </p:nvPr>
        </p:nvSpPr>
        <p:spPr>
          <a:xfrm>
            <a:off x="685799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compatLnSpc="1"/>
          <a:lstStyle/>
          <a:p>
            <a:endParaRPr lang="cs-CZ"/>
          </a:p>
        </p:txBody>
      </p:sp>
      <p:sp>
        <p:nvSpPr>
          <p:cNvPr id="7" name="Zástupný symbol pro zápatí 6"/>
          <p:cNvSpPr txBox="1">
            <a:spLocks noGrp="1"/>
          </p:cNvSpPr>
          <p:nvPr>
            <p:ph type="ftr" sz="quarter" idx="4"/>
          </p:nvPr>
        </p:nvSpPr>
        <p:spPr>
          <a:xfrm>
            <a:off x="-360" y="868536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b" anchorCtr="0" compatLnSpc="1">
            <a:noAutofit/>
          </a:bodyPr>
          <a:lstStyle>
            <a:lvl1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cs-CZ" sz="1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8" name="Zástupný symbol pro číslo snímku 7"/>
          <p:cNvSpPr txBox="1">
            <a:spLocks noGrp="1"/>
          </p:cNvSpPr>
          <p:nvPr>
            <p:ph type="sldNum" sz="quarter" idx="5"/>
          </p:nvPr>
        </p:nvSpPr>
        <p:spPr>
          <a:xfrm>
            <a:off x="3884399" y="868536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b" anchorCtr="0" compatLnSpc="1">
            <a:noAutofit/>
          </a:bodyPr>
          <a:lstStyle>
            <a:lvl1pPr marL="0" marR="0" lvl="0" indent="0" algn="r" rtl="0" hangingPunct="1">
              <a:lnSpc>
                <a:spcPct val="100000"/>
              </a:lnSpc>
              <a:spcBef>
                <a:spcPts val="2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cs-CZ" sz="1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defRPr>
            </a:lvl1pPr>
          </a:lstStyle>
          <a:p>
            <a:pPr lvl="0"/>
            <a:fld id="{41E99A56-28DE-417F-8385-6D6F56766EA0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8438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indent="0" algn="l" rtl="0" hangingPunct="0">
      <a:lnSpc>
        <a:spcPct val="100000"/>
      </a:lnSpc>
      <a:spcBef>
        <a:spcPts val="448"/>
      </a:spcBef>
      <a:spcAft>
        <a:spcPts val="0"/>
      </a:spcAft>
      <a:tabLst>
        <a:tab pos="0" algn="l"/>
        <a:tab pos="914400" algn="l"/>
        <a:tab pos="1828800" algn="l"/>
        <a:tab pos="2743199" algn="l"/>
        <a:tab pos="3657600" algn="l"/>
        <a:tab pos="4572000" algn="l"/>
        <a:tab pos="5486399" algn="l"/>
        <a:tab pos="6400799" algn="l"/>
        <a:tab pos="7315200" algn="l"/>
        <a:tab pos="8229600" algn="l"/>
        <a:tab pos="9144000" algn="l"/>
        <a:tab pos="10058400" algn="l"/>
      </a:tabLst>
      <a:defRPr lang="cs-CZ" sz="1200" b="0" i="0" u="none" strike="noStrike" baseline="0">
        <a:ln>
          <a:noFill/>
        </a:ln>
        <a:solidFill>
          <a:srgbClr val="000000"/>
        </a:solidFill>
        <a:latin typeface="Calibri" pitchFamily="34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číslo snímku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90000" tIns="46800" rIns="90000" bIns="46800" anchor="b" anchorCtr="0" compatLnSpc="1">
            <a:noAutofit/>
          </a:bodyPr>
          <a:lstStyle/>
          <a:p>
            <a:pPr lvl="0"/>
            <a:fld id="{EF42DEC5-923D-4A8B-BF4A-387CDE9672B5}" type="slidenum">
              <a:t>1</a:t>
            </a:fld>
            <a:endParaRPr lang="cs-CZ"/>
          </a:p>
        </p:txBody>
      </p:sp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799"/>
            <a:ext cx="4572000" cy="3429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 anchor="t" anchorCtr="0"/>
          <a:lstStyle/>
          <a:p>
            <a:endParaRPr lang="cs-CZ"/>
          </a:p>
        </p:txBody>
      </p:sp>
      <p:sp>
        <p:nvSpPr>
          <p:cNvPr id="4" name="Zástupný symbol pro číslo snímku 3"/>
          <p:cNvSpPr/>
          <p:nvPr/>
        </p:nvSpPr>
        <p:spPr>
          <a:xfrm>
            <a:off x="3884759" y="8685360"/>
            <a:ext cx="2971800" cy="4572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b" anchorCtr="0" compatLnSpc="1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2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fld id="{B2CB80B5-BE4C-4ADE-B83C-9ECF812F050B}" type="slidenum">
              <a:t>1</a:t>
            </a:fld>
            <a:endParaRPr lang="cs-CZ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018819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číslo snímku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90000" tIns="46800" rIns="90000" bIns="46800" anchor="b" anchorCtr="0" compatLnSpc="1">
            <a:noAutofit/>
          </a:bodyPr>
          <a:lstStyle/>
          <a:p>
            <a:pPr lvl="0"/>
            <a:fld id="{2A0CB4D9-0DBA-4DC3-A64A-8A410F9D48CA}" type="slidenum">
              <a:t>2</a:t>
            </a:fld>
            <a:endParaRPr lang="cs-CZ"/>
          </a:p>
        </p:txBody>
      </p:sp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 anchor="t" anchorCtr="0"/>
          <a:lstStyle/>
          <a:p>
            <a:endParaRPr lang="cs-CZ"/>
          </a:p>
        </p:txBody>
      </p:sp>
      <p:sp>
        <p:nvSpPr>
          <p:cNvPr id="4" name="Zástupný symbol pro číslo snímku 3"/>
          <p:cNvSpPr/>
          <p:nvPr/>
        </p:nvSpPr>
        <p:spPr>
          <a:xfrm>
            <a:off x="3884759" y="8685360"/>
            <a:ext cx="2971800" cy="4572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b" anchorCtr="0" compatLnSpc="1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2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fld id="{BA5E49CA-E348-4D17-94B3-67E9457F8876}" type="slidenum">
              <a:t>2</a:t>
            </a:fld>
            <a:endParaRPr lang="cs-CZ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9769209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číslo snímku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90000" tIns="46800" rIns="90000" bIns="46800" anchor="b" anchorCtr="0" compatLnSpc="1">
            <a:noAutofit/>
          </a:bodyPr>
          <a:lstStyle/>
          <a:p>
            <a:pPr lvl="0"/>
            <a:fld id="{F1E4C0DE-F055-449C-9356-2A1515042104}" type="slidenum">
              <a:t>3</a:t>
            </a:fld>
            <a:endParaRPr lang="cs-CZ"/>
          </a:p>
        </p:txBody>
      </p:sp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 anchor="t" anchorCtr="0"/>
          <a:lstStyle/>
          <a:p>
            <a:endParaRPr lang="cs-CZ"/>
          </a:p>
        </p:txBody>
      </p:sp>
      <p:sp>
        <p:nvSpPr>
          <p:cNvPr id="4" name="Zástupný symbol pro číslo snímku 3"/>
          <p:cNvSpPr/>
          <p:nvPr/>
        </p:nvSpPr>
        <p:spPr>
          <a:xfrm>
            <a:off x="3884759" y="8685360"/>
            <a:ext cx="2971800" cy="4572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b" anchorCtr="0" compatLnSpc="1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2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fld id="{C52C3405-70F0-4AD5-821F-9CB19BB288A8}" type="slidenum">
              <a:t>3</a:t>
            </a:fld>
            <a:endParaRPr lang="cs-CZ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6180258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90000" tIns="46800" rIns="90000" bIns="46800" anchor="b" anchorCtr="0" compatLnSpc="1">
            <a:noAutofit/>
          </a:bodyPr>
          <a:lstStyle/>
          <a:p>
            <a:pPr lvl="0"/>
            <a:fld id="{D1FB2F3E-3E07-4C27-9188-68A501D9FC81}" type="slidenum">
              <a:t>4</a:t>
            </a:fld>
            <a:endParaRPr lang="cs-CZ"/>
          </a:p>
        </p:txBody>
      </p:sp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29321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90000" tIns="46800" rIns="90000" bIns="46800" anchor="b" anchorCtr="0" compatLnSpc="1">
            <a:noAutofit/>
          </a:bodyPr>
          <a:lstStyle/>
          <a:p>
            <a:pPr lvl="0"/>
            <a:fld id="{C234F782-6861-4A11-8C1B-8CFDA045D0FD}" type="slidenum">
              <a:t>5</a:t>
            </a:fld>
            <a:endParaRPr lang="cs-CZ"/>
          </a:p>
        </p:txBody>
      </p:sp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95308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90000" tIns="46800" rIns="90000" bIns="46800" anchor="b" anchorCtr="0" compatLnSpc="1">
            <a:noAutofit/>
          </a:bodyPr>
          <a:lstStyle/>
          <a:p>
            <a:pPr lvl="0"/>
            <a:fld id="{1C358A3A-6985-4B4E-88C8-8735C8445182}" type="slidenum">
              <a:t>6</a:t>
            </a:fld>
            <a:endParaRPr lang="cs-CZ"/>
          </a:p>
        </p:txBody>
      </p:sp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29300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číslo snímku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90000" tIns="46800" rIns="90000" bIns="46800" anchor="b" anchorCtr="0" compatLnSpc="1">
            <a:noAutofit/>
          </a:bodyPr>
          <a:lstStyle/>
          <a:p>
            <a:pPr lvl="0"/>
            <a:fld id="{99850ABF-463F-4A86-AEA1-C7DD003880C4}" type="slidenum">
              <a:t>9</a:t>
            </a:fld>
            <a:endParaRPr lang="cs-CZ"/>
          </a:p>
        </p:txBody>
      </p:sp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799"/>
            <a:ext cx="4572000" cy="3429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 anchor="t" anchorCtr="0"/>
          <a:lstStyle/>
          <a:p>
            <a:endParaRPr lang="cs-CZ"/>
          </a:p>
        </p:txBody>
      </p:sp>
      <p:sp>
        <p:nvSpPr>
          <p:cNvPr id="4" name="Zástupný symbol pro číslo snímku 3"/>
          <p:cNvSpPr/>
          <p:nvPr/>
        </p:nvSpPr>
        <p:spPr>
          <a:xfrm>
            <a:off x="3884759" y="8685360"/>
            <a:ext cx="2971800" cy="4572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b" anchorCtr="0" compatLnSpc="1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2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fld id="{EA20B048-497C-417E-AA78-69BECCCC6C92}" type="slidenum">
              <a:t>9</a:t>
            </a:fld>
            <a:endParaRPr lang="cs-CZ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136221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1941F7E-4D1F-476A-B015-8AC6C5554B91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4410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0A2C34A-819F-4DC2-A310-091CE2BC60E8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22693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1B3A68F-9949-4066-9396-3DC42C53F61C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20270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5003C15-FDD2-4DEB-B002-C4C280EB26D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37746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EC3557-9AA6-4694-BB9D-5E32D976539E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35458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0A3782B-0735-4C1D-A0BF-4F64986695E0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61362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1695126-EBB6-451F-9E2F-EC9C424C2520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18109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0E43BB0-CF4B-44BF-ADB1-84BAE750FF9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64052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9D0E985-C57A-4D01-9DD6-15D8CE563EEA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96823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B7D1433-8F9E-4326-BA67-6C6196A3573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01331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FCA2987-2D4A-47AB-BF3A-EF8684AF087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10302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ctr" anchorCtr="0" compatLnSpc="1"/>
          <a:lstStyle/>
          <a:p>
            <a:endParaRPr lang="cs-CZ"/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t" anchorCtr="0" compatLnSpc="1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2"/>
          </p:nvPr>
        </p:nvSpPr>
        <p:spPr>
          <a:xfrm>
            <a:off x="456839" y="6244920"/>
            <a:ext cx="2133720" cy="47628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t" anchorCtr="0" compatLnSpc="1">
            <a:noAutofit/>
          </a:bodyPr>
          <a:lstStyle>
            <a:lvl1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cs-CZ" sz="2000" b="0" i="0" u="none" strike="noStrike" baseline="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3"/>
          </p:nvPr>
        </p:nvSpPr>
        <p:spPr>
          <a:xfrm>
            <a:off x="3124079" y="6244920"/>
            <a:ext cx="2895839" cy="47628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t" anchorCtr="0" compatLnSpc="1">
            <a:noAutofit/>
          </a:bodyPr>
          <a:lstStyle>
            <a:lvl1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cs-CZ" sz="2000" b="0" i="0" u="none" strike="noStrike" baseline="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4"/>
          </p:nvPr>
        </p:nvSpPr>
        <p:spPr>
          <a:xfrm>
            <a:off x="6552719" y="6244920"/>
            <a:ext cx="2133720" cy="47628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t" anchorCtr="0" compatLnSpc="1">
            <a:noAutofit/>
          </a:bodyPr>
          <a:lstStyle>
            <a:lvl1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cs-CZ" sz="2000" b="0" i="0" u="none" strike="noStrike" baseline="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E1AA96E4-9D5D-4CE1-8D54-725B78F16F81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indent="0" algn="ctr" rtl="0" hangingPunct="0">
        <a:lnSpc>
          <a:spcPct val="100000"/>
        </a:lnSpc>
        <a:spcBef>
          <a:spcPts val="0"/>
        </a:spcBef>
        <a:spcAft>
          <a:spcPts val="0"/>
        </a:spcAft>
        <a:tabLst>
          <a:tab pos="0" algn="l"/>
          <a:tab pos="914400" algn="l"/>
          <a:tab pos="1828800" algn="l"/>
          <a:tab pos="2743199" algn="l"/>
          <a:tab pos="3657600" algn="l"/>
          <a:tab pos="4572000" algn="l"/>
          <a:tab pos="5486399" algn="l"/>
          <a:tab pos="6400799" algn="l"/>
          <a:tab pos="7315200" algn="l"/>
          <a:tab pos="8229600" algn="l"/>
          <a:tab pos="9144000" algn="l"/>
          <a:tab pos="10058400" algn="l"/>
        </a:tabLst>
        <a:defRPr lang="cs-CZ" sz="4400" b="0" i="0" u="none" strike="noStrike" baseline="0">
          <a:ln>
            <a:noFill/>
          </a:ln>
          <a:solidFill>
            <a:srgbClr val="000000"/>
          </a:solidFill>
          <a:latin typeface="Arial" pitchFamily="18"/>
          <a:ea typeface="Microsoft YaHei" pitchFamily="2"/>
          <a:cs typeface="Mangal" pitchFamily="2"/>
        </a:defRPr>
      </a:lvl1pPr>
    </p:titleStyle>
    <p:bodyStyle>
      <a:lvl1pPr marL="0" marR="0" indent="0" algn="l" rtl="0" hangingPunct="0">
        <a:lnSpc>
          <a:spcPct val="100000"/>
        </a:lnSpc>
        <a:spcBef>
          <a:spcPts val="799"/>
        </a:spcBef>
        <a:spcAft>
          <a:spcPts val="0"/>
        </a:spcAft>
        <a:tabLst>
          <a:tab pos="571320" algn="l"/>
          <a:tab pos="1485719" algn="l"/>
          <a:tab pos="2400119" algn="l"/>
          <a:tab pos="3314519" algn="l"/>
          <a:tab pos="4228919" algn="l"/>
          <a:tab pos="5143320" algn="l"/>
          <a:tab pos="6057720" algn="l"/>
          <a:tab pos="6972120" algn="l"/>
          <a:tab pos="7886520" algn="l"/>
          <a:tab pos="8800920" algn="l"/>
          <a:tab pos="9715320" algn="l"/>
        </a:tabLst>
        <a:defRPr lang="cs-CZ" sz="3200" b="0" i="0" u="none" strike="noStrike" baseline="0">
          <a:ln>
            <a:noFill/>
          </a:ln>
          <a:solidFill>
            <a:srgbClr val="000000"/>
          </a:solidFill>
          <a:latin typeface="Arial" pitchFamily="18"/>
          <a:ea typeface="Microsoft YaHei" pitchFamily="2"/>
          <a:cs typeface="Mangal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611280" y="981000"/>
            <a:ext cx="7772400" cy="1470239"/>
          </a:xfrm>
        </p:spPr>
        <p:txBody>
          <a:bodyPr wrap="square" lIns="91440" tIns="45720" rIns="91440" bIns="45720">
            <a:noAutofit/>
          </a:bodyPr>
          <a:lstStyle/>
          <a:p>
            <a:pPr lvl="0"/>
            <a:r>
              <a:rPr lang="cs-CZ" sz="6600" b="1"/>
              <a:t>Hodnocení krajiny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0" y="4869000"/>
            <a:ext cx="9144000" cy="175247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Kateřina Batelková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Geografický ústav, Přírodovědecká fakulta,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Masarykova univerzita, Brno</a:t>
            </a:r>
          </a:p>
        </p:txBody>
      </p:sp>
      <p:sp>
        <p:nvSpPr>
          <p:cNvPr id="4" name="TextovéPole 3"/>
          <p:cNvSpPr/>
          <p:nvPr/>
        </p:nvSpPr>
        <p:spPr>
          <a:xfrm>
            <a:off x="179280" y="2781360"/>
            <a:ext cx="8785440" cy="5205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800" b="1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21. října 2014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 wrap="square" lIns="91440" tIns="45720" rIns="91440" bIns="45720">
            <a:noAutofit/>
          </a:bodyPr>
          <a:lstStyle/>
          <a:p>
            <a:pPr lvl="0"/>
            <a:r>
              <a:rPr lang="cs-CZ" b="1"/>
              <a:t>Obsah dnešního cvičení: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468360" y="1916279"/>
            <a:ext cx="8229600" cy="4525920"/>
          </a:xfrm>
        </p:spPr>
        <p:txBody>
          <a:bodyPr wrap="square" lIns="91440" tIns="45720" rIns="91440" bIns="45720">
            <a:noAutofit/>
          </a:bodyPr>
          <a:lstStyle/>
          <a:p>
            <a:pPr lvl="0">
              <a:buClr>
                <a:srgbClr val="000000"/>
              </a:buClr>
              <a:buSzPct val="100000"/>
              <a:buAutoNum type="arabicPeriod"/>
            </a:pPr>
            <a:r>
              <a:rPr lang="cs-CZ" dirty="0" smtClean="0"/>
              <a:t> Poznámky </a:t>
            </a:r>
            <a:r>
              <a:rPr lang="cs-CZ" dirty="0"/>
              <a:t>k předešlým cvičením</a:t>
            </a:r>
          </a:p>
          <a:p>
            <a:pPr lvl="0">
              <a:buClr>
                <a:srgbClr val="000000"/>
              </a:buClr>
              <a:buSzPct val="100000"/>
              <a:buAutoNum type="arabicPeriod"/>
            </a:pPr>
            <a:r>
              <a:rPr lang="cs-CZ" dirty="0" smtClean="0"/>
              <a:t> Diskuze </a:t>
            </a:r>
            <a:r>
              <a:rPr lang="cs-CZ" dirty="0"/>
              <a:t>– smysl, zvláštnost, specifika, jedinečnost  zvolené krajiny</a:t>
            </a:r>
          </a:p>
          <a:p>
            <a:pPr lvl="0">
              <a:buClr>
                <a:srgbClr val="000000"/>
              </a:buClr>
              <a:buSzPct val="100000"/>
              <a:buAutoNum type="arabicPeriod"/>
            </a:pPr>
            <a:r>
              <a:rPr lang="cs-CZ" dirty="0" smtClean="0"/>
              <a:t> Úvod </a:t>
            </a:r>
            <a:r>
              <a:rPr lang="cs-CZ" dirty="0"/>
              <a:t>k vymezování míst </a:t>
            </a:r>
            <a:r>
              <a:rPr lang="cs-CZ" dirty="0" smtClean="0"/>
              <a:t>(? lokalit, prostorů, území) </a:t>
            </a:r>
            <a:r>
              <a:rPr lang="cs-CZ" dirty="0"/>
              <a:t>krajinného rázu</a:t>
            </a:r>
          </a:p>
          <a:p>
            <a:pPr lvl="0">
              <a:buClr>
                <a:srgbClr val="000000"/>
              </a:buClr>
              <a:buSzPct val="100000"/>
              <a:buAutoNum type="arabicPeriod"/>
            </a:pPr>
            <a:endParaRPr lang="cs-CZ" dirty="0"/>
          </a:p>
          <a:p>
            <a:pPr marL="514080" lvl="0" indent="-514080">
              <a:tabLst>
                <a:tab pos="1085400" algn="l"/>
                <a:tab pos="1999799" algn="l"/>
                <a:tab pos="2914199" algn="l"/>
                <a:tab pos="3828599" algn="l"/>
                <a:tab pos="4742999" algn="l"/>
                <a:tab pos="5657400" algn="l"/>
                <a:tab pos="6571800" algn="l"/>
                <a:tab pos="7486200" algn="l"/>
                <a:tab pos="8400600" algn="l"/>
                <a:tab pos="9315000" algn="l"/>
                <a:tab pos="10229400" algn="l"/>
              </a:tabLst>
            </a:pP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-14400" y="188640"/>
            <a:ext cx="9144000" cy="936360"/>
          </a:xfrm>
        </p:spPr>
        <p:txBody>
          <a:bodyPr wrap="square" lIns="91440" tIns="45720" rIns="91440" bIns="45720">
            <a:noAutofit/>
          </a:bodyPr>
          <a:lstStyle/>
          <a:p>
            <a:pPr lvl="0"/>
            <a:r>
              <a:rPr lang="cs-CZ" sz="4000" b="1"/>
              <a:t>Poznámky k předešlým cvičením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108000" y="1412640"/>
            <a:ext cx="9144000" cy="5040360"/>
          </a:xfrm>
        </p:spPr>
        <p:txBody>
          <a:bodyPr wrap="square" lIns="91440" tIns="45720" rIns="91440" bIns="45720">
            <a:noAutofit/>
          </a:bodyPr>
          <a:lstStyle/>
          <a:p>
            <a:pPr lvl="0"/>
            <a:r>
              <a:rPr lang="cs-CZ" dirty="0"/>
              <a:t>1. </a:t>
            </a:r>
            <a:r>
              <a:rPr lang="cs-CZ" dirty="0" smtClean="0"/>
              <a:t>Exkurze </a:t>
            </a:r>
            <a:r>
              <a:rPr lang="cs-CZ" dirty="0"/>
              <a:t>- referáty</a:t>
            </a:r>
          </a:p>
          <a:p>
            <a:pPr lvl="0"/>
            <a:r>
              <a:rPr lang="cs-CZ" dirty="0"/>
              <a:t>2. </a:t>
            </a:r>
            <a:r>
              <a:rPr lang="cs-CZ" dirty="0" smtClean="0"/>
              <a:t>Geografická </a:t>
            </a:r>
            <a:r>
              <a:rPr lang="cs-CZ" dirty="0"/>
              <a:t>charakteristika zájmového území</a:t>
            </a:r>
          </a:p>
          <a:p>
            <a:pPr lvl="0"/>
            <a:r>
              <a:rPr lang="cs-CZ" dirty="0" smtClean="0"/>
              <a:t>- význam dílčí složky pro krajinu</a:t>
            </a:r>
          </a:p>
          <a:p>
            <a:pPr lvl="0"/>
            <a:r>
              <a:rPr lang="cs-CZ" dirty="0" smtClean="0"/>
              <a:t>- neopomenout  </a:t>
            </a:r>
            <a:r>
              <a:rPr lang="cs-CZ" dirty="0"/>
              <a:t>HG </a:t>
            </a:r>
            <a:r>
              <a:rPr lang="cs-CZ" dirty="0" smtClean="0"/>
              <a:t>charakteristiku</a:t>
            </a:r>
            <a:endParaRPr lang="cs-CZ" dirty="0"/>
          </a:p>
          <a:p>
            <a:pPr lvl="0"/>
            <a:r>
              <a:rPr lang="cs-CZ" dirty="0"/>
              <a:t>- </a:t>
            </a:r>
            <a:r>
              <a:rPr lang="cs-CZ" dirty="0" smtClean="0"/>
              <a:t> též </a:t>
            </a:r>
            <a:r>
              <a:rPr lang="cs-CZ" dirty="0"/>
              <a:t>krajinná regionalizace </a:t>
            </a:r>
            <a:r>
              <a:rPr lang="cs-CZ" dirty="0" smtClean="0"/>
              <a:t>ČR (přírodní krajina, současná krajina  ČR – podle Atlasu krajiny)</a:t>
            </a:r>
            <a:endParaRPr lang="cs-CZ" dirty="0"/>
          </a:p>
          <a:p>
            <a:pPr marL="0" lvl="1" indent="0" hangingPunct="0">
              <a:lnSpc>
                <a:spcPct val="100000"/>
              </a:lnSpc>
              <a:spcBef>
                <a:spcPts val="697"/>
              </a:spcBef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endParaRPr lang="cs-CZ" sz="3200" dirty="0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108000" y="274680"/>
            <a:ext cx="8928000" cy="1325520"/>
          </a:xfrm>
        </p:spPr>
        <p:txBody>
          <a:bodyPr wrap="square" lIns="91440" tIns="45720" rIns="91440" bIns="45720">
            <a:noAutofit/>
          </a:bodyPr>
          <a:lstStyle/>
          <a:p>
            <a:pPr lvl="0"/>
            <a:r>
              <a:rPr lang="cs-CZ" sz="4000" b="1" dirty="0" smtClean="0"/>
              <a:t>Diskuse</a:t>
            </a:r>
            <a:endParaRPr lang="cs-CZ" sz="4000" b="1" dirty="0"/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360000" y="1600200"/>
            <a:ext cx="8229600" cy="4525920"/>
          </a:xfrm>
        </p:spPr>
        <p:txBody>
          <a:bodyPr wrap="square" lIns="91440" tIns="45720" rIns="91440" bIns="45720">
            <a:noAutofit/>
          </a:bodyPr>
          <a:lstStyle/>
          <a:p>
            <a:pPr lvl="0"/>
            <a:r>
              <a:rPr lang="cs-CZ" dirty="0" smtClean="0"/>
              <a:t>Smysl(?), </a:t>
            </a:r>
            <a:r>
              <a:rPr lang="cs-CZ" dirty="0"/>
              <a:t>zvláštnost, specifika, jedinečnost - rysy </a:t>
            </a:r>
            <a:r>
              <a:rPr lang="cs-CZ" dirty="0" smtClean="0"/>
              <a:t>krajiny </a:t>
            </a:r>
            <a:r>
              <a:rPr lang="cs-CZ" dirty="0"/>
              <a:t>ve zvolených zájmových územích</a:t>
            </a:r>
          </a:p>
          <a:p>
            <a:pPr lvl="0"/>
            <a:r>
              <a:rPr lang="cs-CZ" dirty="0" smtClean="0"/>
              <a:t>cíl</a:t>
            </a:r>
            <a:r>
              <a:rPr lang="cs-CZ" dirty="0"/>
              <a:t>: zamyslet se, snažit se uchopit, pochopit a následně popsat krajinu </a:t>
            </a:r>
            <a:r>
              <a:rPr lang="cs-CZ" dirty="0" smtClean="0"/>
              <a:t>vybraného </a:t>
            </a:r>
            <a:r>
              <a:rPr lang="cs-CZ" dirty="0"/>
              <a:t>území</a:t>
            </a:r>
          </a:p>
          <a:p>
            <a:pPr lvl="0"/>
            <a:r>
              <a:rPr lang="cs-CZ" dirty="0" smtClean="0"/>
              <a:t>! </a:t>
            </a:r>
            <a:r>
              <a:rPr lang="cs-CZ" dirty="0"/>
              <a:t>ne jen soubor samostatných kapitolek o dílčích </a:t>
            </a:r>
            <a:r>
              <a:rPr lang="cs-CZ" dirty="0" smtClean="0"/>
              <a:t>složkách – zodpovědět otázku, jaký význam mají vlastnosti dané složky pro krajinu území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554400" y="128520"/>
            <a:ext cx="8229600" cy="1434600"/>
          </a:xfrm>
        </p:spPr>
        <p:txBody>
          <a:bodyPr/>
          <a:lstStyle/>
          <a:p>
            <a:pPr lvl="0"/>
            <a:r>
              <a:rPr lang="cs-CZ" b="1"/>
              <a:t>Přístupy k vymezení místa  krajinného rázu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 rot="7200">
            <a:off x="96006" y="2015882"/>
            <a:ext cx="8830800" cy="5256000"/>
          </a:xfrm>
        </p:spPr>
        <p:txBody>
          <a:bodyPr/>
          <a:lstStyle/>
          <a:p>
            <a:pPr lvl="0"/>
            <a:r>
              <a:rPr lang="cs-CZ" b="1" dirty="0"/>
              <a:t>1.</a:t>
            </a:r>
            <a:r>
              <a:rPr lang="cs-CZ" dirty="0"/>
              <a:t> vystihnout </a:t>
            </a:r>
            <a:r>
              <a:rPr lang="cs-CZ" dirty="0" smtClean="0"/>
              <a:t>vzájemné odlišnosti (kritéria</a:t>
            </a:r>
            <a:r>
              <a:rPr lang="cs-CZ" dirty="0"/>
              <a:t>) jednotlivých částí krajiny v zájmovém území</a:t>
            </a:r>
          </a:p>
          <a:p>
            <a:pPr lvl="0"/>
            <a:r>
              <a:rPr lang="cs-CZ" b="1" dirty="0"/>
              <a:t>2.</a:t>
            </a:r>
            <a:r>
              <a:rPr lang="cs-CZ" dirty="0"/>
              <a:t> zvážit viditelnost – dohlednost</a:t>
            </a:r>
          </a:p>
          <a:p>
            <a:pPr lvl="0"/>
            <a:r>
              <a:rPr lang="cs-CZ" dirty="0"/>
              <a:t>tj. vybrat místa pohledově víceméně uzavřená (části údolí, bezlesé enklávy v lesích) a otevřená (oblasti hřbetů, vrcholových </a:t>
            </a:r>
            <a:r>
              <a:rPr lang="cs-CZ" dirty="0" smtClean="0"/>
              <a:t>holých plošin a rovin)</a:t>
            </a:r>
            <a:endParaRPr lang="cs-CZ" dirty="0"/>
          </a:p>
          <a:p>
            <a:pPr lvl="0"/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216000" y="0"/>
            <a:ext cx="8229600" cy="1434600"/>
          </a:xfrm>
        </p:spPr>
        <p:txBody>
          <a:bodyPr/>
          <a:lstStyle/>
          <a:p>
            <a:pPr lvl="0"/>
            <a:r>
              <a:rPr lang="cs-CZ" b="1"/>
              <a:t>Přístupy k vymezení místa krajinnho rázu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216000" y="1434600"/>
            <a:ext cx="8568000" cy="5355360"/>
          </a:xfrm>
        </p:spPr>
        <p:txBody>
          <a:bodyPr/>
          <a:lstStyle/>
          <a:p>
            <a:pPr lvl="0"/>
            <a:r>
              <a:rPr lang="cs-CZ" sz="2800" b="1" dirty="0"/>
              <a:t>3.</a:t>
            </a:r>
            <a:r>
              <a:rPr lang="cs-CZ" sz="2800" dirty="0"/>
              <a:t>  dominanty v krajině – zamyšlení nad nimi</a:t>
            </a:r>
          </a:p>
          <a:p>
            <a:pPr lvl="0"/>
            <a:r>
              <a:rPr lang="cs-CZ" sz="2800" dirty="0"/>
              <a:t>tj. ujasnit si:</a:t>
            </a:r>
          </a:p>
          <a:p>
            <a:pPr lvl="0"/>
            <a:r>
              <a:rPr lang="cs-CZ" sz="2800" dirty="0"/>
              <a:t>- co je vidět z většiny míst</a:t>
            </a:r>
          </a:p>
          <a:p>
            <a:pPr lvl="0"/>
            <a:r>
              <a:rPr lang="cs-CZ" sz="2800" dirty="0"/>
              <a:t>- zda dominanta pozitivní nebo negativní</a:t>
            </a:r>
          </a:p>
          <a:p>
            <a:pPr lvl="0"/>
            <a:r>
              <a:rPr lang="cs-CZ" sz="2800" dirty="0" smtClean="0"/>
              <a:t>(např. zemědělské </a:t>
            </a:r>
            <a:r>
              <a:rPr lang="cs-CZ" sz="2800" dirty="0"/>
              <a:t>silo, vodní </a:t>
            </a:r>
            <a:r>
              <a:rPr lang="cs-CZ" sz="2800" dirty="0" smtClean="0"/>
              <a:t>plochy, atd.)</a:t>
            </a:r>
            <a:endParaRPr lang="cs-CZ" sz="2800" dirty="0"/>
          </a:p>
          <a:p>
            <a:pPr lvl="0"/>
            <a:r>
              <a:rPr lang="cs-CZ" sz="2800" dirty="0" smtClean="0"/>
              <a:t>Hierarchie dominant:</a:t>
            </a:r>
            <a:endParaRPr lang="cs-CZ" sz="2800" dirty="0"/>
          </a:p>
          <a:p>
            <a:pPr lvl="0"/>
            <a:r>
              <a:rPr lang="cs-CZ" sz="2800" dirty="0"/>
              <a:t>1. řádu – např. Pálava</a:t>
            </a:r>
          </a:p>
          <a:p>
            <a:pPr lvl="0"/>
            <a:r>
              <a:rPr lang="cs-CZ" sz="2800" dirty="0"/>
              <a:t>2. řádu – </a:t>
            </a:r>
            <a:r>
              <a:rPr lang="cs-CZ" sz="2800" dirty="0" err="1"/>
              <a:t>Pouzdřanský</a:t>
            </a:r>
            <a:r>
              <a:rPr lang="cs-CZ" sz="2800" dirty="0"/>
              <a:t> kopec</a:t>
            </a:r>
          </a:p>
          <a:p>
            <a:pPr lvl="0"/>
            <a:r>
              <a:rPr lang="cs-CZ" sz="2800" dirty="0"/>
              <a:t>3. řádu – věž </a:t>
            </a:r>
            <a:r>
              <a:rPr lang="cs-CZ" sz="2800" dirty="0" err="1"/>
              <a:t>venkovskho</a:t>
            </a:r>
            <a:r>
              <a:rPr lang="cs-CZ" sz="2800" dirty="0"/>
              <a:t> kostela</a:t>
            </a:r>
          </a:p>
          <a:p>
            <a:pPr lvl="0"/>
            <a:r>
              <a:rPr lang="cs-CZ" sz="2800" dirty="0"/>
              <a:t>4. řádu osamocený strom v polích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41366"/>
            <a:ext cx="8229600" cy="881743"/>
          </a:xfrm>
        </p:spPr>
        <p:txBody>
          <a:bodyPr/>
          <a:lstStyle/>
          <a:p>
            <a:r>
              <a:rPr lang="cs-CZ" b="1" dirty="0" smtClean="0"/>
              <a:t>Do příští hodiny:</a:t>
            </a:r>
            <a:endParaRPr lang="cs-CZ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130629" y="862149"/>
            <a:ext cx="8784771" cy="5185594"/>
          </a:xfrm>
        </p:spPr>
        <p:txBody>
          <a:bodyPr/>
          <a:lstStyle/>
          <a:p>
            <a:pPr marL="457200" indent="-457200">
              <a:buFontTx/>
              <a:buChar char="-"/>
            </a:pPr>
            <a:r>
              <a:rPr lang="cs-CZ" dirty="0" smtClean="0"/>
              <a:t>ve vlastním zájmovém území vyjasnit si jeho zvláštnosti a specifika.</a:t>
            </a:r>
          </a:p>
          <a:p>
            <a:pPr marL="457200" indent="-457200">
              <a:buFontTx/>
              <a:buChar char="-"/>
            </a:pPr>
            <a:r>
              <a:rPr lang="cs-CZ" dirty="0"/>
              <a:t>v</a:t>
            </a:r>
            <a:r>
              <a:rPr lang="cs-CZ" dirty="0" smtClean="0"/>
              <a:t>ystihnout  odlišnosti různých krajinných areálů v zájmovém území</a:t>
            </a:r>
          </a:p>
          <a:p>
            <a:pPr marL="457200" indent="-457200">
              <a:buFontTx/>
              <a:buChar char="-"/>
            </a:pPr>
            <a:r>
              <a:rPr lang="cs-CZ" dirty="0"/>
              <a:t>v</a:t>
            </a:r>
            <a:r>
              <a:rPr lang="cs-CZ" dirty="0" smtClean="0"/>
              <a:t>ybrat místa pohledově víceméně uzavřená a otevřená</a:t>
            </a:r>
          </a:p>
          <a:p>
            <a:pPr marL="457200" indent="-457200">
              <a:buFontTx/>
              <a:buChar char="-"/>
            </a:pPr>
            <a:r>
              <a:rPr lang="cs-CZ" dirty="0"/>
              <a:t>n</a:t>
            </a:r>
            <a:r>
              <a:rPr lang="cs-CZ" dirty="0" smtClean="0"/>
              <a:t>ajít dominanty v zájmovém území a charakterizovat je</a:t>
            </a:r>
          </a:p>
          <a:p>
            <a:r>
              <a:rPr lang="cs-CZ" dirty="0" smtClean="0"/>
              <a:t>Takto si zpracovat podklady – </a:t>
            </a:r>
            <a:r>
              <a:rPr lang="cs-CZ" b="1" dirty="0" smtClean="0"/>
              <a:t>nejlépe písemně </a:t>
            </a:r>
            <a:r>
              <a:rPr lang="cs-CZ" dirty="0" smtClean="0"/>
              <a:t>a připravit k diskusi individuální situace v územích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72564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 příští hodiny: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!!! Využít ještě pěkných slunečných podzimních dnů k fotodokumentaci území !!!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5201318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755639" y="2781000"/>
            <a:ext cx="7772400" cy="1469880"/>
          </a:xfrm>
        </p:spPr>
        <p:txBody>
          <a:bodyPr wrap="square" lIns="91440" tIns="45720" rIns="91440" bIns="45720">
            <a:noAutofit/>
          </a:bodyPr>
          <a:lstStyle/>
          <a:p>
            <a:pPr lvl="0" hangingPunct="1"/>
            <a:r>
              <a:rPr lang="cs-CZ" b="1">
                <a:cs typeface="Arial" pitchFamily="2"/>
              </a:rPr>
              <a:t>Děkuji za pozornost!</a:t>
            </a:r>
          </a:p>
        </p:txBody>
      </p:sp>
      <p:sp>
        <p:nvSpPr>
          <p:cNvPr id="3" name="TextovéPole 2"/>
          <p:cNvSpPr/>
          <p:nvPr/>
        </p:nvSpPr>
        <p:spPr>
          <a:xfrm>
            <a:off x="2916359" y="4508640"/>
            <a:ext cx="3600360" cy="459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400" b="1" i="0" u="none" strike="noStrike" baseline="0">
                <a:ln>
                  <a:noFill/>
                </a:ln>
                <a:solidFill>
                  <a:srgbClr val="FFFF00"/>
                </a:solidFill>
                <a:latin typeface="Arial" pitchFamily="18"/>
                <a:ea typeface="Microsoft YaHei" pitchFamily="2"/>
                <a:cs typeface="Mangal" pitchFamily="2"/>
              </a:rPr>
              <a:t>katkabatelka@email.cz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Výchozí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4677</TotalTime>
  <Words>360</Words>
  <Application>Microsoft Office PowerPoint</Application>
  <PresentationFormat>Širokoúhlá obrazovka</PresentationFormat>
  <Paragraphs>55</Paragraphs>
  <Slides>9</Slides>
  <Notes>7</Notes>
  <HiddenSlides>1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7" baseType="lpstr">
      <vt:lpstr>Arial Unicode MS</vt:lpstr>
      <vt:lpstr>Microsoft YaHei</vt:lpstr>
      <vt:lpstr>Arial</vt:lpstr>
      <vt:lpstr>Calibri</vt:lpstr>
      <vt:lpstr>Mangal</vt:lpstr>
      <vt:lpstr>Tahoma</vt:lpstr>
      <vt:lpstr>Times New Roman</vt:lpstr>
      <vt:lpstr>Výchozí</vt:lpstr>
      <vt:lpstr>Hodnocení krajiny</vt:lpstr>
      <vt:lpstr>Obsah dnešního cvičení:</vt:lpstr>
      <vt:lpstr>Poznámky k předešlým cvičením</vt:lpstr>
      <vt:lpstr>Diskuse</vt:lpstr>
      <vt:lpstr>Přístupy k vymezení místa  krajinného rázu</vt:lpstr>
      <vt:lpstr>Přístupy k vymezení místa krajinnho rázu</vt:lpstr>
      <vt:lpstr>Do příští hodiny:</vt:lpstr>
      <vt:lpstr>Do příští hodiny:</vt:lpstr>
      <vt:lpstr>Děkuji za pozornost!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Krajina 1</dc:title>
  <dc:subject>Nauka o krajině - přednáška</dc:subject>
  <dc:creator>Jaromír Kolejka</dc:creator>
  <cp:lastModifiedBy>Kateřina Batelková</cp:lastModifiedBy>
  <cp:revision>158</cp:revision>
  <dcterms:created xsi:type="dcterms:W3CDTF">2011-10-05T21:37:23Z</dcterms:created>
  <dcterms:modified xsi:type="dcterms:W3CDTF">2014-10-21T11:02:49Z</dcterms:modified>
</cp:coreProperties>
</file>