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57" r:id="rId4"/>
    <p:sldId id="259" r:id="rId5"/>
    <p:sldId id="260" r:id="rId6"/>
    <p:sldId id="261" r:id="rId7"/>
    <p:sldId id="288" r:id="rId8"/>
    <p:sldId id="290" r:id="rId9"/>
    <p:sldId id="289" r:id="rId10"/>
    <p:sldId id="291" r:id="rId11"/>
    <p:sldId id="292" r:id="rId12"/>
    <p:sldId id="293" r:id="rId13"/>
    <p:sldId id="264" r:id="rId14"/>
    <p:sldId id="294" r:id="rId15"/>
    <p:sldId id="29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41" autoAdjust="0"/>
  </p:normalViewPr>
  <p:slideViewPr>
    <p:cSldViewPr>
      <p:cViewPr varScale="1">
        <p:scale>
          <a:sx n="46" d="100"/>
          <a:sy n="46" d="100"/>
        </p:scale>
        <p:origin x="-1387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AB6CA-10B2-4605-A608-06FDE96A0522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/>
          <a:lstStyle/>
          <a:p>
            <a:r>
              <a:rPr lang="cs-CZ" dirty="0" smtClean="0"/>
              <a:t>COPERNICUS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formerly</a:t>
            </a:r>
            <a:r>
              <a:rPr lang="cs-CZ" smtClean="0"/>
              <a:t> </a:t>
            </a:r>
            <a:r>
              <a:rPr lang="cs-CZ" smtClean="0"/>
              <a:t>GEOSS)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Milan KONECNY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620688"/>
            <a:ext cx="813690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Climate. </a:t>
            </a:r>
            <a:endParaRPr lang="cs-CZ" sz="3200" b="1" dirty="0" smtClean="0"/>
          </a:p>
          <a:p>
            <a:endParaRPr lang="cs-CZ" sz="3200" b="1" dirty="0" smtClean="0"/>
          </a:p>
          <a:p>
            <a:r>
              <a:rPr lang="en-US" sz="2800" dirty="0" smtClean="0"/>
              <a:t>The GEO Global Carbon Observation and Analysis System is now bringing together systems and</a:t>
            </a:r>
            <a:r>
              <a:rPr lang="cs-CZ" sz="2800" dirty="0" smtClean="0"/>
              <a:t> </a:t>
            </a:r>
            <a:r>
              <a:rPr lang="en-US" sz="2800" dirty="0" smtClean="0"/>
              <a:t>experts that monitor carbon flows on land, in the oceans and in the atmosphere.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Particular progress has</a:t>
            </a:r>
            <a:r>
              <a:rPr lang="cs-CZ" sz="2800" dirty="0" smtClean="0"/>
              <a:t> </a:t>
            </a:r>
            <a:r>
              <a:rPr lang="en-US" sz="2800" dirty="0" smtClean="0"/>
              <a:t>been made on establishing a Forest Carbon Tracking system, which has established at least 10 national or</a:t>
            </a:r>
            <a:r>
              <a:rPr lang="cs-CZ" sz="2800" dirty="0" smtClean="0"/>
              <a:t> </a:t>
            </a:r>
            <a:r>
              <a:rPr lang="en-US" sz="2800" dirty="0" smtClean="0"/>
              <a:t>regional “demonstrators” with support from a coalition of governments and institutions.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548680"/>
            <a:ext cx="8136904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Other important</a:t>
            </a:r>
            <a:r>
              <a:rPr lang="cs-CZ" sz="2600" dirty="0" smtClean="0"/>
              <a:t> </a:t>
            </a:r>
            <a:r>
              <a:rPr lang="en-US" sz="2600" dirty="0" smtClean="0"/>
              <a:t>progress includes continued outputs by major data-reanalysis projects based in Europe, Japan and the US</a:t>
            </a:r>
            <a:r>
              <a:rPr lang="cs-CZ" sz="2600" dirty="0" smtClean="0"/>
              <a:t>A</a:t>
            </a:r>
            <a:r>
              <a:rPr lang="en-US" sz="2600" dirty="0" smtClean="0"/>
              <a:t>; reinvigoration of efforts to reprocess various data, especially from space, into climate data records;</a:t>
            </a:r>
            <a:endParaRPr lang="cs-CZ" sz="2600" dirty="0" smtClean="0"/>
          </a:p>
          <a:p>
            <a:endParaRPr lang="cs-CZ" sz="2600" dirty="0" smtClean="0"/>
          </a:p>
          <a:p>
            <a:r>
              <a:rPr lang="cs-CZ" sz="2600" dirty="0" smtClean="0"/>
              <a:t>T</a:t>
            </a:r>
            <a:r>
              <a:rPr lang="en-US" sz="2600" dirty="0" smtClean="0"/>
              <a:t>he 2010 update of the Global Climate Observation System (GCOS) Implementation Plan; the World Climate</a:t>
            </a:r>
            <a:r>
              <a:rPr lang="cs-CZ" sz="2600" dirty="0" smtClean="0"/>
              <a:t> </a:t>
            </a:r>
            <a:r>
              <a:rPr lang="en-US" sz="2600" dirty="0" smtClean="0"/>
              <a:t>Research </a:t>
            </a:r>
            <a:r>
              <a:rPr lang="en-US" sz="2600" dirty="0" err="1" smtClean="0"/>
              <a:t>Programme’s</a:t>
            </a:r>
            <a:r>
              <a:rPr lang="en-US" sz="2600" dirty="0" smtClean="0"/>
              <a:t> (WCRP) launch of two major modeling experiments (CMIP5 and CORDEX) to provide</a:t>
            </a:r>
            <a:r>
              <a:rPr lang="cs-CZ" sz="2600" dirty="0" smtClean="0"/>
              <a:t> </a:t>
            </a:r>
            <a:r>
              <a:rPr lang="en-US" sz="2600" dirty="0" smtClean="0"/>
              <a:t>decade- and century-long climate predictions on global and regional scales; outputs from an intensive research</a:t>
            </a:r>
            <a:r>
              <a:rPr lang="cs-CZ" sz="2600" dirty="0" smtClean="0"/>
              <a:t> </a:t>
            </a:r>
            <a:r>
              <a:rPr lang="en-US" sz="2600" dirty="0" err="1" smtClean="0"/>
              <a:t>programme</a:t>
            </a:r>
            <a:r>
              <a:rPr lang="en-US" sz="2600" dirty="0" smtClean="0"/>
              <a:t> to improve seasonal prediction worldwide; and the invigoration of the </a:t>
            </a:r>
            <a:r>
              <a:rPr lang="en-US" sz="2600" dirty="0" err="1" smtClean="0"/>
              <a:t>ClimDev</a:t>
            </a:r>
            <a:r>
              <a:rPr lang="en-US" sz="2600" dirty="0" smtClean="0"/>
              <a:t> Africa project</a:t>
            </a:r>
            <a:r>
              <a:rPr lang="cs-CZ" sz="2600" dirty="0" smtClean="0"/>
              <a:t> </a:t>
            </a:r>
            <a:r>
              <a:rPr lang="en-US" sz="2600" dirty="0" smtClean="0"/>
              <a:t>with a $30 million grant from the African Development Bank.</a:t>
            </a:r>
            <a:endParaRPr lang="cs-CZ" sz="2600" dirty="0" smtClean="0"/>
          </a:p>
          <a:p>
            <a:endParaRPr lang="cs-CZ" sz="2600" dirty="0" smtClean="0"/>
          </a:p>
          <a:p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620688"/>
            <a:ext cx="820891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Disasters. </a:t>
            </a:r>
            <a:endParaRPr lang="cs-CZ" sz="3200" b="1" dirty="0" smtClean="0"/>
          </a:p>
          <a:p>
            <a:endParaRPr lang="cs-CZ" sz="2800" dirty="0" smtClean="0"/>
          </a:p>
          <a:p>
            <a:r>
              <a:rPr lang="en-US" sz="2800" dirty="0" smtClean="0"/>
              <a:t>A number of operational systems for supporting disaster response have made steady to strong</a:t>
            </a:r>
            <a:r>
              <a:rPr lang="cs-CZ" sz="2800" dirty="0" smtClean="0"/>
              <a:t> </a:t>
            </a:r>
            <a:r>
              <a:rPr lang="en-US" sz="2800" dirty="0" smtClean="0"/>
              <a:t>progress. Collaborative ‘</a:t>
            </a:r>
            <a:r>
              <a:rPr lang="en-US" sz="2800" b="1" i="1" dirty="0" smtClean="0"/>
              <a:t>’Supersites’’ </a:t>
            </a:r>
            <a:r>
              <a:rPr lang="en-US" sz="2800" dirty="0" smtClean="0"/>
              <a:t>have been established so that the scientific community can monitor</a:t>
            </a:r>
            <a:r>
              <a:rPr lang="cs-CZ" sz="2800" dirty="0" smtClean="0"/>
              <a:t> </a:t>
            </a:r>
            <a:r>
              <a:rPr lang="en-US" sz="2800" dirty="0" smtClean="0"/>
              <a:t>and analyze volcanoes and earthquakes more rapidly and</a:t>
            </a:r>
            <a:r>
              <a:rPr lang="cs-CZ" sz="2800" dirty="0" smtClean="0"/>
              <a:t> </a:t>
            </a:r>
            <a:r>
              <a:rPr lang="en-US" sz="2800" dirty="0" smtClean="0"/>
              <a:t>effectively; for example, Supersites have improved</a:t>
            </a:r>
          </a:p>
          <a:p>
            <a:r>
              <a:rPr lang="en-US" sz="2800" dirty="0" smtClean="0"/>
              <a:t>assessments of recent earthquakes in Haiti, China and Chile. SERVIR provides mapping and </a:t>
            </a:r>
            <a:r>
              <a:rPr lang="cs-CZ" sz="2800" dirty="0" smtClean="0"/>
              <a:t> </a:t>
            </a:r>
            <a:r>
              <a:rPr lang="en-US" sz="2800" dirty="0" smtClean="0"/>
              <a:t>for disaster response and has assisted countries in Central America and the Caribbean to respond to</a:t>
            </a:r>
            <a:r>
              <a:rPr lang="cs-CZ" sz="2800" dirty="0" smtClean="0"/>
              <a:t> </a:t>
            </a:r>
            <a:r>
              <a:rPr lang="en-US" sz="2800" dirty="0" smtClean="0"/>
              <a:t>hurricanes, earthquakes and other extreme events;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1560" y="764704"/>
            <a:ext cx="828092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SERVIR is now in the process of expanding its support to</a:t>
            </a:r>
          </a:p>
          <a:p>
            <a:r>
              <a:rPr lang="en-US" sz="2800" dirty="0" smtClean="0"/>
              <a:t>other regions, notably Africa and the Himalayas.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Other advances include the development and contribution</a:t>
            </a:r>
            <a:r>
              <a:rPr lang="cs-CZ" sz="2800" dirty="0" smtClean="0"/>
              <a:t> </a:t>
            </a:r>
            <a:r>
              <a:rPr lang="en-US" sz="2800" dirty="0" smtClean="0"/>
              <a:t>to GEOSS of global, regional and national early-warning and detection systems for forest fires;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improved</a:t>
            </a:r>
            <a:r>
              <a:rPr lang="cs-CZ" sz="2800" dirty="0" smtClean="0"/>
              <a:t> </a:t>
            </a:r>
            <a:r>
              <a:rPr lang="en-US" sz="2800" dirty="0" smtClean="0"/>
              <a:t>access for GEO Members to the International Charter on Space and Major Disasters and the satellite data</a:t>
            </a:r>
            <a:r>
              <a:rPr lang="cs-CZ" sz="2800" dirty="0" smtClean="0"/>
              <a:t> </a:t>
            </a:r>
            <a:r>
              <a:rPr lang="en-US" sz="2800" dirty="0" smtClean="0"/>
              <a:t>it provides for countries of South East Asia and Latin America and, soon, Africa; and ongoing</a:t>
            </a:r>
            <a:r>
              <a:rPr lang="cs-CZ" sz="2800" dirty="0" smtClean="0"/>
              <a:t> </a:t>
            </a:r>
            <a:r>
              <a:rPr lang="en-US" sz="2800" dirty="0" smtClean="0"/>
              <a:t>observations</a:t>
            </a:r>
            <a:r>
              <a:rPr lang="cs-CZ" sz="2800" dirty="0" smtClean="0"/>
              <a:t> </a:t>
            </a:r>
            <a:r>
              <a:rPr lang="en-US" sz="2800" dirty="0" smtClean="0"/>
              <a:t>and reports on floods, landslides and other disasters by Sentinel Asia.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260648"/>
            <a:ext cx="835292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Showcase: </a:t>
            </a:r>
            <a:r>
              <a:rPr lang="cs-CZ" sz="3200" b="1" dirty="0" smtClean="0"/>
              <a:t> </a:t>
            </a:r>
            <a:r>
              <a:rPr lang="en-US" sz="3200" b="1" dirty="0" smtClean="0"/>
              <a:t>Better knowledge about </a:t>
            </a:r>
            <a:r>
              <a:rPr lang="en-US" sz="3200" b="1" dirty="0" err="1" smtClean="0"/>
              <a:t>geohazards</a:t>
            </a:r>
            <a:endParaRPr lang="cs-CZ" sz="3200" b="1" dirty="0" smtClean="0"/>
          </a:p>
          <a:p>
            <a:endParaRPr lang="cs-CZ" sz="3200" b="1" dirty="0" smtClean="0"/>
          </a:p>
          <a:p>
            <a:r>
              <a:rPr lang="en-US" sz="2800" dirty="0" smtClean="0"/>
              <a:t>The </a:t>
            </a:r>
            <a:r>
              <a:rPr lang="en-US" sz="2800" dirty="0" err="1" smtClean="0"/>
              <a:t>Geohazard</a:t>
            </a:r>
            <a:r>
              <a:rPr lang="en-US" sz="2800" dirty="0" smtClean="0"/>
              <a:t> Supersites initiative is a global scientific collaboration that aims to improve scientific</a:t>
            </a:r>
            <a:r>
              <a:rPr lang="cs-CZ" sz="2800" dirty="0" smtClean="0"/>
              <a:t> </a:t>
            </a:r>
            <a:r>
              <a:rPr lang="en-US" sz="2800" dirty="0" smtClean="0"/>
              <a:t>understanding of the risks of earthquakes and volcanic events in selected regions. The Supersites</a:t>
            </a:r>
            <a:r>
              <a:rPr lang="cs-CZ" sz="2800" dirty="0" smtClean="0"/>
              <a:t> </a:t>
            </a:r>
            <a:r>
              <a:rPr lang="cs-CZ" sz="2800" dirty="0" err="1" smtClean="0"/>
              <a:t>currently</a:t>
            </a:r>
            <a:r>
              <a:rPr lang="cs-CZ" sz="2800" dirty="0" smtClean="0"/>
              <a:t> </a:t>
            </a:r>
            <a:r>
              <a:rPr lang="cs-CZ" sz="2800" dirty="0" err="1" smtClean="0"/>
              <a:t>being</a:t>
            </a:r>
            <a:r>
              <a:rPr lang="cs-CZ" sz="2800" dirty="0" smtClean="0"/>
              <a:t> </a:t>
            </a:r>
            <a:r>
              <a:rPr lang="cs-CZ" sz="2800" dirty="0" err="1" smtClean="0"/>
              <a:t>addressed</a:t>
            </a:r>
            <a:r>
              <a:rPr lang="cs-CZ" sz="2800" dirty="0" smtClean="0"/>
              <a:t> are </a:t>
            </a:r>
            <a:r>
              <a:rPr lang="cs-CZ" sz="2800" dirty="0" err="1" smtClean="0"/>
              <a:t>L’Aquila</a:t>
            </a:r>
            <a:r>
              <a:rPr lang="cs-CZ" sz="2800" dirty="0" smtClean="0"/>
              <a:t>, Chile, Etna, Haiti, Istanbul, Los Angeles, </a:t>
            </a:r>
            <a:r>
              <a:rPr lang="cs-CZ" sz="2800" dirty="0" err="1" smtClean="0"/>
              <a:t>Naples</a:t>
            </a:r>
            <a:r>
              <a:rPr lang="cs-CZ" sz="2800" dirty="0" smtClean="0"/>
              <a:t> (</a:t>
            </a:r>
            <a:r>
              <a:rPr lang="cs-CZ" sz="2800" dirty="0" err="1" smtClean="0"/>
              <a:t>Vesuvius</a:t>
            </a:r>
            <a:r>
              <a:rPr lang="cs-CZ" sz="2800" dirty="0" smtClean="0"/>
              <a:t>), </a:t>
            </a:r>
            <a:r>
              <a:rPr lang="en-US" sz="2800" dirty="0" smtClean="0"/>
              <a:t>Seattle/Vancouver and Tokyo.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The </a:t>
            </a:r>
            <a:r>
              <a:rPr lang="en-US" sz="2800" dirty="0" err="1" smtClean="0"/>
              <a:t>geohazard</a:t>
            </a:r>
            <a:r>
              <a:rPr lang="en-US" sz="2800" dirty="0" smtClean="0"/>
              <a:t> community is also working on establishing an earthquake</a:t>
            </a:r>
            <a:r>
              <a:rPr lang="cs-CZ" sz="2800" dirty="0" smtClean="0"/>
              <a:t> </a:t>
            </a:r>
            <a:r>
              <a:rPr lang="en-US" sz="2800" dirty="0" smtClean="0"/>
              <a:t>Supersite for the disastrous 2008 earthquake in </a:t>
            </a:r>
            <a:r>
              <a:rPr lang="en-US" sz="2800" dirty="0" err="1" smtClean="0"/>
              <a:t>Wenchuan</a:t>
            </a:r>
            <a:r>
              <a:rPr lang="en-US" sz="2800" dirty="0" smtClean="0"/>
              <a:t>, China, to better</a:t>
            </a:r>
            <a:r>
              <a:rPr lang="cs-CZ" sz="2800" dirty="0" smtClean="0"/>
              <a:t> </a:t>
            </a:r>
            <a:r>
              <a:rPr lang="en-US" sz="2800" dirty="0" smtClean="0"/>
              <a:t>understand China’s worst</a:t>
            </a:r>
            <a:r>
              <a:rPr lang="cs-CZ" sz="2800" dirty="0" smtClean="0"/>
              <a:t> </a:t>
            </a:r>
            <a:r>
              <a:rPr lang="en-US" sz="2800" dirty="0" smtClean="0"/>
              <a:t>disaster in the last 30 years.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476672"/>
            <a:ext cx="7920880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The Supersites partnership consists of the providers of ground-based geophysical data, such as</a:t>
            </a:r>
            <a:r>
              <a:rPr lang="cs-CZ" sz="2600" dirty="0" smtClean="0"/>
              <a:t> </a:t>
            </a:r>
            <a:r>
              <a:rPr lang="en-US" sz="2600" dirty="0" smtClean="0"/>
              <a:t>seismic and GPS data; space agencies, which provide satellite radar and other Earth observation data;</a:t>
            </a:r>
            <a:r>
              <a:rPr lang="cs-CZ" sz="2600" dirty="0" smtClean="0"/>
              <a:t> </a:t>
            </a:r>
            <a:r>
              <a:rPr lang="en-US" sz="2600" dirty="0" smtClean="0"/>
              <a:t>along with scientists and decision makers who use and analyze these data. </a:t>
            </a:r>
            <a:endParaRPr lang="cs-CZ" sz="2600" dirty="0" smtClean="0"/>
          </a:p>
          <a:p>
            <a:endParaRPr lang="cs-CZ" sz="2600" dirty="0" smtClean="0"/>
          </a:p>
          <a:p>
            <a:r>
              <a:rPr lang="en-US" sz="2600" dirty="0" smtClean="0"/>
              <a:t>The initiative provides a</a:t>
            </a:r>
            <a:r>
              <a:rPr lang="cs-CZ" sz="2600" dirty="0" smtClean="0"/>
              <a:t> </a:t>
            </a:r>
            <a:r>
              <a:rPr lang="en-US" sz="2600" dirty="0" smtClean="0"/>
              <a:t>cyber-infrastructure platform with a single web entry point that allows fast, easy and free-of-charge</a:t>
            </a:r>
            <a:r>
              <a:rPr lang="cs-CZ" sz="2600" dirty="0" smtClean="0"/>
              <a:t> </a:t>
            </a:r>
            <a:r>
              <a:rPr lang="en-US" sz="2600" dirty="0" smtClean="0"/>
              <a:t>access to a complete satellite and ground-based geophysical data set derived from diverse sources</a:t>
            </a:r>
            <a:r>
              <a:rPr lang="cs-CZ" sz="2600" dirty="0" smtClean="0"/>
              <a:t> </a:t>
            </a:r>
            <a:r>
              <a:rPr lang="cs-CZ" sz="2600" dirty="0" err="1" smtClean="0"/>
              <a:t>and</a:t>
            </a:r>
            <a:r>
              <a:rPr lang="cs-CZ" sz="2600" dirty="0" smtClean="0"/>
              <a:t> </a:t>
            </a:r>
            <a:r>
              <a:rPr lang="cs-CZ" sz="2600" dirty="0" err="1" smtClean="0"/>
              <a:t>geophysical</a:t>
            </a:r>
            <a:r>
              <a:rPr lang="cs-CZ" sz="2600" dirty="0" smtClean="0"/>
              <a:t> </a:t>
            </a:r>
            <a:r>
              <a:rPr lang="cs-CZ" sz="2600" dirty="0" err="1" smtClean="0"/>
              <a:t>disciplines</a:t>
            </a:r>
            <a:r>
              <a:rPr lang="cs-CZ" sz="2600" dirty="0" smtClean="0"/>
              <a:t>.</a:t>
            </a:r>
          </a:p>
          <a:p>
            <a:endParaRPr lang="cs-CZ" sz="2600" dirty="0" smtClean="0"/>
          </a:p>
          <a:p>
            <a:r>
              <a:rPr lang="en-US" sz="2600" dirty="0" smtClean="0"/>
              <a:t>The Supersites complement the International Charter on Space and Major Disasters, which provides</a:t>
            </a:r>
          </a:p>
          <a:p>
            <a:r>
              <a:rPr lang="en-US" sz="2600" dirty="0" smtClean="0"/>
              <a:t>imagery for search and rescue operations.</a:t>
            </a:r>
            <a:endParaRPr lang="cs-CZ" sz="2600" dirty="0" smtClean="0"/>
          </a:p>
          <a:p>
            <a:endParaRPr lang="cs-CZ" sz="2600" b="1" dirty="0" smtClean="0"/>
          </a:p>
          <a:p>
            <a:endParaRPr lang="cs-CZ" sz="2600" b="1" dirty="0" smtClean="0"/>
          </a:p>
          <a:p>
            <a:endParaRPr lang="en-US" sz="2600" b="1" dirty="0" smtClean="0"/>
          </a:p>
          <a:p>
            <a:endParaRPr lang="cs-CZ" sz="2600" dirty="0" smtClean="0"/>
          </a:p>
          <a:p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Ecosystems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Ecosystems. GEO has made important progress on developing a standardized, robust and practical </a:t>
            </a:r>
            <a:r>
              <a:rPr lang="en-US" b="1" dirty="0" err="1"/>
              <a:t>classifica</a:t>
            </a:r>
            <a:r>
              <a:rPr lang="en-US" b="1" dirty="0"/>
              <a:t>- 19</a:t>
            </a:r>
          </a:p>
          <a:p>
            <a:r>
              <a:rPr lang="en-US" dirty="0" err="1"/>
              <a:t>tion</a:t>
            </a:r>
            <a:r>
              <a:rPr lang="en-US" dirty="0"/>
              <a:t> and map of global ecosystems for terrestrial, marine, and freshwater environments. Ecosystem maps for</a:t>
            </a:r>
          </a:p>
          <a:p>
            <a:r>
              <a:rPr lang="en-US" dirty="0"/>
              <a:t>South America, the US and Sub-Saharan Africa have been completed and are available as a framework for</a:t>
            </a:r>
          </a:p>
          <a:p>
            <a:r>
              <a:rPr lang="en-US" dirty="0"/>
              <a:t>both researchers and managers. Global tree cover maps at 250m resolution are under development, and nearly</a:t>
            </a:r>
          </a:p>
          <a:p>
            <a:r>
              <a:rPr lang="en-US" dirty="0"/>
              <a:t>14,000 </a:t>
            </a:r>
            <a:r>
              <a:rPr lang="en-US" dirty="0" err="1"/>
              <a:t>Landsat</a:t>
            </a:r>
            <a:r>
              <a:rPr lang="en-US" dirty="0"/>
              <a:t> samples from 1990, 2000, and 2005 are being analyzed to detect changes in forested area</a:t>
            </a:r>
          </a:p>
          <a:p>
            <a:r>
              <a:rPr lang="en-US" dirty="0"/>
              <a:t>for the benefit of forest resource managers. Other ecosystem mapping projects continue to advance, such as</a:t>
            </a:r>
          </a:p>
          <a:p>
            <a:r>
              <a:rPr lang="en-US" dirty="0"/>
              <a:t>one on ecosystem vulnerability to climate change, which includes the vulnerability of sea basins (notably the</a:t>
            </a:r>
          </a:p>
          <a:p>
            <a:r>
              <a:rPr lang="en-US" dirty="0" err="1"/>
              <a:t>EnviroGRIDS</a:t>
            </a:r>
            <a:r>
              <a:rPr lang="en-US" dirty="0"/>
              <a:t> project on the Black Sea) and of mountain regions.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Energy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 number of data bases providing information on solar resources have been developed, including</a:t>
            </a:r>
          </a:p>
          <a:p>
            <a:r>
              <a:rPr lang="en-US" dirty="0"/>
              <a:t>the European Solar Radiation Atlas, </a:t>
            </a:r>
            <a:r>
              <a:rPr lang="en-US" dirty="0" err="1"/>
              <a:t>SoDa</a:t>
            </a:r>
            <a:r>
              <a:rPr lang="en-US" dirty="0"/>
              <a:t> and </a:t>
            </a:r>
            <a:r>
              <a:rPr lang="en-US" dirty="0" err="1"/>
              <a:t>Envisolar</a:t>
            </a:r>
            <a:r>
              <a:rPr lang="en-US" dirty="0"/>
              <a:t>; efforts are ongoing to make these data bases fully</a:t>
            </a:r>
          </a:p>
          <a:p>
            <a:r>
              <a:rPr lang="en-US" dirty="0"/>
              <a:t>comparable. A service for </a:t>
            </a:r>
            <a:r>
              <a:rPr lang="en-US" dirty="0" err="1"/>
              <a:t>siting</a:t>
            </a:r>
            <a:r>
              <a:rPr lang="en-US" dirty="0"/>
              <a:t> solar power plants has been established to provide data on time-averaged values</a:t>
            </a:r>
          </a:p>
          <a:p>
            <a:r>
              <a:rPr lang="en-US" dirty="0"/>
              <a:t>of solar irradiance from which basic economic assessments can be made; in particular, the service supports the</a:t>
            </a:r>
          </a:p>
          <a:p>
            <a:r>
              <a:rPr lang="en-US" dirty="0"/>
              <a:t>site selection process for large solar energy systems such as photovoltaic installations placed on open land. The</a:t>
            </a:r>
          </a:p>
          <a:p>
            <a:r>
              <a:rPr lang="en-US" dirty="0" err="1"/>
              <a:t>EnerGEO</a:t>
            </a:r>
            <a:r>
              <a:rPr lang="en-US" dirty="0"/>
              <a:t> project is using satellite data and environment and energy models to make a global assessment of</a:t>
            </a:r>
          </a:p>
          <a:p>
            <a:r>
              <a:rPr lang="en-US" dirty="0"/>
              <a:t>the current and future impact of the exploitation of energy resources on the environment and on ecosystems.</a:t>
            </a:r>
          </a:p>
          <a:p>
            <a:r>
              <a:rPr lang="en-US" dirty="0"/>
              <a:t>Other energy initiatives, such as those for wind power and carbon-capture-and-storage, have been launched.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Health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Working through local, regional, and international partners, the GEO community is developing a</a:t>
            </a:r>
          </a:p>
          <a:p>
            <a:r>
              <a:rPr lang="en-US" dirty="0"/>
              <a:t>portfolio of services to help decision-makers use Earth observation data and information to prevent diseases</a:t>
            </a:r>
          </a:p>
          <a:p>
            <a:r>
              <a:rPr lang="en-US" dirty="0"/>
              <a:t>and improve public health. Some of these services involve supporting a meningitis vaccination and control</a:t>
            </a:r>
          </a:p>
          <a:p>
            <a:r>
              <a:rPr lang="en-US" dirty="0"/>
              <a:t>effort in Africa (MERIT) by linking forecasts of an extended dry season in the Sahel with disease outbreaks;</a:t>
            </a:r>
          </a:p>
          <a:p>
            <a:r>
              <a:rPr lang="en-US" dirty="0"/>
              <a:t>monitoring global atmospheric mercury to establish a forecasting and alert system on health problems related</a:t>
            </a:r>
          </a:p>
          <a:p>
            <a:r>
              <a:rPr lang="en-US" dirty="0"/>
              <a:t>to mercury; providing air-quality forecasts using on-the-ground monitoring stations, currently for 300 US cities,</a:t>
            </a:r>
          </a:p>
          <a:p>
            <a:r>
              <a:rPr lang="en-US" dirty="0"/>
              <a:t>Shanghai (China), and soon for other cities; and using open-source software and space imagery to track</a:t>
            </a:r>
          </a:p>
          <a:p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outbreaks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epidemics</a:t>
            </a:r>
            <a:r>
              <a:rPr lang="cs-CZ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Water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GEO has advanced the integration of observations from satellites and in-situ instruments, strengthened</a:t>
            </a:r>
          </a:p>
          <a:p>
            <a:r>
              <a:rPr lang="en-US" dirty="0"/>
              <a:t>collaboration within and between the water research and management communities, and promoted capacity</a:t>
            </a:r>
          </a:p>
          <a:p>
            <a:r>
              <a:rPr lang="en-US" dirty="0"/>
              <a:t>building. The Asian Water Cycle Initiative has boosted regional cooperation on water monitoring, and the</a:t>
            </a:r>
          </a:p>
          <a:p>
            <a:r>
              <a:rPr lang="en-US" dirty="0"/>
              <a:t>model is now being extended to Africa. The Latin American &amp; Caribbean Community has launched a capacity</a:t>
            </a:r>
          </a:p>
          <a:p>
            <a:r>
              <a:rPr lang="en-US" dirty="0"/>
              <a:t>building program to demonstrate the value of Earth observations in water resource management and to</a:t>
            </a:r>
          </a:p>
          <a:p>
            <a:r>
              <a:rPr lang="en-US" dirty="0"/>
              <a:t>develop tools for applying remote sensing data. The North American Drought Monitor has generated improved</a:t>
            </a:r>
          </a:p>
          <a:p>
            <a:r>
              <a:rPr lang="en-US" dirty="0"/>
              <a:t>regional drought assessments. The United States and Canada have inaugurated pilot drought monitoring test</a:t>
            </a:r>
          </a:p>
          <a:p>
            <a:r>
              <a:rPr lang="en-US" dirty="0"/>
              <a:t>bed projects as a first step towards a Global Drought Early Warning System. The TIGER program is realizing</a:t>
            </a:r>
          </a:p>
          <a:p>
            <a:r>
              <a:rPr lang="en-US" dirty="0"/>
              <a:t>improvements in the use of Earth observation data for water-resources management in Africa. The Coordinated</a:t>
            </a:r>
          </a:p>
          <a:p>
            <a:r>
              <a:rPr lang="en-US" dirty="0"/>
              <a:t>Energy and water cycle Observations Project has improved access to integrated observational and model data</a:t>
            </a:r>
          </a:p>
          <a:p>
            <a:r>
              <a:rPr lang="en-US" dirty="0"/>
              <a:t>through 50 reference sites around the world.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620688"/>
            <a:ext cx="849694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Introduction: responding to global challenges</a:t>
            </a:r>
            <a:endParaRPr lang="cs-CZ" sz="3200" b="1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en-US" sz="2800" dirty="0" smtClean="0"/>
              <a:t>Scientific understanding of the Earth system and its</a:t>
            </a:r>
            <a:endParaRPr lang="cs-CZ" sz="2800" dirty="0" smtClean="0"/>
          </a:p>
          <a:p>
            <a:pPr>
              <a:buNone/>
            </a:pPr>
            <a:r>
              <a:rPr lang="en-US" sz="2800" dirty="0" smtClean="0"/>
              <a:t>physical,</a:t>
            </a:r>
            <a:r>
              <a:rPr lang="cs-CZ" sz="2800" dirty="0" smtClean="0"/>
              <a:t> </a:t>
            </a:r>
            <a:r>
              <a:rPr lang="en-US" sz="2800" dirty="0" smtClean="0"/>
              <a:t>chemical and biological components continues</a:t>
            </a:r>
            <a:r>
              <a:rPr lang="cs-CZ" sz="2800" dirty="0" smtClean="0"/>
              <a:t> </a:t>
            </a:r>
            <a:r>
              <a:rPr lang="en-US" sz="2800" dirty="0" smtClean="0"/>
              <a:t>to improve every year. But </a:t>
            </a:r>
            <a:r>
              <a:rPr lang="en-US" sz="2800" i="1" dirty="0" smtClean="0"/>
              <a:t>more data is urgently needed for monitoring trends and predicting </a:t>
            </a:r>
            <a:r>
              <a:rPr lang="en-US" sz="2800" dirty="0" smtClean="0"/>
              <a:t>how physical</a:t>
            </a:r>
          </a:p>
          <a:p>
            <a:pPr>
              <a:buNone/>
            </a:pPr>
            <a:r>
              <a:rPr lang="en-US" sz="2800" dirty="0" smtClean="0"/>
              <a:t>and ecological systems will evolve. 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en-US" sz="2800" dirty="0" smtClean="0"/>
              <a:t>As humanity places ever greater demands on the Earth’s resources over</a:t>
            </a:r>
            <a:r>
              <a:rPr lang="cs-CZ" sz="2800" dirty="0" smtClean="0"/>
              <a:t> </a:t>
            </a:r>
            <a:r>
              <a:rPr lang="en-US" sz="2800" dirty="0" smtClean="0"/>
              <a:t>the coming years and decades, a greater ability to understand global change and predict how</a:t>
            </a:r>
            <a:r>
              <a:rPr lang="cs-CZ" sz="2800" dirty="0" smtClean="0"/>
              <a:t> </a:t>
            </a:r>
            <a:r>
              <a:rPr lang="en-US" sz="2800" dirty="0" smtClean="0"/>
              <a:t>natural systems</a:t>
            </a:r>
            <a:r>
              <a:rPr lang="cs-CZ" sz="2800" dirty="0" smtClean="0"/>
              <a:t> </a:t>
            </a:r>
            <a:r>
              <a:rPr lang="en-US" sz="2800" dirty="0" smtClean="0"/>
              <a:t>will respond to human activities and policies becomes ever more vital.</a:t>
            </a:r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Weather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Weather monitoring and forecasting, which is traditionally the most mature sector for operational</a:t>
            </a:r>
          </a:p>
          <a:p>
            <a:r>
              <a:rPr lang="en-US" dirty="0"/>
              <a:t>information based on Earth observations, continues to make important advances under the leadership of WMO.</a:t>
            </a:r>
          </a:p>
          <a:p>
            <a:r>
              <a:rPr lang="en-US" dirty="0"/>
              <a:t>Collaboration through GEO has focused on improving the prediction of severe weather conditions. In particular,</a:t>
            </a:r>
          </a:p>
          <a:p>
            <a:r>
              <a:rPr lang="en-US" dirty="0"/>
              <a:t>the THORPEX Interactive Grand Global Ensemble, or TIGGE, has advanced its goals of improving the accuracy</a:t>
            </a:r>
          </a:p>
          <a:p>
            <a:r>
              <a:rPr lang="en-US" dirty="0"/>
              <a:t>of high-impact weather prediction. Based on ensembles containing more than 100 model outputs, TIGGE</a:t>
            </a:r>
          </a:p>
          <a:p>
            <a:r>
              <a:rPr lang="en-US" dirty="0"/>
              <a:t>aims to make predictions available to decision makers in user-friendly formats with minimum time delay. The</a:t>
            </a:r>
          </a:p>
          <a:p>
            <a:r>
              <a:rPr lang="en-US" dirty="0"/>
              <a:t>next step is to develop a common toolbox that can be used to develop probabilistic tropical-cyclone warning</a:t>
            </a:r>
          </a:p>
          <a:p>
            <a:r>
              <a:rPr lang="en-US" dirty="0"/>
              <a:t>services, extreme-precipitation forecasts and other products.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en-US" sz="3200" dirty="0"/>
              <a:t>Critical next steps for seeing GEOSS through to the end of the GEOSS 10-Year </a:t>
            </a:r>
            <a:r>
              <a:rPr lang="en-US" sz="3200" dirty="0" smtClean="0"/>
              <a:t>Implementation</a:t>
            </a:r>
            <a:r>
              <a:rPr lang="cs-CZ" sz="3200" dirty="0" smtClean="0"/>
              <a:t> </a:t>
            </a:r>
            <a:r>
              <a:rPr lang="en-US" sz="3200" dirty="0" smtClean="0"/>
              <a:t>Plan for2005 </a:t>
            </a:r>
            <a:r>
              <a:rPr lang="en-US" sz="3200" dirty="0"/>
              <a:t>– 2015 and beyond are: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Continue to engage policymakers and managers in using and guiding GEOSS. The true value</a:t>
            </a:r>
          </a:p>
          <a:p>
            <a:r>
              <a:rPr lang="en-US" dirty="0"/>
              <a:t>of GEOSS is its ability to support decision-making. As a key user group, senior policymakers can help to</a:t>
            </a:r>
          </a:p>
          <a:p>
            <a:r>
              <a:rPr lang="en-US" dirty="0"/>
              <a:t>ensure that GEOSS addresses the UN’s Millennium Development Goals and other priority issues facing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community</a:t>
            </a:r>
            <a:r>
              <a:rPr lang="cs-CZ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Ensure that environmental experts come to consider GEOSS and its Common Infrastructure</a:t>
            </a:r>
          </a:p>
          <a:p>
            <a:r>
              <a:rPr lang="en-US" b="1" dirty="0"/>
              <a:t>as a unique and essential tool for accessing Earth observations. Strong, high-level support from</a:t>
            </a:r>
          </a:p>
          <a:p>
            <a:r>
              <a:rPr lang="en-US" dirty="0"/>
              <a:t>governments and leading organizations is vital for maintaining the momentum generated by GEO and</a:t>
            </a:r>
          </a:p>
          <a:p>
            <a:r>
              <a:rPr lang="en-US" dirty="0"/>
              <a:t>ensuring that GEOSS becomes recognized as a vital infrastructure that serves the global public good.</a:t>
            </a:r>
          </a:p>
          <a:p>
            <a:r>
              <a:rPr lang="en-US" dirty="0"/>
              <a:t>Building the capacity of users to exploit GEOSS is also essential.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en-US" b="1" dirty="0"/>
              <a:t>Develop a longer term strategy for sustaining GEOSS by attracting resources from public and</a:t>
            </a:r>
          </a:p>
          <a:p>
            <a:r>
              <a:rPr lang="en-US" b="1" dirty="0"/>
              <a:t>private sources, supporting capacity-building, strengthening national Earth observation programs,</a:t>
            </a:r>
          </a:p>
          <a:p>
            <a:r>
              <a:rPr lang="en-US" dirty="0"/>
              <a:t>maintaining the GEOSS shared architectural and information infrastructure components, and nurturing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collective</a:t>
            </a:r>
            <a:r>
              <a:rPr lang="cs-CZ" dirty="0"/>
              <a:t> spirit.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Establish a governance structure for the post-2015 period. Early guidance in Beijing will help to</a:t>
            </a:r>
          </a:p>
          <a:p>
            <a:r>
              <a:rPr lang="en-US" dirty="0"/>
              <a:t>ensure a smooth transition to a longer-term approach to global cooperation on Earth observation.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Operational</a:t>
            </a:r>
            <a:r>
              <a:rPr lang="cs-CZ" dirty="0" smtClean="0"/>
              <a:t> </a:t>
            </a:r>
            <a:r>
              <a:rPr lang="cs-CZ" dirty="0" err="1" smtClean="0"/>
              <a:t>View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8208912" cy="525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users access GEOSS data and information via the GEO Portal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The “GEOSS Common Infrastructure” consists of a dedicated web portal, a clearinghouse for</a:t>
            </a:r>
          </a:p>
          <a:p>
            <a:r>
              <a:rPr lang="en-US" b="1" dirty="0"/>
              <a:t>searching data, information and services, and a registry containing information about GEOSS. It</a:t>
            </a:r>
          </a:p>
          <a:p>
            <a:r>
              <a:rPr lang="en-US" b="1" dirty="0"/>
              <a:t>provides a “one-stop shopping” portal to help the users of Earth observations access and search</a:t>
            </a:r>
          </a:p>
          <a:p>
            <a:r>
              <a:rPr lang="en-US" b="1" dirty="0"/>
              <a:t>for information more easily. After almost two years of development, in July of this year the GEO</a:t>
            </a:r>
          </a:p>
          <a:p>
            <a:r>
              <a:rPr lang="en-US" b="1" dirty="0"/>
              <a:t>community formalized the arrangements by which leading institutions will operate and sustain</a:t>
            </a:r>
          </a:p>
          <a:p>
            <a:r>
              <a:rPr lang="en-US" b="1" dirty="0"/>
              <a:t>the GEO Portal and its underlying clearinghouse and registry.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Making the System of Systems interoperable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Autofit/>
          </a:bodyPr>
          <a:lstStyle/>
          <a:p>
            <a:endParaRPr lang="cs-CZ" sz="2400" b="1" dirty="0" smtClean="0"/>
          </a:p>
          <a:p>
            <a:r>
              <a:rPr lang="en-US" sz="2400" b="1" dirty="0" smtClean="0"/>
              <a:t>The </a:t>
            </a:r>
            <a:r>
              <a:rPr lang="en-US" sz="2400" b="1" dirty="0"/>
              <a:t>observing, </a:t>
            </a:r>
            <a:r>
              <a:rPr lang="en-US" sz="2400" b="1" dirty="0" err="1"/>
              <a:t>modelling</a:t>
            </a:r>
            <a:r>
              <a:rPr lang="en-US" sz="2400" b="1" dirty="0"/>
              <a:t> and other systems that contribute to GEOSS must be interoperable </a:t>
            </a:r>
            <a:r>
              <a:rPr lang="en-US" sz="2400" b="1" dirty="0" smtClean="0"/>
              <a:t>so</a:t>
            </a:r>
            <a:r>
              <a:rPr lang="cs-CZ" sz="2400" b="1" dirty="0" smtClean="0"/>
              <a:t> </a:t>
            </a:r>
            <a:r>
              <a:rPr lang="en-US" sz="2400" b="1" dirty="0" smtClean="0"/>
              <a:t>that </a:t>
            </a:r>
            <a:r>
              <a:rPr lang="en-US" sz="2400" b="1" dirty="0"/>
              <a:t>the data and information they generate can be used effectively. The Committee on </a:t>
            </a:r>
            <a:r>
              <a:rPr lang="en-US" sz="2400" b="1" dirty="0" smtClean="0"/>
              <a:t>Earth</a:t>
            </a:r>
            <a:r>
              <a:rPr lang="cs-CZ" sz="2400" b="1" dirty="0" smtClean="0"/>
              <a:t> </a:t>
            </a:r>
            <a:r>
              <a:rPr lang="en-US" sz="2400" b="1" dirty="0" smtClean="0"/>
              <a:t>Observation </a:t>
            </a:r>
            <a:r>
              <a:rPr lang="en-US" sz="2400" b="1" dirty="0"/>
              <a:t>Satellites is promoting interoperability through the Virtual Constellations concept</a:t>
            </a:r>
            <a:r>
              <a:rPr lang="en-US" sz="2400" b="1" dirty="0" smtClean="0"/>
              <a:t>.</a:t>
            </a:r>
            <a:endParaRPr lang="cs-CZ" sz="2400" b="1" dirty="0" smtClean="0"/>
          </a:p>
          <a:p>
            <a:endParaRPr lang="en-US" sz="2400" b="1" dirty="0"/>
          </a:p>
          <a:p>
            <a:r>
              <a:rPr lang="en-US" sz="2400" b="1" dirty="0"/>
              <a:t>Another initiative seeks to integrate via the Sensor Web approach, while yet another aims </a:t>
            </a:r>
            <a:r>
              <a:rPr lang="en-US" sz="2400" b="1" dirty="0" smtClean="0"/>
              <a:t>to</a:t>
            </a:r>
            <a:r>
              <a:rPr lang="cs-CZ" sz="2400" b="1" dirty="0" smtClean="0"/>
              <a:t> </a:t>
            </a:r>
            <a:r>
              <a:rPr lang="en-US" sz="2400" b="1" dirty="0" smtClean="0"/>
              <a:t>facilitate </a:t>
            </a:r>
            <a:r>
              <a:rPr lang="en-US" sz="2400" b="1" dirty="0"/>
              <a:t>model interoperability and access via the Model Web concept. The World </a:t>
            </a:r>
            <a:r>
              <a:rPr lang="en-US" sz="2400" b="1" dirty="0" smtClean="0"/>
              <a:t>Meteorological</a:t>
            </a:r>
            <a:r>
              <a:rPr lang="cs-CZ" sz="2400" b="1" dirty="0" smtClean="0"/>
              <a:t> </a:t>
            </a:r>
            <a:r>
              <a:rPr lang="en-US" sz="2400" b="1" dirty="0" smtClean="0"/>
              <a:t>Organization </a:t>
            </a:r>
            <a:r>
              <a:rPr lang="en-US" sz="2400" b="1" dirty="0"/>
              <a:t>Information System (WIS) uses interoperability standards that are also specified </a:t>
            </a:r>
            <a:r>
              <a:rPr lang="en-US" sz="2400" b="1" dirty="0" smtClean="0"/>
              <a:t>in</a:t>
            </a:r>
            <a:r>
              <a:rPr lang="cs-CZ" sz="2400" b="1" dirty="0" smtClean="0"/>
              <a:t> </a:t>
            </a:r>
            <a:r>
              <a:rPr lang="en-US" sz="2400" b="1" dirty="0" smtClean="0"/>
              <a:t>the </a:t>
            </a:r>
            <a:r>
              <a:rPr lang="en-US" sz="2400" b="1" dirty="0"/>
              <a:t>GEOSS 10-Year Implementation Plan; this enables GEOSS and WIS to leverage each </a:t>
            </a:r>
            <a:r>
              <a:rPr lang="en-US" sz="2400" b="1" dirty="0" smtClean="0"/>
              <a:t>other’s</a:t>
            </a:r>
            <a:r>
              <a:rPr lang="cs-CZ" sz="2400" b="1" dirty="0" smtClean="0"/>
              <a:t> </a:t>
            </a:r>
            <a:r>
              <a:rPr lang="en-US" sz="2400" b="1" dirty="0" smtClean="0"/>
              <a:t>components </a:t>
            </a:r>
            <a:r>
              <a:rPr lang="en-US" sz="2400" b="1" dirty="0"/>
              <a:t>to their mutual benefit.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Advocating for sustained global observing systems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11200" b="1" dirty="0"/>
              <a:t>To achieve its goal of providing integrated information on the entire Earth system, GEOSS depends</a:t>
            </a:r>
          </a:p>
          <a:p>
            <a:r>
              <a:rPr lang="en-US" sz="11200" b="1" dirty="0"/>
              <a:t>on the health and vitality of major global observing systems. For this reason, GEO actively advocates</a:t>
            </a:r>
          </a:p>
          <a:p>
            <a:r>
              <a:rPr lang="en-US" sz="11200" b="1" dirty="0"/>
              <a:t>for sustaining major observing systems for climate, oceans, land, weather and polar regions</a:t>
            </a:r>
            <a:r>
              <a:rPr lang="en-US" sz="11200" b="1" dirty="0" smtClean="0"/>
              <a:t>.</a:t>
            </a:r>
            <a:endParaRPr lang="cs-CZ" sz="11200" b="1" dirty="0" smtClean="0"/>
          </a:p>
          <a:p>
            <a:endParaRPr lang="en-US" sz="51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Four major UN-sponsored global observing systems provide a critical underpinning for GEOSS. They are the</a:t>
            </a:r>
            <a:r>
              <a:rPr lang="cs-CZ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Global Climate Observing System (GCOS), the Global Ocean Observing System (GOOS), the Global Terrestrial</a:t>
            </a:r>
          </a:p>
          <a:p>
            <a:r>
              <a:rPr lang="en-US" dirty="0" smtClean="0"/>
              <a:t>Observing System (GTOS) and the WMO Global Observing System (GOS). Their work is complemented by</a:t>
            </a:r>
          </a:p>
          <a:p>
            <a:r>
              <a:rPr lang="en-US" dirty="0" smtClean="0"/>
              <a:t>the International Polar Year 2007-2008 (IPY) legacy project, with a focus on the </a:t>
            </a:r>
            <a:r>
              <a:rPr lang="en-US" dirty="0" err="1" smtClean="0"/>
              <a:t>cryosphere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en-US" dirty="0" smtClean="0"/>
              <a:t>and the Global</a:t>
            </a:r>
            <a:r>
              <a:rPr lang="cs-CZ" dirty="0" smtClean="0"/>
              <a:t> </a:t>
            </a:r>
            <a:r>
              <a:rPr lang="en-US" dirty="0" smtClean="0"/>
              <a:t>Geodetic Observing System (GGOS). Strengthening the linkages amongst these systems and raising their</a:t>
            </a:r>
            <a:r>
              <a:rPr lang="cs-CZ" dirty="0" smtClean="0"/>
              <a:t> </a:t>
            </a:r>
            <a:r>
              <a:rPr lang="en-US" dirty="0" smtClean="0"/>
              <a:t>overall visibility will support the efforts of researchers and decision makers in all nine of the GEOSS societal</a:t>
            </a:r>
            <a:r>
              <a:rPr lang="cs-CZ" dirty="0" smtClean="0"/>
              <a:t> </a:t>
            </a:r>
            <a:r>
              <a:rPr lang="cs-CZ" dirty="0" err="1" smtClean="0"/>
              <a:t>benefit</a:t>
            </a:r>
            <a:r>
              <a:rPr lang="cs-CZ" dirty="0" smtClean="0"/>
              <a:t> </a:t>
            </a:r>
            <a:r>
              <a:rPr lang="cs-CZ" dirty="0" err="1" smtClean="0"/>
              <a:t>areas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1560" y="548680"/>
            <a:ext cx="813690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/>
              <a:t>Recognizing the need for better environmental</a:t>
            </a:r>
            <a:r>
              <a:rPr lang="cs-CZ" sz="2800" dirty="0" smtClean="0"/>
              <a:t> </a:t>
            </a:r>
            <a:r>
              <a:rPr lang="en-US" sz="2800" dirty="0" smtClean="0"/>
              <a:t>information, political leaders at the 2002 World Summit on</a:t>
            </a:r>
            <a:r>
              <a:rPr lang="cs-CZ" sz="2800" dirty="0" smtClean="0"/>
              <a:t> </a:t>
            </a:r>
            <a:r>
              <a:rPr lang="en-US" sz="2800" dirty="0" smtClean="0"/>
              <a:t>Sustainable Development in Johannesburg called for urgent action on Earth observation. 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en-US" sz="2800" dirty="0" smtClean="0"/>
              <a:t>Earth observation</a:t>
            </a:r>
            <a:r>
              <a:rPr lang="cs-CZ" sz="2800" dirty="0" smtClean="0"/>
              <a:t> </a:t>
            </a:r>
            <a:r>
              <a:rPr lang="en-US" sz="2800" dirty="0" smtClean="0"/>
              <a:t>summits in Washington, Tokyo and Brussels and declarations by three of the annual Group of Eight (G8)</a:t>
            </a:r>
            <a:r>
              <a:rPr lang="cs-CZ" sz="2800" dirty="0" smtClean="0"/>
              <a:t> </a:t>
            </a:r>
            <a:r>
              <a:rPr lang="en-US" sz="2800" dirty="0" smtClean="0"/>
              <a:t>summits built on this momentum. 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en-US" sz="2800" dirty="0" smtClean="0"/>
              <a:t>Acting on a clear international consensus, Ministers established GEO in</a:t>
            </a:r>
            <a:r>
              <a:rPr lang="cs-CZ" sz="2800" dirty="0" smtClean="0"/>
              <a:t> </a:t>
            </a:r>
            <a:r>
              <a:rPr lang="en-US" sz="2800" dirty="0" smtClean="0"/>
              <a:t>2005 with a mandate to build a Global Earth Observation System of Systems, or GEOSS.</a:t>
            </a:r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Establishing the </a:t>
            </a:r>
            <a:r>
              <a:rPr lang="en-US" sz="3200" b="1" dirty="0" err="1"/>
              <a:t>GEONETCast</a:t>
            </a:r>
            <a:r>
              <a:rPr lang="en-US" sz="3200" b="1" dirty="0"/>
              <a:t> Global Data Dissemination System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Reliable access to environmental data is critical for decision making. </a:t>
            </a:r>
            <a:r>
              <a:rPr lang="en-US" b="1" dirty="0" err="1"/>
              <a:t>GEONETCast</a:t>
            </a:r>
            <a:r>
              <a:rPr lang="en-US" b="1" dirty="0"/>
              <a:t> assures this</a:t>
            </a:r>
          </a:p>
          <a:p>
            <a:r>
              <a:rPr lang="en-US" b="1" dirty="0"/>
              <a:t>access by broadcasting data from dozens of leading data providers to decision makers around the</a:t>
            </a:r>
          </a:p>
          <a:p>
            <a:r>
              <a:rPr lang="en-US" b="1" dirty="0"/>
              <a:t>world. The data are transmitted via advanced communications satellites to thousands of low-cost,</a:t>
            </a:r>
          </a:p>
          <a:p>
            <a:r>
              <a:rPr lang="en-US" b="1" dirty="0"/>
              <a:t>off-the-shelf receivers. </a:t>
            </a:r>
            <a:r>
              <a:rPr lang="en-US" b="1" dirty="0" err="1"/>
              <a:t>GEONETCast</a:t>
            </a:r>
            <a:r>
              <a:rPr lang="en-US" b="1" dirty="0"/>
              <a:t> also provides dedicated training and alert channels for capacity</a:t>
            </a:r>
          </a:p>
          <a:p>
            <a:r>
              <a:rPr lang="en-US" b="1" dirty="0"/>
              <a:t>building and risk reduction, particularly in developing countries.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Protecting radio frequencies for Earth observations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Growing demand on radio spectrum by telecommunications, the automotive industry and other</a:t>
            </a:r>
          </a:p>
          <a:p>
            <a:r>
              <a:rPr lang="en-US" b="1" dirty="0"/>
              <a:t>users of radio frequencies has raised the specter of competition over limited bandwidth. GEO</a:t>
            </a:r>
          </a:p>
          <a:p>
            <a:r>
              <a:rPr lang="en-US" b="1" dirty="0"/>
              <a:t>members are therefore continuously working through national and international bodies in charge</a:t>
            </a:r>
          </a:p>
          <a:p>
            <a:r>
              <a:rPr lang="en-US" b="1" dirty="0"/>
              <a:t>of frequency management to ensure the long-term availability of frequencies for terrestrial, oceanic,</a:t>
            </a:r>
          </a:p>
          <a:p>
            <a:r>
              <a:rPr lang="en-US" b="1" dirty="0"/>
              <a:t>air-borne and space-based observations. This is absolutely vital to the success of GEOSS.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Implementing the GEOSS Data Sharing Principles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Recognizing the importance that full and open access to data has for the success of GEOSS, </a:t>
            </a:r>
            <a:r>
              <a:rPr lang="en-US" b="1" dirty="0" smtClean="0"/>
              <a:t>the</a:t>
            </a:r>
            <a:r>
              <a:rPr lang="cs-CZ" b="1" dirty="0" smtClean="0"/>
              <a:t> </a:t>
            </a:r>
            <a:r>
              <a:rPr lang="en-US" b="1" dirty="0" smtClean="0"/>
              <a:t>GEOSS </a:t>
            </a:r>
            <a:r>
              <a:rPr lang="en-US" b="1" dirty="0"/>
              <a:t>10-year Implementation Plan established a visionary set of Data Sharing Principles. These</a:t>
            </a:r>
          </a:p>
          <a:p>
            <a:r>
              <a:rPr lang="en-US" b="1" dirty="0"/>
              <a:t>Principles aim to ensure that the data and information developed and disseminated through GEOSS</a:t>
            </a:r>
          </a:p>
          <a:p>
            <a:r>
              <a:rPr lang="en-US" b="1" dirty="0"/>
              <a:t>yield significant benefits for a broad range of users around the world. Over the past five years,</a:t>
            </a:r>
          </a:p>
          <a:p>
            <a:r>
              <a:rPr lang="en-US" b="1" dirty="0"/>
              <a:t>substantial progress has been made, not only in reaching a consensus on how best to implement</a:t>
            </a:r>
          </a:p>
          <a:p>
            <a:r>
              <a:rPr lang="en-US" b="1" dirty="0"/>
              <a:t>the Data Sharing Principles, but also in demonstrating how full and open data sharing can help</a:t>
            </a:r>
          </a:p>
          <a:p>
            <a:r>
              <a:rPr lang="en-US" b="1" dirty="0"/>
              <a:t>the GEO community to achieve its goals in the nine societal benefit areas.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From observations to information products and services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Observation data provide great value, but combining data from different sources and then</a:t>
            </a:r>
          </a:p>
          <a:p>
            <a:r>
              <a:rPr lang="en-US" b="1" dirty="0"/>
              <a:t>analyzing and </a:t>
            </a:r>
            <a:r>
              <a:rPr lang="en-US" b="1" dirty="0" err="1"/>
              <a:t>modelling</a:t>
            </a:r>
            <a:r>
              <a:rPr lang="en-US" b="1" dirty="0"/>
              <a:t> them can greatly enhance their usefulness for decision making. GEO has</a:t>
            </a:r>
          </a:p>
          <a:p>
            <a:r>
              <a:rPr lang="en-US" b="1" dirty="0"/>
              <a:t>made significant progress in bringing together many diverse datasets and engaging scientific and</a:t>
            </a:r>
          </a:p>
          <a:p>
            <a:r>
              <a:rPr lang="en-US" b="1" dirty="0"/>
              <a:t>technical experts to generate this added value. Continuing progress will require more and more</a:t>
            </a:r>
          </a:p>
          <a:p>
            <a:r>
              <a:rPr lang="en-US" b="1" dirty="0"/>
              <a:t>agencies and organizations to work together to adopt common standards for integrating and</a:t>
            </a:r>
          </a:p>
          <a:p>
            <a:r>
              <a:rPr lang="en-US" b="1" dirty="0"/>
              <a:t>analyzing all types of data.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Promoting “data democracy” around the world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The term ‘data democracy’ was coined in 2008 by the South African Council for Scientific and</a:t>
            </a:r>
          </a:p>
          <a:p>
            <a:r>
              <a:rPr lang="en-US" b="1" dirty="0"/>
              <a:t>Industrial Research (CSIR) as the title of a special project during its year as Chair of the Committee on</a:t>
            </a:r>
          </a:p>
          <a:p>
            <a:r>
              <a:rPr lang="en-US" b="1" dirty="0"/>
              <a:t>Earth Observation Satellites (CEOS). It has since become a mantra among research and development</a:t>
            </a:r>
          </a:p>
          <a:p>
            <a:r>
              <a:rPr lang="en-US" b="1" dirty="0"/>
              <a:t>communities in the Earth observation domain. In 2009, Data Democracy was approved as a new</a:t>
            </a:r>
          </a:p>
          <a:p>
            <a:r>
              <a:rPr lang="en-US" b="1" dirty="0"/>
              <a:t>GEO Task in the framework of GEO’s work on capacity building, infrastructure development and</a:t>
            </a:r>
          </a:p>
          <a:p>
            <a:r>
              <a:rPr lang="cs-CZ" b="1" dirty="0"/>
              <a:t>technology transfer.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data democracy theme calls for:</a:t>
            </a:r>
          </a:p>
          <a:p>
            <a:r>
              <a:rPr lang="en-US" dirty="0"/>
              <a:t>• Unhindered access to Earth observation information;</a:t>
            </a:r>
          </a:p>
          <a:p>
            <a:r>
              <a:rPr lang="en-US" dirty="0"/>
              <a:t>• Reliance on Open Source Software and open systems;</a:t>
            </a:r>
          </a:p>
          <a:p>
            <a:r>
              <a:rPr lang="en-US" dirty="0"/>
              <a:t>• Recognition of the realities of bandwidth limitations in many developing countries; and</a:t>
            </a:r>
          </a:p>
          <a:p>
            <a:r>
              <a:rPr lang="en-US" dirty="0"/>
              <a:t>• Promotion of locally initiated cross-border collaborative projects and intensive capacity building and</a:t>
            </a:r>
          </a:p>
          <a:p>
            <a:r>
              <a:rPr lang="cs-CZ" dirty="0" err="1"/>
              <a:t>training</a:t>
            </a:r>
            <a:r>
              <a:rPr lang="cs-CZ" dirty="0"/>
              <a:t> </a:t>
            </a:r>
            <a:r>
              <a:rPr lang="cs-CZ" dirty="0" err="1"/>
              <a:t>programs</a:t>
            </a:r>
            <a:r>
              <a:rPr lang="cs-CZ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80728"/>
            <a:ext cx="8064896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1560" y="692696"/>
            <a:ext cx="828092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cross-cutting data, decision-support products and end-to-end information services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that are increasingly</a:t>
            </a:r>
            <a:r>
              <a:rPr lang="cs-CZ" sz="2800" dirty="0" smtClean="0"/>
              <a:t> </a:t>
            </a:r>
            <a:r>
              <a:rPr lang="en-US" sz="2800" dirty="0" smtClean="0"/>
              <a:t>available through GEOSS are improving the ability of governments to promote “green” economic growth,</a:t>
            </a:r>
            <a:r>
              <a:rPr lang="cs-CZ" sz="2800" dirty="0" smtClean="0"/>
              <a:t> </a:t>
            </a:r>
            <a:r>
              <a:rPr lang="en-US" sz="2800" dirty="0" smtClean="0"/>
              <a:t>manage natural ecosystems and resources, ensure food security for a global population that may reach nine</a:t>
            </a:r>
            <a:r>
              <a:rPr lang="cs-CZ" sz="2800" dirty="0" smtClean="0"/>
              <a:t> </a:t>
            </a:r>
            <a:r>
              <a:rPr lang="en-US" sz="2800" dirty="0" smtClean="0"/>
              <a:t>billion people by mid-century,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respond more effectively to disasters, and address climate change, biodiversity</a:t>
            </a:r>
            <a:r>
              <a:rPr lang="cs-CZ" sz="2800" dirty="0" smtClean="0"/>
              <a:t> </a:t>
            </a:r>
            <a:r>
              <a:rPr lang="en-US" sz="2800" dirty="0" smtClean="0"/>
              <a:t>loss and other global challenges.</a:t>
            </a: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GEOSS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10-Year Implementation </a:t>
            </a:r>
            <a:r>
              <a:rPr lang="en-US" dirty="0" smtClean="0"/>
              <a:t>Plan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3" y="2172494"/>
            <a:ext cx="6120680" cy="4496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755576" y="332656"/>
            <a:ext cx="806489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Agriculture. </a:t>
            </a:r>
            <a:endParaRPr lang="cs-CZ" sz="3200" b="1" dirty="0" smtClean="0"/>
          </a:p>
          <a:p>
            <a:endParaRPr lang="cs-CZ" b="1" dirty="0" smtClean="0"/>
          </a:p>
          <a:p>
            <a:r>
              <a:rPr lang="en-US" sz="2800" dirty="0" smtClean="0"/>
              <a:t>Over the past three years, the Global Agriculture Monitoring Community of Practice has </a:t>
            </a:r>
            <a:r>
              <a:rPr lang="cs-CZ" sz="2800" dirty="0" smtClean="0"/>
              <a:t> </a:t>
            </a:r>
            <a:r>
              <a:rPr lang="cs-CZ" sz="2800" dirty="0" err="1" smtClean="0"/>
              <a:t>attempt</a:t>
            </a:r>
            <a:r>
              <a:rPr lang="cs-CZ" sz="2800" dirty="0" smtClean="0"/>
              <a:t> </a:t>
            </a:r>
            <a:r>
              <a:rPr lang="en-US" sz="2800" dirty="0" smtClean="0"/>
              <a:t>to establish a </a:t>
            </a:r>
            <a:r>
              <a:rPr lang="en-US" sz="2800" b="1" dirty="0" smtClean="0"/>
              <a:t>Global Agricultural Monitoring System of Systems. </a:t>
            </a:r>
            <a:endParaRPr lang="cs-CZ" sz="2800" b="1" dirty="0" smtClean="0"/>
          </a:p>
          <a:p>
            <a:endParaRPr lang="cs-CZ" sz="2800" b="1" dirty="0" smtClean="0"/>
          </a:p>
          <a:p>
            <a:r>
              <a:rPr lang="en-US" sz="2800" dirty="0" smtClean="0"/>
              <a:t>The GEO Joint Experiment</a:t>
            </a:r>
            <a:r>
              <a:rPr lang="cs-CZ" sz="2800" dirty="0" smtClean="0"/>
              <a:t> </a:t>
            </a:r>
            <a:r>
              <a:rPr lang="en-US" sz="2800" dirty="0" smtClean="0"/>
              <a:t>on Crop Assessment and Monitoring (JECAM) has established seven pilot sites around the world to assess</a:t>
            </a:r>
            <a:r>
              <a:rPr lang="cs-CZ" sz="2800" dirty="0" smtClean="0"/>
              <a:t> </a:t>
            </a:r>
            <a:r>
              <a:rPr lang="en-US" sz="2800" dirty="0" smtClean="0"/>
              <a:t>common data standards, cropland modeling methods, and future Earth observation requirements.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908720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 smtClean="0"/>
          </a:p>
          <a:p>
            <a:r>
              <a:rPr lang="en-US" sz="2800" dirty="0" smtClean="0"/>
              <a:t>The Societal</a:t>
            </a:r>
            <a:r>
              <a:rPr lang="cs-CZ" sz="2800" dirty="0" smtClean="0"/>
              <a:t> </a:t>
            </a:r>
            <a:r>
              <a:rPr lang="en-US" sz="2800" dirty="0" smtClean="0"/>
              <a:t>Applications in Fisheries &amp; Aquaculture using Remotely Sensed Imagery (SAFARI) project has identified and</a:t>
            </a:r>
            <a:r>
              <a:rPr lang="cs-CZ" sz="2800" dirty="0" smtClean="0"/>
              <a:t> </a:t>
            </a:r>
            <a:r>
              <a:rPr lang="en-US" sz="2800" dirty="0" smtClean="0"/>
              <a:t>promoted urgent actions to strengthen the application of satellite information to fisheries and aquaculture</a:t>
            </a:r>
            <a:r>
              <a:rPr lang="cs-CZ" sz="2800" dirty="0" smtClean="0"/>
              <a:t> </a:t>
            </a:r>
            <a:r>
              <a:rPr lang="cs-CZ" sz="2800" dirty="0" err="1" smtClean="0"/>
              <a:t>research</a:t>
            </a:r>
            <a:r>
              <a:rPr lang="cs-CZ" sz="2800" dirty="0" smtClean="0"/>
              <a:t> </a:t>
            </a:r>
            <a:r>
              <a:rPr lang="cs-CZ" sz="2800" dirty="0" err="1" smtClean="0"/>
              <a:t>and</a:t>
            </a:r>
            <a:r>
              <a:rPr lang="cs-CZ" sz="2800" dirty="0" smtClean="0"/>
              <a:t> management.</a:t>
            </a:r>
          </a:p>
          <a:p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755576" y="980728"/>
            <a:ext cx="72728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Other information</a:t>
            </a:r>
            <a:r>
              <a:rPr lang="cs-CZ" sz="2800" dirty="0" smtClean="0"/>
              <a:t> </a:t>
            </a:r>
            <a:r>
              <a:rPr lang="en-US" sz="2800" dirty="0" smtClean="0"/>
              <a:t>Products</a:t>
            </a:r>
            <a:r>
              <a:rPr lang="cs-CZ" sz="2800" dirty="0" smtClean="0"/>
              <a:t>  </a:t>
            </a:r>
            <a:r>
              <a:rPr lang="cs-CZ" sz="2800" dirty="0" err="1" smtClean="0"/>
              <a:t>based</a:t>
            </a:r>
            <a:r>
              <a:rPr lang="cs-CZ" sz="2800" dirty="0" smtClean="0"/>
              <a:t> on </a:t>
            </a:r>
            <a:r>
              <a:rPr lang="cs-CZ" sz="2800" dirty="0" err="1" smtClean="0"/>
              <a:t>GeoBon</a:t>
            </a:r>
            <a:r>
              <a:rPr lang="cs-CZ" sz="2800" dirty="0" smtClean="0"/>
              <a:t>:</a:t>
            </a:r>
            <a:r>
              <a:rPr lang="en-US" sz="2800" dirty="0" smtClean="0"/>
              <a:t> </a:t>
            </a:r>
            <a:r>
              <a:rPr lang="cs-CZ" sz="2800" dirty="0" smtClean="0"/>
              <a:t> </a:t>
            </a:r>
          </a:p>
          <a:p>
            <a:endParaRPr lang="cs-CZ" sz="2800" dirty="0" smtClean="0"/>
          </a:p>
          <a:p>
            <a:r>
              <a:rPr lang="en-US" sz="2800" dirty="0" smtClean="0"/>
              <a:t>visualization tool for African</a:t>
            </a:r>
            <a:r>
              <a:rPr lang="cs-CZ" sz="2800" dirty="0" smtClean="0"/>
              <a:t> </a:t>
            </a:r>
            <a:r>
              <a:rPr lang="en-US" sz="2800" dirty="0" smtClean="0"/>
              <a:t>protected areas and a number of directories of global datasets on freshwater biodiversity and ecosystems.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GEO BON’s role and importance have been recognized by the Convention on Biological Diversity, which</a:t>
            </a:r>
            <a:r>
              <a:rPr lang="cs-CZ" sz="2800" dirty="0" smtClean="0"/>
              <a:t> </a:t>
            </a:r>
            <a:r>
              <a:rPr lang="en-US" sz="2800" dirty="0" smtClean="0"/>
              <a:t>has also requested that it prepare an evaluation of existing observation capabilities relevant to the targets</a:t>
            </a:r>
            <a:r>
              <a:rPr lang="cs-CZ" sz="2800" dirty="0" smtClean="0"/>
              <a:t> </a:t>
            </a:r>
            <a:r>
              <a:rPr lang="en-US" sz="2800" dirty="0" smtClean="0"/>
              <a:t>contained in the Convention’s Strategic Plan for 2011-2020.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476672"/>
            <a:ext cx="82809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Biodiversity. </a:t>
            </a:r>
            <a:endParaRPr lang="cs-CZ" sz="3200" b="1" dirty="0" smtClean="0"/>
          </a:p>
          <a:p>
            <a:r>
              <a:rPr lang="en-US" sz="2800" dirty="0" smtClean="0"/>
              <a:t>Established in 2007, </a:t>
            </a:r>
            <a:r>
              <a:rPr lang="en-US" sz="2800" b="1" dirty="0" smtClean="0"/>
              <a:t>the GEO Biodiversity Observation Network (GEO BON) </a:t>
            </a:r>
            <a:r>
              <a:rPr lang="en-US" sz="2800" dirty="0" smtClean="0"/>
              <a:t>consists of dozens</a:t>
            </a:r>
            <a:r>
              <a:rPr lang="cs-CZ" sz="2800" dirty="0" smtClean="0"/>
              <a:t> </a:t>
            </a:r>
            <a:r>
              <a:rPr lang="en-US" sz="2800" dirty="0" smtClean="0"/>
              <a:t>of government agencies and intergovernmental and international organizations.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Based on a regularly updated</a:t>
            </a:r>
            <a:r>
              <a:rPr lang="cs-CZ" sz="2800" dirty="0" smtClean="0"/>
              <a:t> </a:t>
            </a:r>
            <a:r>
              <a:rPr lang="en-US" sz="2800" dirty="0" smtClean="0"/>
              <a:t>implementation plan, GEO BON coordinates the gathering of data and the delivery of information. One of</a:t>
            </a:r>
          </a:p>
          <a:p>
            <a:r>
              <a:rPr lang="en-US" sz="2800" dirty="0" smtClean="0"/>
              <a:t>the first products </a:t>
            </a:r>
            <a:r>
              <a:rPr lang="cs-CZ" sz="2800" dirty="0" smtClean="0"/>
              <a:t> </a:t>
            </a:r>
            <a:r>
              <a:rPr lang="en-US" sz="2800" dirty="0" smtClean="0"/>
              <a:t>was the Continuous Plankton Recorder Survey.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2839</Words>
  <Application>Microsoft Office PowerPoint</Application>
  <PresentationFormat>Předvádění na obrazovce (4:3)</PresentationFormat>
  <Paragraphs>197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Motiv sady Office</vt:lpstr>
      <vt:lpstr>COPERNICUS (formerly GEOSS)</vt:lpstr>
      <vt:lpstr>Prezentace aplikace PowerPoint</vt:lpstr>
      <vt:lpstr>Prezentace aplikace PowerPoint</vt:lpstr>
      <vt:lpstr>Prezentace aplikace PowerPoint</vt:lpstr>
      <vt:lpstr>GEOSS 10-Year Implementation Plan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Ecosystems</vt:lpstr>
      <vt:lpstr>Energy</vt:lpstr>
      <vt:lpstr>Health</vt:lpstr>
      <vt:lpstr>Water</vt:lpstr>
      <vt:lpstr>Weather</vt:lpstr>
      <vt:lpstr>Critical next steps for seeing GEOSS through to the end of the GEOSS 10-Year Implementation Plan for2005 – 2015 and beyond are:</vt:lpstr>
      <vt:lpstr>Prezentace aplikace PowerPoint</vt:lpstr>
      <vt:lpstr>Prezentace aplikace PowerPoint</vt:lpstr>
      <vt:lpstr>Prezentace aplikace PowerPoint</vt:lpstr>
      <vt:lpstr>Operational View</vt:lpstr>
      <vt:lpstr>How users access GEOSS data and information via the GEO Portal</vt:lpstr>
      <vt:lpstr>Making the System of Systems interoperable</vt:lpstr>
      <vt:lpstr>Advocating for sustained global observing systems</vt:lpstr>
      <vt:lpstr>Prezentace aplikace PowerPoint</vt:lpstr>
      <vt:lpstr>Establishing the GEONETCast Global Data Dissemination System</vt:lpstr>
      <vt:lpstr>Protecting radio frequencies for Earth observations</vt:lpstr>
      <vt:lpstr>Implementing the GEOSS Data Sharing Principles</vt:lpstr>
      <vt:lpstr>From observations to information products and services</vt:lpstr>
      <vt:lpstr>Promoting “data democracy” around the world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GEOSS</dc:title>
  <dc:creator>Milan Konečný</dc:creator>
  <cp:lastModifiedBy>konecny</cp:lastModifiedBy>
  <cp:revision>38</cp:revision>
  <dcterms:created xsi:type="dcterms:W3CDTF">2010-11-29T13:06:09Z</dcterms:created>
  <dcterms:modified xsi:type="dcterms:W3CDTF">2014-12-16T13:27:02Z</dcterms:modified>
</cp:coreProperties>
</file>