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63" r:id="rId6"/>
    <p:sldId id="264" r:id="rId7"/>
    <p:sldId id="262" r:id="rId8"/>
    <p:sldId id="269" r:id="rId9"/>
    <p:sldId id="271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522" autoAdjust="0"/>
  </p:normalViewPr>
  <p:slideViewPr>
    <p:cSldViewPr>
      <p:cViewPr varScale="1">
        <p:scale>
          <a:sx n="63" d="100"/>
          <a:sy n="63" d="100"/>
        </p:scale>
        <p:origin x="-12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5C01-3A5D-4445-B9CA-6A62DF7FCA13}" type="datetimeFigureOut">
              <a:rPr lang="en-GB"/>
              <a:pPr>
                <a:defRPr/>
              </a:pPr>
              <a:t>17/09/2014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GB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0AB64C-1687-4E92-925D-3C53758DA3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AB64C-1687-4E92-925D-3C53758DA32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9909-7721-4526-9073-AC94EB4D5E58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AD100-9065-40CE-BC64-99135924D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F41B-D557-4A6E-BA53-D4AC8CDA8DF1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EBD3-80F4-4157-B063-581EBBCBA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B7704-4A0F-4896-8453-73CA6734083C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7C00-B77B-4776-AF89-1612B208B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B82D-DF73-4503-95F7-2E7D50B65E5B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E4C6-27E6-41FE-9D28-164E0FC342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79321-FA64-4732-A611-62B0C75322B2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2C300-CC0D-470F-A489-B80875A09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3A8C-E196-45C9-9EAA-BB93218139D3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458F6-6556-4DC7-A0B4-105A17933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B546D-82E5-4344-BB2E-F0594F8360EB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C00B-8453-4E34-944C-EB045B7DE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F4B55-1EF7-439B-83E3-EC1091380168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AC393-FC0D-45C3-8580-0A0268BC4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036C1-85C4-4A84-AFFD-84D198C22F4C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9DD3-884D-4954-9329-171AE5BC6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9160A-F57D-47FF-A58F-0E23AA63BE3A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389F-3E05-48E4-828F-D5EE5BB42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90E6B-BD90-4D44-9046-9C4BADF7B8C2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36B2-0083-4905-A610-101C42CEE8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1A9755-A0B9-4D29-BB75-9CCF9ABD6270}" type="datetimeFigureOut">
              <a:rPr lang="cs-CZ"/>
              <a:pPr>
                <a:defRPr/>
              </a:pPr>
              <a:t>17.9.2014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4DADD52-3AEE-44DF-949C-CEC6440D7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1" r:id="rId5"/>
    <p:sldLayoutId id="2147483800" r:id="rId6"/>
    <p:sldLayoutId id="2147483799" r:id="rId7"/>
    <p:sldLayoutId id="2147483806" r:id="rId8"/>
    <p:sldLayoutId id="2147483807" r:id="rId9"/>
    <p:sldLayoutId id="2147483798" r:id="rId10"/>
    <p:sldLayoutId id="21474837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298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Mapové zdroje</a:t>
            </a:r>
            <a:endParaRPr lang="en-GB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228600" y="3500438"/>
            <a:ext cx="4419600" cy="1300162"/>
          </a:xfrm>
        </p:spPr>
        <p:txBody>
          <a:bodyPr/>
          <a:lstStyle/>
          <a:p>
            <a:pPr eaLnBrk="1" hangingPunct="1"/>
            <a:r>
              <a:rPr lang="cs-CZ" smtClean="0"/>
              <a:t>Cvičení č.1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Barbora Gajdošíková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Děkuji za pozornost!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Mapové zdroje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2</a:t>
            </a:r>
            <a:r>
              <a:rPr lang="cs-CZ" dirty="0" smtClean="0"/>
              <a:t> povolené absence</a:t>
            </a:r>
          </a:p>
          <a:p>
            <a:pPr eaLnBrk="1" hangingPunct="1"/>
            <a:r>
              <a:rPr lang="cs-CZ" dirty="0" smtClean="0"/>
              <a:t>Náplň cvičení:</a:t>
            </a:r>
          </a:p>
          <a:p>
            <a:pPr lvl="1" eaLnBrk="1" hangingPunct="1"/>
            <a:r>
              <a:rPr lang="cs-CZ" dirty="0" smtClean="0"/>
              <a:t>opakování</a:t>
            </a:r>
          </a:p>
          <a:p>
            <a:pPr lvl="1" eaLnBrk="1" hangingPunct="1"/>
            <a:r>
              <a:rPr lang="cs-CZ" dirty="0" smtClean="0"/>
              <a:t>prezentace na zvolené téma</a:t>
            </a:r>
          </a:p>
          <a:p>
            <a:pPr lvl="1" eaLnBrk="1" hangingPunct="1"/>
            <a:r>
              <a:rPr lang="cs-CZ" dirty="0" smtClean="0"/>
              <a:t>Další cvičení</a:t>
            </a:r>
          </a:p>
          <a:p>
            <a:pPr eaLnBrk="1" hangingPunct="1"/>
            <a:r>
              <a:rPr lang="cs-CZ" dirty="0" smtClean="0"/>
              <a:t>Zkouška:</a:t>
            </a:r>
          </a:p>
          <a:p>
            <a:pPr lvl="1" eaLnBrk="1" hangingPunct="1"/>
            <a:r>
              <a:rPr lang="cs-CZ" dirty="0" smtClean="0"/>
              <a:t>písemná</a:t>
            </a:r>
          </a:p>
          <a:p>
            <a:pPr lvl="1" eaLnBrk="1" hangingPunct="1"/>
            <a:r>
              <a:rPr lang="cs-CZ" dirty="0" smtClean="0"/>
              <a:t>Mohou se objevit i otázky na látku ze cvičení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Je důležité jaké mapové zdroje využijete!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16386" name="Picture 2" descr="C:\Users\Barca\Desktop\561300_10151605436072263_141053850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844675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Prezentace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Cca 10 minut</a:t>
            </a:r>
          </a:p>
          <a:p>
            <a:pPr eaLnBrk="1" hangingPunct="1"/>
            <a:r>
              <a:rPr lang="cs-CZ" dirty="0" smtClean="0"/>
              <a:t>Poutavě</a:t>
            </a:r>
          </a:p>
          <a:p>
            <a:pPr eaLnBrk="1" hangingPunct="1"/>
            <a:r>
              <a:rPr lang="cs-CZ" dirty="0" smtClean="0"/>
              <a:t>Na závěr shrnutí</a:t>
            </a:r>
          </a:p>
          <a:p>
            <a:pPr lvl="1" eaLnBrk="1" hangingPunct="1"/>
            <a:r>
              <a:rPr lang="cs-CZ" dirty="0" smtClean="0"/>
              <a:t>O co se jedná</a:t>
            </a:r>
          </a:p>
          <a:p>
            <a:pPr lvl="1" eaLnBrk="1" hangingPunct="1"/>
            <a:r>
              <a:rPr lang="cs-CZ" dirty="0" smtClean="0"/>
              <a:t>Produkty</a:t>
            </a:r>
          </a:p>
          <a:p>
            <a:pPr lvl="1" eaLnBrk="1" hangingPunct="1"/>
            <a:r>
              <a:rPr lang="cs-CZ" dirty="0" smtClean="0"/>
              <a:t>Výhody, nevýhody</a:t>
            </a:r>
          </a:p>
          <a:p>
            <a:pPr lvl="1" eaLnBrk="1" hangingPunct="1"/>
            <a:r>
              <a:rPr lang="cs-CZ" dirty="0" smtClean="0"/>
              <a:t>Přínos</a:t>
            </a:r>
          </a:p>
          <a:p>
            <a:pPr lvl="1" eaLnBrk="1" hangingPunct="1"/>
            <a:r>
              <a:rPr lang="cs-CZ" dirty="0" smtClean="0"/>
              <a:t>Aj.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Analogové</a:t>
            </a:r>
            <a:r>
              <a:rPr lang="en-GB" dirty="0" smtClean="0"/>
              <a:t> </a:t>
            </a:r>
            <a:r>
              <a:rPr lang="en-GB" dirty="0" err="1"/>
              <a:t>zdroje</a:t>
            </a:r>
            <a:r>
              <a:rPr lang="en-GB" dirty="0"/>
              <a:t> v </a:t>
            </a:r>
            <a:r>
              <a:rPr lang="en-GB" dirty="0" err="1"/>
              <a:t>kartografii</a:t>
            </a:r>
            <a:r>
              <a:rPr lang="en-GB" dirty="0"/>
              <a:t>: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sbírky</a:t>
            </a:r>
            <a:r>
              <a:rPr lang="en-GB" dirty="0"/>
              <a:t>, </a:t>
            </a:r>
            <a:r>
              <a:rPr lang="en-GB" dirty="0" err="1"/>
              <a:t>analogová</a:t>
            </a:r>
            <a:r>
              <a:rPr lang="en-GB" dirty="0"/>
              <a:t> </a:t>
            </a:r>
            <a:r>
              <a:rPr lang="en-GB" dirty="0" err="1"/>
              <a:t>mapová</a:t>
            </a:r>
            <a:r>
              <a:rPr lang="en-GB" dirty="0"/>
              <a:t> a </a:t>
            </a:r>
            <a:r>
              <a:rPr lang="en-GB" dirty="0" err="1"/>
              <a:t>atlasová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možnosti využití starých map a atlasů k získání dat pro tvorbu map různého zaměření; kritická analýza, kritéria použitelnosti, ohraničení a rizika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Státní</a:t>
            </a:r>
            <a:r>
              <a:rPr lang="en-GB" dirty="0" smtClean="0"/>
              <a:t> </a:t>
            </a:r>
            <a:r>
              <a:rPr lang="en-GB" dirty="0" err="1"/>
              <a:t>mapová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, </a:t>
            </a:r>
            <a:r>
              <a:rPr lang="en-GB" dirty="0" err="1"/>
              <a:t>významná</a:t>
            </a:r>
            <a:r>
              <a:rPr lang="en-GB" dirty="0"/>
              <a:t> </a:t>
            </a:r>
            <a:r>
              <a:rPr lang="en-GB" dirty="0" err="1"/>
              <a:t>produkce</a:t>
            </a:r>
            <a:r>
              <a:rPr lang="en-GB" dirty="0"/>
              <a:t> map a </a:t>
            </a:r>
            <a:r>
              <a:rPr lang="en-GB" dirty="0" err="1"/>
              <a:t>atlasů</a:t>
            </a:r>
            <a:r>
              <a:rPr lang="en-GB" dirty="0"/>
              <a:t> v </a:t>
            </a:r>
            <a:r>
              <a:rPr lang="en-GB" dirty="0" err="1"/>
              <a:t>soukromém</a:t>
            </a:r>
            <a:r>
              <a:rPr lang="en-GB" dirty="0"/>
              <a:t> </a:t>
            </a:r>
            <a:r>
              <a:rPr lang="en-GB" dirty="0" err="1"/>
              <a:t>sektoru</a:t>
            </a:r>
            <a:r>
              <a:rPr lang="en-GB" dirty="0"/>
              <a:t> (</a:t>
            </a:r>
            <a:r>
              <a:rPr lang="en-GB" dirty="0" err="1"/>
              <a:t>autoatlasy</a:t>
            </a:r>
            <a:r>
              <a:rPr lang="en-GB" dirty="0"/>
              <a:t>, </a:t>
            </a:r>
            <a:r>
              <a:rPr lang="en-GB" dirty="0" err="1"/>
              <a:t>turistické</a:t>
            </a:r>
            <a:r>
              <a:rPr lang="en-GB" dirty="0"/>
              <a:t> </a:t>
            </a:r>
            <a:r>
              <a:rPr lang="en-GB" dirty="0" err="1"/>
              <a:t>mapy</a:t>
            </a:r>
            <a:r>
              <a:rPr lang="en-GB" dirty="0"/>
              <a:t>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Digitální</a:t>
            </a:r>
            <a:r>
              <a:rPr lang="en-GB" dirty="0" smtClean="0"/>
              <a:t> </a:t>
            </a:r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; data, </a:t>
            </a:r>
            <a:r>
              <a:rPr lang="en-GB" dirty="0" err="1"/>
              <a:t>informace</a:t>
            </a:r>
            <a:r>
              <a:rPr lang="en-GB" dirty="0"/>
              <a:t> a </a:t>
            </a:r>
            <a:r>
              <a:rPr lang="en-GB" dirty="0" err="1"/>
              <a:t>znalosti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Internetu</a:t>
            </a:r>
            <a:r>
              <a:rPr lang="en-GB" dirty="0"/>
              <a:t>; </a:t>
            </a:r>
            <a:r>
              <a:rPr lang="en-GB" dirty="0" err="1"/>
              <a:t>elektronické</a:t>
            </a:r>
            <a:r>
              <a:rPr lang="en-GB" dirty="0"/>
              <a:t> </a:t>
            </a:r>
            <a:r>
              <a:rPr lang="en-GB" dirty="0" err="1"/>
              <a:t>atlasy</a:t>
            </a:r>
            <a:r>
              <a:rPr lang="en-GB" dirty="0"/>
              <a:t> 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Využití a hodnocení zdrojů </a:t>
            </a:r>
            <a:r>
              <a:rPr lang="cs-CZ" dirty="0" err="1"/>
              <a:t>protorových</a:t>
            </a:r>
            <a:r>
              <a:rPr lang="cs-CZ" dirty="0"/>
              <a:t> dat a informací pro tvorbu map, a to domácích, evropských a globálních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smtClean="0"/>
              <a:t>ČR </a:t>
            </a:r>
            <a:r>
              <a:rPr lang="en-GB" dirty="0"/>
              <a:t>a </a:t>
            </a:r>
            <a:r>
              <a:rPr lang="en-GB" dirty="0" err="1"/>
              <a:t>budování</a:t>
            </a:r>
            <a:r>
              <a:rPr lang="en-GB" dirty="0"/>
              <a:t> </a:t>
            </a:r>
            <a:r>
              <a:rPr lang="en-GB" dirty="0" err="1"/>
              <a:t>digitálních</a:t>
            </a:r>
            <a:r>
              <a:rPr lang="en-GB" dirty="0"/>
              <a:t> </a:t>
            </a:r>
            <a:r>
              <a:rPr lang="en-GB" dirty="0" err="1"/>
              <a:t>datových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: </a:t>
            </a:r>
            <a:r>
              <a:rPr lang="en-GB" dirty="0" err="1"/>
              <a:t>civilní</a:t>
            </a:r>
            <a:r>
              <a:rPr lang="en-GB" dirty="0"/>
              <a:t> a </a:t>
            </a:r>
            <a:r>
              <a:rPr lang="en-GB" dirty="0" err="1"/>
              <a:t>vojenský</a:t>
            </a:r>
            <a:r>
              <a:rPr lang="en-GB" dirty="0"/>
              <a:t> </a:t>
            </a:r>
            <a:r>
              <a:rPr lang="en-GB" dirty="0" err="1" smtClean="0"/>
              <a:t>sektor</a:t>
            </a:r>
            <a:endParaRPr lang="cs-CZ" dirty="0" smtClean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ZABAGED (Základní báze geografických dat), DMR (digitální modely reliéfu Armády ČR</a:t>
            </a:r>
            <a:r>
              <a:rPr lang="cs-CZ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Jednotné</a:t>
            </a:r>
            <a:r>
              <a:rPr lang="en-GB" dirty="0" smtClean="0"/>
              <a:t>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ČR: </a:t>
            </a:r>
            <a:r>
              <a:rPr lang="en-GB" dirty="0" err="1"/>
              <a:t>teoretické</a:t>
            </a:r>
            <a:r>
              <a:rPr lang="en-GB" dirty="0"/>
              <a:t> </a:t>
            </a:r>
            <a:r>
              <a:rPr lang="en-GB" dirty="0" err="1"/>
              <a:t>předpoklady</a:t>
            </a:r>
            <a:r>
              <a:rPr lang="en-GB" dirty="0"/>
              <a:t>, </a:t>
            </a:r>
            <a:r>
              <a:rPr lang="en-GB" dirty="0" err="1"/>
              <a:t>koncepce</a:t>
            </a:r>
            <a:r>
              <a:rPr lang="en-GB" dirty="0"/>
              <a:t>, </a:t>
            </a:r>
            <a:r>
              <a:rPr lang="en-GB" dirty="0" err="1"/>
              <a:t>praktické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; </a:t>
            </a:r>
            <a:r>
              <a:rPr lang="en-GB" dirty="0" err="1"/>
              <a:t>implementace</a:t>
            </a:r>
            <a:r>
              <a:rPr lang="en-GB" dirty="0"/>
              <a:t>. 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 smtClean="0"/>
              <a:t>Digitální</a:t>
            </a:r>
            <a:r>
              <a:rPr lang="en-GB" dirty="0" smtClean="0"/>
              <a:t> </a:t>
            </a:r>
            <a:r>
              <a:rPr lang="en-GB" dirty="0" err="1"/>
              <a:t>fotogrammetrie</a:t>
            </a:r>
            <a:r>
              <a:rPr lang="en-GB" dirty="0"/>
              <a:t> a </a:t>
            </a:r>
            <a:r>
              <a:rPr lang="en-GB" dirty="0" err="1"/>
              <a:t>mapová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v ČR. </a:t>
            </a: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tint val="1000"/>
                  </a:schemeClr>
                </a:solidFill>
              </a:rPr>
              <a:t>Mapové zdroje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GB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Evropa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mapové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/>
              <a:t>(SABE, MEGRIN, PETIT,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Současné evropské projekty: INSPIRE (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Data in </a:t>
            </a:r>
            <a:r>
              <a:rPr lang="cs-CZ" dirty="0" err="1"/>
              <a:t>Europe</a:t>
            </a:r>
            <a:r>
              <a:rPr lang="cs-CZ" dirty="0"/>
              <a:t>), </a:t>
            </a:r>
            <a:r>
              <a:rPr lang="cs-CZ" dirty="0" err="1"/>
              <a:t>EuroSpec</a:t>
            </a:r>
            <a:r>
              <a:rPr lang="cs-CZ" dirty="0"/>
              <a:t>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Specifications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reference data), </a:t>
            </a:r>
            <a:r>
              <a:rPr lang="cs-CZ" dirty="0" err="1"/>
              <a:t>EuroRegionalMap</a:t>
            </a:r>
            <a:r>
              <a:rPr lang="cs-CZ" dirty="0"/>
              <a:t> (1:250 000 </a:t>
            </a:r>
            <a:r>
              <a:rPr lang="cs-CZ" dirty="0" err="1"/>
              <a:t>Topographic</a:t>
            </a:r>
            <a:r>
              <a:rPr lang="cs-CZ" dirty="0"/>
              <a:t> Database), </a:t>
            </a:r>
            <a:r>
              <a:rPr lang="cs-CZ" dirty="0" err="1"/>
              <a:t>EuroGlobalMap</a:t>
            </a:r>
            <a:r>
              <a:rPr lang="cs-CZ" dirty="0"/>
              <a:t> (</a:t>
            </a:r>
            <a:r>
              <a:rPr lang="cs-CZ" dirty="0" err="1"/>
              <a:t>Contribution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Map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Evropa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a </a:t>
            </a:r>
            <a:r>
              <a:rPr lang="en-GB" dirty="0" err="1"/>
              <a:t>informací</a:t>
            </a:r>
            <a:r>
              <a:rPr lang="en-GB" dirty="0"/>
              <a:t> v </a:t>
            </a:r>
            <a:r>
              <a:rPr lang="en-GB" dirty="0" err="1"/>
              <a:t>zemích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EU: ABDS, </a:t>
            </a:r>
            <a:r>
              <a:rPr lang="en-GB" dirty="0" err="1"/>
              <a:t>aj</a:t>
            </a:r>
            <a:r>
              <a:rPr lang="en-GB" dirty="0"/>
              <a:t>. 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Tvorba</a:t>
            </a:r>
            <a:r>
              <a:rPr lang="en-GB" dirty="0"/>
              <a:t>, </a:t>
            </a:r>
            <a:r>
              <a:rPr lang="en-GB" dirty="0" err="1"/>
              <a:t>koncepce</a:t>
            </a:r>
            <a:r>
              <a:rPr lang="en-GB" dirty="0"/>
              <a:t> a </a:t>
            </a:r>
            <a:r>
              <a:rPr lang="en-GB" dirty="0" err="1"/>
              <a:t>implementace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geografické</a:t>
            </a:r>
            <a:r>
              <a:rPr lang="en-GB" dirty="0"/>
              <a:t> </a:t>
            </a:r>
            <a:r>
              <a:rPr lang="en-GB" dirty="0" err="1"/>
              <a:t>informační</a:t>
            </a:r>
            <a:r>
              <a:rPr lang="en-GB" dirty="0"/>
              <a:t> </a:t>
            </a:r>
            <a:r>
              <a:rPr lang="en-GB" dirty="0" err="1"/>
              <a:t>infrastruktury</a:t>
            </a:r>
            <a:r>
              <a:rPr lang="en-GB" dirty="0"/>
              <a:t>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dirty="0" err="1"/>
              <a:t>LaClef</a:t>
            </a:r>
            <a:r>
              <a:rPr lang="cs-CZ" dirty="0"/>
              <a:t> (</a:t>
            </a:r>
            <a:r>
              <a:rPr lang="cs-CZ" dirty="0" err="1"/>
              <a:t>Metadata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), ESMI (</a:t>
            </a:r>
            <a:r>
              <a:rPr lang="cs-CZ" dirty="0" err="1"/>
              <a:t>Linking</a:t>
            </a:r>
            <a:r>
              <a:rPr lang="cs-CZ" dirty="0"/>
              <a:t> </a:t>
            </a:r>
            <a:r>
              <a:rPr lang="cs-CZ" dirty="0" err="1"/>
              <a:t>Metadata</a:t>
            </a:r>
            <a:r>
              <a:rPr lang="cs-CZ" dirty="0"/>
              <a:t> </a:t>
            </a:r>
            <a:r>
              <a:rPr lang="cs-CZ" dirty="0" err="1"/>
              <a:t>Providers</a:t>
            </a:r>
            <a:r>
              <a:rPr lang="cs-CZ" dirty="0"/>
              <a:t>), ETEMII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Territorial</a:t>
            </a:r>
            <a:r>
              <a:rPr lang="cs-CZ" dirty="0"/>
              <a:t> Management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Statistické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v ČR, EU (</a:t>
            </a:r>
            <a:r>
              <a:rPr lang="en-GB" dirty="0" err="1"/>
              <a:t>Euroistat</a:t>
            </a:r>
            <a:r>
              <a:rPr lang="en-GB" dirty="0"/>
              <a:t> </a:t>
            </a:r>
            <a:r>
              <a:rPr lang="en-GB" dirty="0" err="1"/>
              <a:t>aj</a:t>
            </a:r>
            <a:r>
              <a:rPr lang="en-GB" dirty="0"/>
              <a:t>.)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světě</a:t>
            </a:r>
            <a:r>
              <a:rPr lang="en-GB" dirty="0"/>
              <a:t> (OSN, FAO, </a:t>
            </a:r>
            <a:r>
              <a:rPr lang="en-GB" dirty="0" err="1"/>
              <a:t>aj</a:t>
            </a:r>
            <a:r>
              <a:rPr lang="en-GB" dirty="0"/>
              <a:t>.) 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Svět</a:t>
            </a:r>
            <a:r>
              <a:rPr lang="en-GB" dirty="0"/>
              <a:t>: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mapování</a:t>
            </a:r>
            <a:r>
              <a:rPr lang="en-GB" dirty="0"/>
              <a:t> a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prostorová</a:t>
            </a:r>
            <a:r>
              <a:rPr lang="en-GB" dirty="0"/>
              <a:t> </a:t>
            </a:r>
            <a:r>
              <a:rPr lang="en-GB" dirty="0" err="1"/>
              <a:t>datová</a:t>
            </a:r>
            <a:r>
              <a:rPr lang="en-GB" dirty="0"/>
              <a:t> </a:t>
            </a:r>
            <a:r>
              <a:rPr lang="en-GB" dirty="0" err="1"/>
              <a:t>infrastruktura</a:t>
            </a:r>
            <a:r>
              <a:rPr lang="en-GB" dirty="0"/>
              <a:t>. </a:t>
            </a:r>
            <a:endParaRPr lang="cs-CZ" dirty="0"/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FGDC (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Data </a:t>
            </a:r>
            <a:r>
              <a:rPr lang="cs-CZ" dirty="0" err="1"/>
              <a:t>Committee</a:t>
            </a:r>
            <a:r>
              <a:rPr lang="cs-CZ" dirty="0"/>
              <a:t>, USA), </a:t>
            </a:r>
            <a:r>
              <a:rPr lang="cs-CZ" dirty="0" err="1"/>
              <a:t>Geo-Connections</a:t>
            </a:r>
            <a:r>
              <a:rPr lang="cs-CZ" dirty="0"/>
              <a:t> (</a:t>
            </a:r>
            <a:r>
              <a:rPr lang="cs-CZ" dirty="0" err="1"/>
              <a:t>Canada</a:t>
            </a:r>
            <a:r>
              <a:rPr lang="cs-CZ" dirty="0"/>
              <a:t>), NGDF (</a:t>
            </a:r>
            <a:r>
              <a:rPr lang="cs-CZ" dirty="0" err="1"/>
              <a:t>Ntional</a:t>
            </a:r>
            <a:r>
              <a:rPr lang="cs-CZ" dirty="0"/>
              <a:t> </a:t>
            </a:r>
            <a:r>
              <a:rPr lang="cs-CZ" dirty="0" err="1"/>
              <a:t>Geospatial</a:t>
            </a:r>
            <a:r>
              <a:rPr lang="cs-CZ" dirty="0"/>
              <a:t> Data Framework, U.K.),Digital Chart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GM (</a:t>
            </a:r>
            <a:r>
              <a:rPr lang="cs-CZ" dirty="0" err="1"/>
              <a:t>Global</a:t>
            </a:r>
            <a:r>
              <a:rPr lang="cs-CZ" dirty="0"/>
              <a:t> Map), GSDI (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/>
              <a:t>Infrastructure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GB" dirty="0" err="1"/>
              <a:t>Svět</a:t>
            </a:r>
            <a:r>
              <a:rPr lang="en-GB" dirty="0"/>
              <a:t>: </a:t>
            </a:r>
            <a:r>
              <a:rPr lang="en-GB" dirty="0" err="1"/>
              <a:t>Digitální</a:t>
            </a:r>
            <a:r>
              <a:rPr lang="en-GB" dirty="0"/>
              <a:t> </a:t>
            </a:r>
            <a:r>
              <a:rPr lang="en-GB" dirty="0" err="1"/>
              <a:t>planeta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a </a:t>
            </a:r>
            <a:r>
              <a:rPr lang="en-GB" dirty="0" err="1"/>
              <a:t>Geografická</a:t>
            </a:r>
            <a:r>
              <a:rPr lang="en-GB" dirty="0"/>
              <a:t> </a:t>
            </a:r>
            <a:r>
              <a:rPr lang="en-GB" dirty="0" err="1"/>
              <a:t>datová</a:t>
            </a:r>
            <a:r>
              <a:rPr lang="en-GB" dirty="0"/>
              <a:t> </a:t>
            </a:r>
            <a:r>
              <a:rPr lang="en-GB" dirty="0" err="1"/>
              <a:t>báze</a:t>
            </a:r>
            <a:r>
              <a:rPr lang="en-GB" dirty="0"/>
              <a:t> OSN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6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39880"/>
              </p:ext>
            </p:extLst>
          </p:nvPr>
        </p:nvGraphicFramePr>
        <p:xfrm>
          <a:off x="323528" y="1196752"/>
          <a:ext cx="8496301" cy="5485634"/>
        </p:xfrm>
        <a:graphic>
          <a:graphicData uri="http://schemas.openxmlformats.org/drawingml/2006/table">
            <a:tbl>
              <a:tblPr/>
              <a:tblGrid>
                <a:gridCol w="5832648"/>
                <a:gridCol w="1728192"/>
                <a:gridCol w="93546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Atlas Krajiny ČR, Atlas Krajiny SR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Musil, Koudelka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Produkty ČUZK ‐ datové sady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Kaplan, Lískovec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StreetNet CZE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ČSÚ ‐ obecně + jaká data mají k dispozici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Juríček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DMVS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Eurogeographics ‐ obecně + projekty: EuroDEM, EuroGeoNames, StateBoundaryofEurope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FAO, OSN ‐ obecně + jaká data mají k dispozici (zejména prostorová)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Kevický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GEOSS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Svoboda, Kadlec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VectorMapLevel0 (Vmap0), Natural Earth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Možnosti zisku dat ‐ laserové skenování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Grossmannová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Možnosti zisku dat ‐ služba WFS, jaká data lze pomocí této zlužby získat, kdo ji nabízí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Lindovský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Porovnání OpenStreetMap, ArcGIS online, kartografických produktů Google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Tajovský, Hradecká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Mapové zdroje pro tematické mapy ČR (např. VÚV, CENIA, eAGRI,...)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Sháněl, Snopková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INSPIRE ‐ směrnice, implementační pravidla, národní infrastruktura prostorových dat,…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ZABAGED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Smažil,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Bušíková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Data200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Černá, Obšil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22.10.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DMÚ25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Boušková, Kucharčík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EUROSTAT ‐ obecně + jaká data mají k dispozici (zejména prostorová)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Hlisnikovský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Kyselý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GMES 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Drdla, Holek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OneGeology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‐ obecně + mapový portál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Možnosti zisku dat ‐ letecké snímkování, příklady takových dat u nás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Faltejsková, Hebelka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Možnosti zisku dat ‐ služba WMS, jaká data lze pomocí této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zlužby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získat, kdo ji nabízí </a:t>
                      </a: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Čekan, Janeček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29.10.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381" marR="8381" marT="8381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0"/>
                    </a:solidFill>
                  </a:tcPr>
                </a:tc>
              </a:tr>
            </a:tbl>
          </a:graphicData>
        </a:graphic>
      </p:graphicFrame>
      <p:sp>
        <p:nvSpPr>
          <p:cNvPr id="20564" name="TextovéPole 1"/>
          <p:cNvSpPr txBox="1">
            <a:spLocks noChangeArrowheads="1"/>
          </p:cNvSpPr>
          <p:nvPr/>
        </p:nvSpPr>
        <p:spPr bwMode="auto">
          <a:xfrm>
            <a:off x="581025" y="292100"/>
            <a:ext cx="21082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Témata prezentací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7868696" y="476766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Přibližné </a:t>
            </a:r>
          </a:p>
          <a:p>
            <a:r>
              <a:rPr lang="cs-CZ" dirty="0" smtClean="0"/>
              <a:t>datum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Úkol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971600" y="4725144"/>
            <a:ext cx="7056784" cy="2007914"/>
          </a:xfrm>
        </p:spPr>
        <p:txBody>
          <a:bodyPr/>
          <a:lstStyle/>
          <a:p>
            <a:r>
              <a:rPr lang="cs-CZ" sz="1600" dirty="0" smtClean="0">
                <a:solidFill>
                  <a:schemeClr val="accent2"/>
                </a:solidFill>
              </a:rPr>
              <a:t>6 - 7 členné skupiny</a:t>
            </a:r>
          </a:p>
          <a:p>
            <a:r>
              <a:rPr lang="cs-CZ" sz="1600" dirty="0" smtClean="0">
                <a:solidFill>
                  <a:schemeClr val="accent2"/>
                </a:solidFill>
              </a:rPr>
              <a:t>Tématika:</a:t>
            </a:r>
          </a:p>
          <a:p>
            <a:pPr marL="342900" indent="-342900" eaLnBrk="1" fontAlgn="b" hangingPunct="1">
              <a:buFont typeface="+mj-lt"/>
              <a:buAutoNum type="arabicPeriod"/>
            </a:pPr>
            <a:r>
              <a:rPr lang="cs-CZ" sz="1600" b="0" dirty="0">
                <a:solidFill>
                  <a:schemeClr val="accent2"/>
                </a:solidFill>
              </a:rPr>
              <a:t>Mapy pro mobilní přístroje </a:t>
            </a:r>
            <a:r>
              <a:rPr lang="cs-CZ" sz="1600" b="0" dirty="0" smtClean="0">
                <a:solidFill>
                  <a:schemeClr val="accent2"/>
                </a:solidFill>
              </a:rPr>
              <a:t>/ </a:t>
            </a:r>
            <a:r>
              <a:rPr lang="cs-CZ" sz="1600" b="0" dirty="0" err="1" smtClean="0">
                <a:solidFill>
                  <a:schemeClr val="accent2"/>
                </a:solidFill>
              </a:rPr>
              <a:t>Maps</a:t>
            </a:r>
            <a:r>
              <a:rPr lang="cs-CZ" sz="1600" b="0" dirty="0" smtClean="0">
                <a:solidFill>
                  <a:schemeClr val="accent2"/>
                </a:solidFill>
              </a:rPr>
              <a:t> </a:t>
            </a:r>
            <a:r>
              <a:rPr lang="cs-CZ" sz="1600" b="0" dirty="0" err="1" smtClean="0">
                <a:solidFill>
                  <a:schemeClr val="accent2"/>
                </a:solidFill>
              </a:rPr>
              <a:t>for</a:t>
            </a:r>
            <a:r>
              <a:rPr lang="cs-CZ" sz="1600" b="0" dirty="0" smtClean="0">
                <a:solidFill>
                  <a:schemeClr val="accent2"/>
                </a:solidFill>
              </a:rPr>
              <a:t> portable </a:t>
            </a:r>
            <a:r>
              <a:rPr lang="en-US" sz="1600" b="0" dirty="0" smtClean="0">
                <a:solidFill>
                  <a:schemeClr val="accent2"/>
                </a:solidFill>
              </a:rPr>
              <a:t>devices </a:t>
            </a:r>
          </a:p>
          <a:p>
            <a:pPr marL="342900" indent="-342900" eaLnBrk="1" fontAlgn="b" hangingPunct="1">
              <a:buFont typeface="+mj-lt"/>
              <a:buAutoNum type="arabicPeriod"/>
            </a:pPr>
            <a:r>
              <a:rPr lang="cs-CZ" sz="1600" b="0" dirty="0" smtClean="0">
                <a:solidFill>
                  <a:schemeClr val="accent2"/>
                </a:solidFill>
              </a:rPr>
              <a:t>Big </a:t>
            </a:r>
            <a:r>
              <a:rPr lang="cs-CZ" sz="1600" b="0" dirty="0">
                <a:solidFill>
                  <a:schemeClr val="accent2"/>
                </a:solidFill>
              </a:rPr>
              <a:t>data</a:t>
            </a:r>
            <a:endParaRPr lang="en-US" sz="1600" b="0" dirty="0">
              <a:solidFill>
                <a:schemeClr val="accent2"/>
              </a:solidFill>
            </a:endParaRPr>
          </a:p>
          <a:p>
            <a:pPr marL="342900" indent="-342900" eaLnBrk="1" fontAlgn="b" hangingPunct="1">
              <a:buFont typeface="+mj-lt"/>
              <a:buAutoNum type="arabicPeriod"/>
            </a:pPr>
            <a:r>
              <a:rPr lang="en-US" sz="1600" b="0" dirty="0" err="1" smtClean="0">
                <a:solidFill>
                  <a:schemeClr val="accent2"/>
                </a:solidFill>
              </a:rPr>
              <a:t>Crowdsourced</a:t>
            </a:r>
            <a:r>
              <a:rPr lang="cs-CZ" sz="1600" b="0" dirty="0" smtClean="0">
                <a:solidFill>
                  <a:schemeClr val="accent2"/>
                </a:solidFill>
              </a:rPr>
              <a:t> </a:t>
            </a:r>
            <a:r>
              <a:rPr lang="en-US" sz="1600" b="0" dirty="0" smtClean="0">
                <a:solidFill>
                  <a:schemeClr val="accent2"/>
                </a:solidFill>
              </a:rPr>
              <a:t>cartography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0" dirty="0" smtClean="0">
                <a:solidFill>
                  <a:schemeClr val="accent2"/>
                </a:solidFill>
              </a:rPr>
              <a:t>3D </a:t>
            </a:r>
            <a:r>
              <a:rPr lang="cs-CZ" sz="1600" b="0" dirty="0" err="1" smtClean="0">
                <a:solidFill>
                  <a:schemeClr val="accent2"/>
                </a:solidFill>
              </a:rPr>
              <a:t>maps</a:t>
            </a:r>
            <a:endParaRPr lang="cs-CZ" sz="1600" b="0" dirty="0">
              <a:solidFill>
                <a:schemeClr val="accent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 b="0" dirty="0" smtClean="0">
                <a:solidFill>
                  <a:schemeClr val="accent2"/>
                </a:solidFill>
              </a:rPr>
              <a:t>Interaktivní mapy / </a:t>
            </a:r>
            <a:r>
              <a:rPr lang="en-US" sz="1600" b="0" dirty="0" smtClean="0">
                <a:solidFill>
                  <a:schemeClr val="accent2"/>
                </a:solidFill>
              </a:rPr>
              <a:t>Interactive maps</a:t>
            </a:r>
            <a:endParaRPr lang="cs-CZ" sz="1600" b="0" dirty="0" smtClean="0">
              <a:solidFill>
                <a:schemeClr val="accent2"/>
              </a:solidFill>
            </a:endParaRPr>
          </a:p>
          <a:p>
            <a:r>
              <a:rPr lang="cs-CZ" sz="1800" dirty="0" smtClean="0">
                <a:solidFill>
                  <a:schemeClr val="accent2"/>
                </a:solidFill>
              </a:rPr>
              <a:t>Do 14. 10. 2014 (IS) + 22. 10. (prezentace produktu)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95536" y="917872"/>
            <a:ext cx="4040188" cy="3375224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 smtClean="0"/>
              <a:t>Jste kurátory letošní soutěže NEJLEPŠÍHO MAPOVÉHO DÍLA ROKU na danou tématiku. </a:t>
            </a:r>
          </a:p>
          <a:p>
            <a:pPr marL="0" indent="0">
              <a:buNone/>
            </a:pPr>
            <a:r>
              <a:rPr lang="cs-CZ" sz="2200" dirty="0" smtClean="0"/>
              <a:t>Protože jste v této soutěži zároveň porotou, vyberte letošních 5-10 vítězů. Vytvořte katalog soutěže a vyzdvihněte v něm specifické aspekty týkajících se zaměření soutěže.</a:t>
            </a:r>
          </a:p>
          <a:p>
            <a:endParaRPr lang="cs-CZ" sz="2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917872"/>
            <a:ext cx="4041775" cy="351924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You are the curator of this year‘s:</a:t>
            </a:r>
          </a:p>
          <a:p>
            <a:pPr marL="0" indent="0">
              <a:buNone/>
            </a:pPr>
            <a:r>
              <a:rPr lang="en-US" sz="2200" dirty="0" smtClean="0"/>
              <a:t>THE BEST MAP SERIES</a:t>
            </a:r>
          </a:p>
          <a:p>
            <a:pPr marL="0" indent="0">
              <a:buNone/>
            </a:pPr>
            <a:r>
              <a:rPr lang="en-US" sz="2200" dirty="0" smtClean="0"/>
              <a:t>COMPETITION on topic….</a:t>
            </a:r>
          </a:p>
          <a:p>
            <a:pPr marL="0" indent="0">
              <a:buNone/>
            </a:pPr>
            <a:r>
              <a:rPr lang="en-US" sz="2200" dirty="0" smtClean="0"/>
              <a:t>Assume the role of the jury yourself and select this year‘s 5 – 10 winners. Create a catalogue for the competition, highlighting those aspects specifically related to the purpose of the competition.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25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00400" y="1388288"/>
            <a:ext cx="5486400" cy="47378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Lískovec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Faltejsková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Kevický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Kucharčík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Grossmannová</a:t>
            </a:r>
            <a:endParaRPr lang="en-US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SKUPINY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serialzone.cz/obrazky/fanart/2991-the-annoying-oran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831" y="1997948"/>
            <a:ext cx="1558801" cy="55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958358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ošky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609</TotalTime>
  <Words>772</Words>
  <Application>Microsoft Office PowerPoint</Application>
  <PresentationFormat>Předvádění na obrazovce (4:3)</PresentationFormat>
  <Paragraphs>123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Došky</vt:lpstr>
      <vt:lpstr>Mapové zdroje</vt:lpstr>
      <vt:lpstr>Mapové zdroje</vt:lpstr>
      <vt:lpstr>Je důležité jaké mapové zdroje využijete!</vt:lpstr>
      <vt:lpstr>Prezentace</vt:lpstr>
      <vt:lpstr>Mapové zdroje</vt:lpstr>
      <vt:lpstr>Prezentace aplikace PowerPoint</vt:lpstr>
      <vt:lpstr>Prezentace aplikace PowerPoint</vt:lpstr>
      <vt:lpstr>Úkol</vt:lpstr>
      <vt:lpstr>SKUPINY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Mapové zdroje</dc:title>
  <dc:creator>Barca</dc:creator>
  <cp:lastModifiedBy>Barca</cp:lastModifiedBy>
  <cp:revision>49</cp:revision>
  <dcterms:created xsi:type="dcterms:W3CDTF">2013-09-16T17:39:20Z</dcterms:created>
  <dcterms:modified xsi:type="dcterms:W3CDTF">2014-09-17T19:49:15Z</dcterms:modified>
</cp:coreProperties>
</file>