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1" d="100"/>
          <a:sy n="81" d="100"/>
        </p:scale>
        <p:origin x="3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E382E-57C6-4C15-8354-3FA4D6E919EF}" type="datetimeFigureOut">
              <a:rPr lang="cs-CZ" smtClean="0"/>
              <a:t>5. 10. 2014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6C4F3C-7EC8-47B1-B591-1E22CD0FE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07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t>5. 10. 2014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19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t>5. 10. 2014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7417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t>5. 10. 2014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1620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t>5. 10. 2014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9879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t>5. 10. 2014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484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t>5. 10. 2014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4652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t>5. 10. 2014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4630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t>5. 10. 2014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533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t>5. 10. 2014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5412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t>5. 10. 2014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3779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t>5. 10. 2014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101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4DBF2-CBEB-40F1-9F83-83A8FEAACDFA}" type="datetimeFigureOut">
              <a:rPr lang="cs-CZ" smtClean="0"/>
              <a:t>5. 10. 2014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6337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8800" b="1" dirty="0" smtClean="0">
                <a:solidFill>
                  <a:schemeClr val="accent5">
                    <a:lumMod val="50000"/>
                  </a:schemeClr>
                </a:solidFill>
                <a:latin typeface="Nyala" panose="02000504070300020003" pitchFamily="2" charset="0"/>
                <a:ea typeface="Batang" panose="02030600000101010101" pitchFamily="18" charset="-127"/>
              </a:rPr>
              <a:t>A</a:t>
            </a:r>
            <a:r>
              <a:rPr lang="en-US" sz="7200" b="1" dirty="0" smtClean="0">
                <a:solidFill>
                  <a:schemeClr val="accent5">
                    <a:lumMod val="50000"/>
                  </a:schemeClr>
                </a:solidFill>
                <a:latin typeface="Nyala" panose="02000504070300020003" pitchFamily="2" charset="0"/>
                <a:ea typeface="Batang" panose="02030600000101010101" pitchFamily="18" charset="-127"/>
              </a:rPr>
              <a:t>NALYTICK</a:t>
            </a:r>
            <a:r>
              <a:rPr lang="sk-SK" sz="7200" b="1" dirty="0" smtClean="0">
                <a:solidFill>
                  <a:schemeClr val="accent5">
                    <a:lumMod val="50000"/>
                  </a:schemeClr>
                </a:solidFill>
                <a:latin typeface="Nyala" panose="02000504070300020003" pitchFamily="2" charset="0"/>
                <a:ea typeface="Batang" panose="02030600000101010101" pitchFamily="18" charset="-127"/>
              </a:rPr>
              <a:t>Á </a:t>
            </a:r>
            <a:r>
              <a:rPr lang="sk-SK" sz="8800" b="1" dirty="0" smtClean="0">
                <a:solidFill>
                  <a:schemeClr val="accent5">
                    <a:lumMod val="50000"/>
                  </a:schemeClr>
                </a:solidFill>
                <a:latin typeface="Nyala" panose="02000504070300020003" pitchFamily="2" charset="0"/>
                <a:ea typeface="Batang" panose="02030600000101010101" pitchFamily="18" charset="-127"/>
              </a:rPr>
              <a:t>K</a:t>
            </a:r>
            <a:r>
              <a:rPr lang="sk-SK" sz="7200" b="1" dirty="0" smtClean="0">
                <a:solidFill>
                  <a:schemeClr val="accent5">
                    <a:lumMod val="50000"/>
                  </a:schemeClr>
                </a:solidFill>
                <a:latin typeface="Nyala" panose="02000504070300020003" pitchFamily="2" charset="0"/>
                <a:ea typeface="Batang" panose="02030600000101010101" pitchFamily="18" charset="-127"/>
              </a:rPr>
              <a:t>ARTOGRAFIE</a:t>
            </a:r>
            <a:endParaRPr lang="cs-CZ" sz="7200" b="1" dirty="0">
              <a:solidFill>
                <a:schemeClr val="accent5">
                  <a:lumMod val="50000"/>
                </a:schemeClr>
              </a:solidFill>
              <a:latin typeface="Nyala" panose="02000504070300020003" pitchFamily="2" charset="0"/>
              <a:ea typeface="Batang" panose="02030600000101010101" pitchFamily="18" charset="-127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5400" dirty="0" err="1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Přednáška</a:t>
            </a:r>
            <a:r>
              <a:rPr lang="sk-SK" sz="5400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 2 – </a:t>
            </a:r>
            <a:r>
              <a:rPr lang="sk-SK" sz="5400" dirty="0" err="1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Výběr</a:t>
            </a:r>
            <a:endParaRPr lang="cs-CZ" sz="5400" dirty="0">
              <a:latin typeface="Nyala" panose="02000504070300020003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17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86189"/>
          </a:xfrm>
        </p:spPr>
        <p:txBody>
          <a:bodyPr>
            <a:normAutofit fontScale="90000"/>
          </a:bodyPr>
          <a:lstStyle/>
          <a:p>
            <a:r>
              <a:rPr lang="cs-CZ" sz="6600" dirty="0" smtClean="0">
                <a:solidFill>
                  <a:schemeClr val="accent5">
                    <a:lumMod val="50000"/>
                  </a:schemeClr>
                </a:solidFill>
                <a:latin typeface="Nyala" panose="02000504070300020003" pitchFamily="2" charset="0"/>
              </a:rPr>
              <a:t>Kvantitativní/Kvalitativní generalizace</a:t>
            </a:r>
            <a:br>
              <a:rPr lang="cs-CZ" sz="6600" dirty="0" smtClean="0">
                <a:solidFill>
                  <a:schemeClr val="accent5">
                    <a:lumMod val="50000"/>
                  </a:schemeClr>
                </a:solidFill>
                <a:latin typeface="Nyala" panose="02000504070300020003" pitchFamily="2" charset="0"/>
              </a:rPr>
            </a:br>
            <a:r>
              <a:rPr lang="cs-CZ" sz="6600" dirty="0" smtClean="0">
                <a:latin typeface="Nyala" panose="02000504070300020003" pitchFamily="2" charset="0"/>
              </a:rPr>
              <a:t>(Ratajský)</a:t>
            </a:r>
            <a:endParaRPr lang="cs-CZ" sz="6600" dirty="0">
              <a:latin typeface="Nyala" panose="02000504070300020003" pitchFamily="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901723"/>
            <a:ext cx="10515600" cy="39562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Kvalitativní – změna značkového klíče, agregace, kolaps, …</a:t>
            </a:r>
          </a:p>
          <a:p>
            <a:pPr marL="0" indent="0">
              <a:buNone/>
            </a:pPr>
            <a:r>
              <a:rPr lang="cs-CZ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Kvantitativní – změna počtu (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výběr</a:t>
            </a:r>
            <a:r>
              <a:rPr lang="cs-CZ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) a velikosti značek</a:t>
            </a:r>
          </a:p>
          <a:p>
            <a:pPr marL="0" indent="0">
              <a:buNone/>
            </a:pPr>
            <a:endParaRPr lang="cs-CZ" sz="2800" dirty="0">
              <a:latin typeface="Nyala" panose="02000504070300020003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Vliv - Účel mapy, měřítko, …</a:t>
            </a:r>
          </a:p>
          <a:p>
            <a:pPr marL="0" indent="0">
              <a:buNone/>
            </a:pPr>
            <a:r>
              <a:rPr lang="cs-CZ" sz="2800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Zaplněnost mapy – max. 30% (nezahrnuje plošný pokryv, závislé na grafických prostředcích)</a:t>
            </a:r>
          </a:p>
        </p:txBody>
      </p:sp>
    </p:spTree>
    <p:extLst>
      <p:ext uri="{BB962C8B-B14F-4D97-AF65-F5344CB8AC3E}">
        <p14:creationId xmlns:p14="http://schemas.microsoft.com/office/powerpoint/2010/main" val="235546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86189"/>
          </a:xfrm>
        </p:spPr>
        <p:txBody>
          <a:bodyPr>
            <a:normAutofit/>
          </a:bodyPr>
          <a:lstStyle/>
          <a:p>
            <a:r>
              <a:rPr lang="cs-CZ" sz="6600" dirty="0" smtClean="0">
                <a:solidFill>
                  <a:schemeClr val="accent5">
                    <a:lumMod val="50000"/>
                  </a:schemeClr>
                </a:solidFill>
                <a:latin typeface="Nyala" panose="02000504070300020003" pitchFamily="2" charset="0"/>
              </a:rPr>
              <a:t>Výběr</a:t>
            </a:r>
            <a:endParaRPr lang="cs-CZ" sz="6600" dirty="0">
              <a:latin typeface="Nyala" panose="02000504070300020003" pitchFamily="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76301"/>
            <a:ext cx="10515600" cy="48391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Reglementace výběru – podřízení pravidlům (vliv účelu, </a:t>
            </a:r>
            <a:r>
              <a:rPr lang="cs-CZ" sz="2800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měřítka, </a:t>
            </a:r>
            <a:r>
              <a:rPr lang="cs-CZ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z</a:t>
            </a:r>
            <a:r>
              <a:rPr lang="cs-CZ" sz="2800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působu </a:t>
            </a:r>
            <a:r>
              <a:rPr lang="cs-CZ" sz="2800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znázornění)</a:t>
            </a:r>
          </a:p>
          <a:p>
            <a:pPr marL="0" indent="0">
              <a:buNone/>
            </a:pPr>
            <a:r>
              <a:rPr lang="sk-SK" sz="2800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cs-CZ" sz="2800" dirty="0" smtClean="0">
              <a:latin typeface="Nyala" panose="02000504070300020003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cs-CZ" dirty="0" err="1">
                <a:solidFill>
                  <a:schemeClr val="accent5">
                    <a:lumMod val="50000"/>
                  </a:schemeClr>
                </a:solidFill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Censální</a:t>
            </a:r>
            <a:r>
              <a:rPr lang="cs-CZ" dirty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– </a:t>
            </a:r>
            <a:r>
              <a:rPr lang="cs-CZ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určí se nejmenší hranice pro výběr prvku (</a:t>
            </a:r>
            <a:r>
              <a:rPr lang="cs-CZ" dirty="0" err="1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např</a:t>
            </a:r>
            <a:r>
              <a:rPr lang="cs-CZ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: obce nad 1000 ob.)</a:t>
            </a:r>
            <a:endParaRPr lang="cs-CZ" sz="2800" dirty="0" smtClean="0">
              <a:latin typeface="Nyala" panose="02000504070300020003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cs-CZ" sz="2800" dirty="0" smtClean="0">
                <a:solidFill>
                  <a:schemeClr val="accent5">
                    <a:lumMod val="50000"/>
                  </a:schemeClr>
                </a:solidFill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Normativní</a:t>
            </a:r>
            <a:r>
              <a:rPr lang="cs-CZ" sz="2800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– stanoví se počet prvků pro výběr (</a:t>
            </a:r>
            <a:r>
              <a:rPr lang="cs-CZ" sz="2800" dirty="0" err="1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např</a:t>
            </a:r>
            <a:r>
              <a:rPr lang="cs-CZ" sz="2800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: 23 obcí z 50)</a:t>
            </a:r>
          </a:p>
        </p:txBody>
      </p:sp>
    </p:spTree>
    <p:extLst>
      <p:ext uri="{BB962C8B-B14F-4D97-AF65-F5344CB8AC3E}">
        <p14:creationId xmlns:p14="http://schemas.microsoft.com/office/powerpoint/2010/main" val="92768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accent5">
                    <a:lumMod val="50000"/>
                  </a:schemeClr>
                </a:solidFill>
              </a:rPr>
              <a:t>Censální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 výběr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Třídí prvky podle jejich významu</a:t>
            </a:r>
          </a:p>
          <a:p>
            <a:pPr marL="0" indent="0">
              <a:buNone/>
            </a:pPr>
            <a:r>
              <a:rPr lang="cs-CZ" dirty="0" smtClean="0"/>
              <a:t>Census – nejnižší hranice pro výběr prvků</a:t>
            </a:r>
          </a:p>
          <a:p>
            <a:pPr marL="0" indent="0">
              <a:buNone/>
            </a:pPr>
            <a:r>
              <a:rPr lang="cs-CZ" dirty="0" smtClean="0"/>
              <a:t>Nepřihlíží k charakteru území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9493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Normativní výběr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Definuje počet prvků pro výběr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Objektivnější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T</a:t>
            </a:r>
            <a:r>
              <a:rPr lang="cs-CZ" altLang="cs-CZ" dirty="0" err="1" smtClean="0"/>
              <a:t>öpferův</a:t>
            </a:r>
            <a:r>
              <a:rPr lang="cs-CZ" altLang="cs-CZ" dirty="0" smtClean="0"/>
              <a:t> zákon odmocniny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Jednoduchý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Rozšířený</a:t>
            </a:r>
          </a:p>
        </p:txBody>
      </p:sp>
    </p:spTree>
    <p:extLst>
      <p:ext uri="{BB962C8B-B14F-4D97-AF65-F5344CB8AC3E}">
        <p14:creationId xmlns:p14="http://schemas.microsoft.com/office/powerpoint/2010/main" val="3299315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Jednoduchý </a:t>
            </a:r>
            <a:r>
              <a:rPr lang="cs-CZ" dirty="0" err="1" smtClean="0">
                <a:solidFill>
                  <a:schemeClr val="accent5">
                    <a:lumMod val="50000"/>
                  </a:schemeClr>
                </a:solidFill>
              </a:rPr>
              <a:t>T</a:t>
            </a:r>
            <a:r>
              <a:rPr lang="cs-CZ" altLang="cs-CZ" dirty="0" err="1" smtClean="0">
                <a:solidFill>
                  <a:schemeClr val="accent5">
                    <a:lumMod val="50000"/>
                  </a:schemeClr>
                </a:solidFill>
              </a:rPr>
              <a:t>öpferův</a:t>
            </a:r>
            <a:r>
              <a:rPr lang="cs-CZ" altLang="cs-CZ" dirty="0" smtClean="0">
                <a:solidFill>
                  <a:schemeClr val="accent5">
                    <a:lumMod val="50000"/>
                  </a:schemeClr>
                </a:solidFill>
              </a:rPr>
              <a:t> zákon odmocniny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 smtClean="0">
                <a:solidFill>
                  <a:schemeClr val="accent5">
                    <a:lumMod val="50000"/>
                  </a:schemeClr>
                </a:solidFill>
              </a:rPr>
              <a:t>Np</a:t>
            </a:r>
            <a:r>
              <a:rPr lang="cs-CZ" dirty="0" smtClean="0"/>
              <a:t> – počet prvků na podkladové mapě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No</a:t>
            </a:r>
            <a:r>
              <a:rPr lang="cs-CZ" dirty="0" smtClean="0"/>
              <a:t> – počet prvků na odvozené mapě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Mp </a:t>
            </a:r>
            <a:r>
              <a:rPr lang="cs-CZ" dirty="0" smtClean="0"/>
              <a:t>– měřítkové číslo mapy podkladové</a:t>
            </a:r>
          </a:p>
          <a:p>
            <a:pPr marL="0" indent="0">
              <a:buNone/>
            </a:pPr>
            <a:r>
              <a:rPr lang="cs-CZ" dirty="0" err="1" smtClean="0">
                <a:solidFill>
                  <a:schemeClr val="accent5">
                    <a:lumMod val="50000"/>
                  </a:schemeClr>
                </a:solidFill>
              </a:rPr>
              <a:t>Mo</a:t>
            </a:r>
            <a:r>
              <a:rPr lang="cs-CZ" dirty="0" smtClean="0"/>
              <a:t> – měřítkové číslo mapy odvozené</a:t>
            </a:r>
          </a:p>
          <a:p>
            <a:pPr marL="0" indent="0">
              <a:buNone/>
            </a:pPr>
            <a:endParaRPr lang="cs-CZ" dirty="0" smtClean="0"/>
          </a:p>
          <a:p>
            <a:pPr marL="0" lvl="1" indent="0">
              <a:spcBef>
                <a:spcPts val="1000"/>
              </a:spcBef>
              <a:buNone/>
            </a:pPr>
            <a:r>
              <a:rPr lang="cs-CZ" altLang="cs-CZ" dirty="0"/>
              <a:t>topografické mapy velkých </a:t>
            </a:r>
            <a:r>
              <a:rPr lang="cs-CZ" altLang="cs-CZ" dirty="0" smtClean="0"/>
              <a:t>měřítek</a:t>
            </a:r>
          </a:p>
          <a:p>
            <a:pPr marL="0" lvl="1" indent="0">
              <a:spcBef>
                <a:spcPts val="1000"/>
              </a:spcBef>
              <a:buNone/>
            </a:pPr>
            <a:r>
              <a:rPr lang="cs-CZ" altLang="cs-CZ" dirty="0" smtClean="0"/>
              <a:t>při </a:t>
            </a:r>
            <a:r>
              <a:rPr lang="cs-CZ" altLang="cs-CZ" dirty="0"/>
              <a:t>kvantitativní generalizaci (nemění se účel ani značkový klíč)</a:t>
            </a:r>
          </a:p>
          <a:p>
            <a:pPr marL="0" lvl="1" indent="0">
              <a:spcBef>
                <a:spcPts val="1000"/>
              </a:spcBef>
              <a:buNone/>
            </a:pPr>
            <a:endParaRPr lang="cs-CZ" altLang="cs-CZ" dirty="0"/>
          </a:p>
          <a:p>
            <a:pPr marL="0" indent="0">
              <a:buNone/>
            </a:pPr>
            <a:endParaRPr lang="cs-CZ" dirty="0" smtClean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124" y="2550019"/>
            <a:ext cx="2748149" cy="1194024"/>
          </a:xfrm>
          <a:prstGeom prst="rect">
            <a:avLst/>
          </a:prstGeom>
          <a:noFill/>
          <a:ln w="254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2364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Rozšířený </a:t>
            </a:r>
            <a:r>
              <a:rPr lang="cs-CZ" dirty="0" err="1" smtClean="0">
                <a:solidFill>
                  <a:schemeClr val="accent5">
                    <a:lumMod val="50000"/>
                  </a:schemeClr>
                </a:solidFill>
              </a:rPr>
              <a:t>T</a:t>
            </a:r>
            <a:r>
              <a:rPr lang="cs-CZ" altLang="cs-CZ" dirty="0" err="1" smtClean="0">
                <a:solidFill>
                  <a:schemeClr val="accent5">
                    <a:lumMod val="50000"/>
                  </a:schemeClr>
                </a:solidFill>
              </a:rPr>
              <a:t>öpferův</a:t>
            </a:r>
            <a:r>
              <a:rPr lang="cs-CZ" altLang="cs-CZ" dirty="0" smtClean="0">
                <a:solidFill>
                  <a:schemeClr val="accent5">
                    <a:lumMod val="50000"/>
                  </a:schemeClr>
                </a:solidFill>
              </a:rPr>
              <a:t> zákon odmocniny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lvl="1" indent="0">
              <a:spcBef>
                <a:spcPts val="1000"/>
              </a:spcBef>
              <a:buNone/>
            </a:pPr>
            <a:endParaRPr lang="cs-CZ" altLang="cs-CZ" dirty="0"/>
          </a:p>
          <a:p>
            <a:pPr marL="0" indent="0">
              <a:buNone/>
            </a:pPr>
            <a:endParaRPr lang="cs-CZ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0537" y="2605913"/>
            <a:ext cx="2728912" cy="887412"/>
          </a:xfrm>
          <a:prstGeom prst="rect">
            <a:avLst/>
          </a:prstGeom>
          <a:noFill/>
          <a:ln w="254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16" descr="C:\Users\Bilbo\Documents\MU\PHD\VYUKA\Analyticka\obrazky\Topf_odmoc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727863"/>
            <a:ext cx="6553200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87119"/>
            <a:ext cx="4648200" cy="207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016639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Vlastní 1">
      <a:majorFont>
        <a:latin typeface="Nyala"/>
        <a:ea typeface=""/>
        <a:cs typeface=""/>
      </a:majorFont>
      <a:minorFont>
        <a:latin typeface="Nyal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680</TotalTime>
  <Words>182</Words>
  <Application>Microsoft Office PowerPoint</Application>
  <PresentationFormat>Širokoúhlá obrazovka</PresentationFormat>
  <Paragraphs>39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Batang</vt:lpstr>
      <vt:lpstr>Arial</vt:lpstr>
      <vt:lpstr>Calibri</vt:lpstr>
      <vt:lpstr>Nyala</vt:lpstr>
      <vt:lpstr>Verdana</vt:lpstr>
      <vt:lpstr>Motiv Office</vt:lpstr>
      <vt:lpstr>ANALYTICKÁ KARTOGRAFIE</vt:lpstr>
      <vt:lpstr>Kvantitativní/Kvalitativní generalizace (Ratajský)</vt:lpstr>
      <vt:lpstr>Výběr</vt:lpstr>
      <vt:lpstr>Censální výběr</vt:lpstr>
      <vt:lpstr>Normativní výběr</vt:lpstr>
      <vt:lpstr>Jednoduchý Töpferův zákon odmocniny</vt:lpstr>
      <vt:lpstr>Rozšířený Töpferův zákon odmocniny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ANALYTICKÁ KARTOGRAFIE</dc:title>
  <dc:creator>Adam Mertel</dc:creator>
  <cp:lastModifiedBy>Adam Mertel</cp:lastModifiedBy>
  <cp:revision>40</cp:revision>
  <dcterms:created xsi:type="dcterms:W3CDTF">2014-09-24T20:08:00Z</dcterms:created>
  <dcterms:modified xsi:type="dcterms:W3CDTF">2014-10-05T21:42:24Z</dcterms:modified>
</cp:coreProperties>
</file>