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8" r:id="rId5"/>
    <p:sldId id="277" r:id="rId6"/>
    <p:sldId id="259" r:id="rId7"/>
    <p:sldId id="281" r:id="rId8"/>
    <p:sldId id="282" r:id="rId9"/>
    <p:sldId id="265" r:id="rId10"/>
    <p:sldId id="270" r:id="rId11"/>
    <p:sldId id="275" r:id="rId12"/>
    <p:sldId id="284" r:id="rId13"/>
    <p:sldId id="283"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E29F49-E45D-4DBC-8427-E4BF7812BACE}"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E29F49-E45D-4DBC-8427-E4BF7812BACE}"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E29F49-E45D-4DBC-8427-E4BF7812BACE}" type="datetimeFigureOut">
              <a:rPr lang="en-US" smtClean="0"/>
              <a:pPr/>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E29F49-E45D-4DBC-8427-E4BF7812BACE}" type="datetimeFigureOut">
              <a:rPr lang="en-US" smtClean="0"/>
              <a:pPr/>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29F49-E45D-4DBC-8427-E4BF7812BACE}" type="datetimeFigureOut">
              <a:rPr lang="en-US" smtClean="0"/>
              <a:pPr/>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E29F49-E45D-4DBC-8427-E4BF7812BACE}"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E29F49-E45D-4DBC-8427-E4BF7812BACE}"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29F49-E45D-4DBC-8427-E4BF7812BACE}" type="datetimeFigureOut">
              <a:rPr lang="en-US" smtClean="0"/>
              <a:pPr/>
              <a:t>10/8/2014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2B83A-D74E-4CF1-B522-4B22B09CC7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oogl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762251"/>
          </a:xfrm>
        </p:spPr>
        <p:txBody>
          <a:bodyPr>
            <a:normAutofit/>
          </a:bodyPr>
          <a:lstStyle/>
          <a:p>
            <a:r>
              <a:rPr lang="en-US" b="1" dirty="0"/>
              <a:t>Lesson 1: </a:t>
            </a:r>
            <a:r>
              <a:rPr lang="en-US" b="1" dirty="0" smtClean="0"/>
              <a:t>Research Ethics</a:t>
            </a:r>
            <a:br>
              <a:rPr lang="en-US" b="1" dirty="0" smtClean="0"/>
            </a:br>
            <a:r>
              <a:rPr lang="en-US" b="1" dirty="0" smtClean="0"/>
              <a:t/>
            </a:r>
            <a:br>
              <a:rPr lang="en-US" b="1" dirty="0" smtClean="0"/>
            </a:br>
            <a:r>
              <a:rPr lang="en-US" sz="2200" b="1" dirty="0" smtClean="0"/>
              <a:t>Autumn 2014</a:t>
            </a:r>
            <a:r>
              <a:rPr lang="en-US" dirty="0"/>
              <a:t/>
            </a:r>
            <a:br>
              <a:rPr lang="en-US" dirty="0"/>
            </a:br>
            <a:endParaRPr lang="en-US" dirty="0"/>
          </a:p>
        </p:txBody>
      </p:sp>
      <p:sp>
        <p:nvSpPr>
          <p:cNvPr id="4" name="TextBox 3"/>
          <p:cNvSpPr txBox="1"/>
          <p:nvPr/>
        </p:nvSpPr>
        <p:spPr>
          <a:xfrm>
            <a:off x="1371600" y="4114800"/>
            <a:ext cx="4572000" cy="400110"/>
          </a:xfrm>
          <a:prstGeom prst="rect">
            <a:avLst/>
          </a:prstGeom>
          <a:noFill/>
        </p:spPr>
        <p:txBody>
          <a:bodyPr wrap="square" rtlCol="0">
            <a:spAutoFit/>
          </a:bodyPr>
          <a:lstStyle/>
          <a:p>
            <a:r>
              <a:rPr lang="en-US" sz="2000" dirty="0" smtClean="0"/>
              <a:t>Date 24.09.2013</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dirty="0" smtClean="0"/>
              <a:t>Some cultural conditions can hinder in implementing ethical codes accepted by developed countries- Taking the consent by signing  a paper is unaccepted by many traditional communities (Mollet,2011). Some people even may be illiterate</a:t>
            </a:r>
          </a:p>
          <a:p>
            <a:r>
              <a:rPr lang="en-US" dirty="0" smtClean="0"/>
              <a:t>Methodological problems: Some research methodologies, such as covert research and participant observations intrude the privacy of researched. </a:t>
            </a:r>
          </a:p>
          <a:p>
            <a:r>
              <a:rPr lang="en-US" dirty="0" smtClean="0"/>
              <a:t>Political pressure can hinder revealing truth: International pressure on Iraq, North Korea leads less research. Politicians and other powerful people can even exert pressure to researchers within the country, </a:t>
            </a:r>
            <a:r>
              <a:rPr lang="en-US" dirty="0" err="1" smtClean="0"/>
              <a:t>Eg</a:t>
            </a:r>
            <a:r>
              <a:rPr lang="en-US" dirty="0" smtClean="0"/>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15400" cy="5867400"/>
          </a:xfrm>
        </p:spPr>
        <p:txBody>
          <a:bodyPr>
            <a:normAutofit fontScale="92500" lnSpcReduction="10000"/>
          </a:bodyPr>
          <a:lstStyle/>
          <a:p>
            <a:pPr>
              <a:buNone/>
            </a:pPr>
            <a:r>
              <a:rPr lang="en-US" dirty="0" smtClean="0"/>
              <a:t>“A faculty member in the Faculty of Economics at </a:t>
            </a:r>
            <a:r>
              <a:rPr lang="en-US" dirty="0" err="1" smtClean="0"/>
              <a:t>Chulalongkorn</a:t>
            </a:r>
            <a:r>
              <a:rPr lang="en-US" dirty="0" smtClean="0"/>
              <a:t> University in Thailand did research on corruption in the country, part of which included survey of opinion of public sample about their perception of politicians involved in corruption. The media reported on the findings. Politicians including head of a political party in the coalition government were furious. The party leader gave an interview with threat to cut the university’s budget which would soon be considered by the parliament”. (http://www.slideshare.net/guni_rmies/social-contribution-of-research-in-developing-countries-charas-suwanwela)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Lapses in transferring benefits of research to researched  </a:t>
            </a:r>
          </a:p>
          <a:p>
            <a:pPr>
              <a:buFontTx/>
              <a:buChar char="-"/>
            </a:pPr>
            <a:r>
              <a:rPr lang="en-US" dirty="0" smtClean="0"/>
              <a:t>Research reports are in English</a:t>
            </a:r>
          </a:p>
          <a:p>
            <a:pPr>
              <a:buFontTx/>
              <a:buChar char="-"/>
            </a:pPr>
            <a:r>
              <a:rPr lang="en-US" dirty="0" smtClean="0"/>
              <a:t>They are published in international journals, access to them involve a cost</a:t>
            </a:r>
          </a:p>
          <a:p>
            <a:pPr>
              <a:buFontTx/>
              <a:buChar char="-"/>
            </a:pPr>
            <a:r>
              <a:rPr lang="en-US" dirty="0" smtClean="0"/>
              <a:t>Lack of research findings taken into consideration for policy making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fontScale="90000"/>
          </a:bodyPr>
          <a:lstStyle/>
          <a:p>
            <a:pPr algn="l"/>
            <a:r>
              <a:rPr lang="en-US" dirty="0" smtClean="0"/>
              <a:t> </a:t>
            </a:r>
            <a:r>
              <a:rPr lang="en-US" b="1" dirty="0" smtClean="0"/>
              <a:t>For position paper 1</a:t>
            </a:r>
            <a:br>
              <a:rPr lang="en-US" b="1" dirty="0" smtClean="0"/>
            </a:br>
            <a:r>
              <a:rPr lang="en-US" b="1" dirty="0" smtClean="0"/>
              <a:t/>
            </a:r>
            <a:br>
              <a:rPr lang="en-US" b="1" dirty="0" smtClean="0"/>
            </a:br>
            <a:r>
              <a:rPr lang="en-US" sz="3100" b="1" dirty="0" smtClean="0"/>
              <a:t>Proctor, James D (1997) Ethics in Geography: Giving Moral value form to the Geographical Imagination</a:t>
            </a:r>
            <a:endParaRPr lang="en-US" sz="3100" dirty="0"/>
          </a:p>
        </p:txBody>
      </p:sp>
      <p:sp>
        <p:nvSpPr>
          <p:cNvPr id="3073" name="Rectangle 1"/>
          <p:cNvSpPr>
            <a:spLocks noChangeArrowheads="1"/>
          </p:cNvSpPr>
          <p:nvPr/>
        </p:nvSpPr>
        <p:spPr bwMode="auto">
          <a:xfrm>
            <a:off x="457200" y="3048000"/>
            <a:ext cx="8382000"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For complementary reading</a:t>
            </a:r>
            <a:r>
              <a:rPr kumimoji="0" lang="en-US" sz="4000" b="1" i="0" u="none" strike="noStrike" cap="none" normalizeH="0" dirty="0" smtClean="0">
                <a:ln>
                  <a:noFill/>
                </a:ln>
                <a:solidFill>
                  <a:schemeClr val="tx1"/>
                </a:solidFill>
                <a:effectLst/>
                <a:latin typeface="Calibri" pitchFamily="34" charset="0"/>
                <a:ea typeface="Times New Roman" pitchFamily="18" charset="0"/>
                <a:cs typeface="Latha" pitchFamily="34" charset="0"/>
              </a:rPr>
              <a:t> </a:t>
            </a:r>
            <a:endParaRPr kumimoji="0" lang="en-US" sz="4000" b="1" i="0" u="none" strike="noStrike" cap="none" normalizeH="0" baseline="0" dirty="0" smtClean="0">
              <a:ln>
                <a:noFill/>
              </a:ln>
              <a:solidFill>
                <a:schemeClr val="tx1"/>
              </a:solidFill>
              <a:effectLst/>
              <a:latin typeface="Calibri" pitchFamily="34" charset="0"/>
              <a:ea typeface="Times New Roman" pitchFamily="18" charset="0"/>
              <a:cs typeface="Lath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dirty="0" smtClean="0">
              <a:latin typeface="Calibri" pitchFamily="34" charset="0"/>
              <a:ea typeface="Times New Roman" pitchFamily="18" charset="0"/>
              <a:cs typeface="Lath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Research Ethics Timeline (1932-Present)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by David B. </a:t>
            </a:r>
            <a:r>
              <a:rPr kumimoji="0" lang="en-US" sz="2800" b="1" i="0" u="none" strike="noStrike" cap="none" normalizeH="0" baseline="0" dirty="0" err="1" smtClean="0">
                <a:ln>
                  <a:noFill/>
                </a:ln>
                <a:solidFill>
                  <a:schemeClr val="tx1"/>
                </a:solidFill>
                <a:effectLst/>
                <a:latin typeface="Calibri" pitchFamily="34" charset="0"/>
                <a:ea typeface="Times New Roman" pitchFamily="18" charset="0"/>
                <a:cs typeface="Latha" pitchFamily="34" charset="0"/>
              </a:rPr>
              <a:t>Resnik</a:t>
            </a: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Latha" pitchFamily="34" charset="0"/>
              </a:rPr>
              <a:t>, J.D.</a:t>
            </a:r>
          </a:p>
          <a:p>
            <a:pPr marL="0" marR="0" lvl="0" indent="0" algn="l" defTabSz="914400" rtl="0" eaLnBrk="0" fontAlgn="base" latinLnBrk="0" hangingPunct="0">
              <a:lnSpc>
                <a:spcPct val="100000"/>
              </a:lnSpc>
              <a:spcBef>
                <a:spcPct val="0"/>
              </a:spcBef>
              <a:spcAft>
                <a:spcPct val="0"/>
              </a:spcAft>
              <a:buClrTx/>
              <a:buSzTx/>
              <a:buFontTx/>
              <a:buNone/>
              <a:tabLst/>
            </a:pPr>
            <a:endParaRPr lang="en-US" sz="2800" b="1" dirty="0" smtClean="0">
              <a:latin typeface="Calibri" pitchFamily="34" charset="0"/>
              <a:cs typeface="Lath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err="1" smtClean="0">
                <a:ln>
                  <a:noFill/>
                </a:ln>
                <a:solidFill>
                  <a:schemeClr val="tx1"/>
                </a:solidFill>
                <a:effectLst/>
                <a:latin typeface="Calibri" pitchFamily="34" charset="0"/>
                <a:cs typeface="Latha" pitchFamily="34" charset="0"/>
              </a:rPr>
              <a:t>Nata</a:t>
            </a:r>
            <a:r>
              <a:rPr kumimoji="0" lang="en-US" sz="2800" b="1" i="0" u="none" strike="noStrike" cap="none" normalizeH="0" baseline="0" dirty="0" smtClean="0">
                <a:ln>
                  <a:noFill/>
                </a:ln>
                <a:solidFill>
                  <a:schemeClr val="tx1"/>
                </a:solidFill>
                <a:effectLst/>
                <a:latin typeface="Calibri" pitchFamily="34" charset="0"/>
                <a:cs typeface="Latha" pitchFamily="34" charset="0"/>
              </a:rPr>
              <a:t>, Pierson R.T and </a:t>
            </a:r>
            <a:r>
              <a:rPr kumimoji="0" lang="en-US" sz="2800" b="1" i="0" u="none" strike="noStrike" cap="none" normalizeH="0" baseline="0" dirty="0" err="1" smtClean="0">
                <a:ln>
                  <a:noFill/>
                </a:ln>
                <a:solidFill>
                  <a:schemeClr val="tx1"/>
                </a:solidFill>
                <a:effectLst/>
                <a:latin typeface="Calibri" pitchFamily="34" charset="0"/>
                <a:cs typeface="Latha" pitchFamily="34" charset="0"/>
              </a:rPr>
              <a:t>Biruk</a:t>
            </a:r>
            <a:r>
              <a:rPr kumimoji="0" lang="en-US" sz="2800" b="1" i="0" u="none" strike="noStrike" cap="none" normalizeH="0" baseline="0" dirty="0" smtClean="0">
                <a:ln>
                  <a:noFill/>
                </a:ln>
                <a:solidFill>
                  <a:schemeClr val="tx1"/>
                </a:solidFill>
                <a:effectLst/>
                <a:latin typeface="Calibri" pitchFamily="34" charset="0"/>
                <a:cs typeface="Latha" pitchFamily="34" charset="0"/>
              </a:rPr>
              <a:t>, </a:t>
            </a:r>
            <a:r>
              <a:rPr kumimoji="0" lang="en-US" sz="2800" b="1" i="0" u="none" strike="noStrike" cap="none" normalizeH="0" baseline="0" dirty="0" err="1" smtClean="0">
                <a:ln>
                  <a:noFill/>
                </a:ln>
                <a:solidFill>
                  <a:schemeClr val="tx1"/>
                </a:solidFill>
                <a:effectLst/>
                <a:latin typeface="Calibri" pitchFamily="34" charset="0"/>
                <a:cs typeface="Latha" pitchFamily="34" charset="0"/>
              </a:rPr>
              <a:t>Chystal</a:t>
            </a:r>
            <a:r>
              <a:rPr kumimoji="0" lang="en-US" sz="2800" b="1" i="0" u="none" strike="noStrike" cap="none" normalizeH="0" baseline="0" dirty="0" smtClean="0">
                <a:ln>
                  <a:noFill/>
                </a:ln>
                <a:solidFill>
                  <a:schemeClr val="tx1"/>
                </a:solidFill>
                <a:effectLst/>
                <a:latin typeface="Calibri" pitchFamily="34" charset="0"/>
                <a:cs typeface="Latha" pitchFamily="34" charset="0"/>
              </a:rPr>
              <a:t> (2009) The Challenges of Doing Gender Research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cs typeface="Latha" pitchFamily="34" charset="0"/>
              </a:rPr>
              <a:t> in Developing</a:t>
            </a:r>
            <a:r>
              <a:rPr kumimoji="0" lang="en-US" sz="2800" b="1" i="0" u="none" strike="noStrike" cap="none" normalizeH="0" dirty="0" smtClean="0">
                <a:ln>
                  <a:noFill/>
                </a:ln>
                <a:solidFill>
                  <a:schemeClr val="tx1"/>
                </a:solidFill>
                <a:effectLst/>
                <a:latin typeface="Calibri" pitchFamily="34" charset="0"/>
                <a:cs typeface="Latha" pitchFamily="34" charset="0"/>
              </a:rPr>
              <a:t> </a:t>
            </a:r>
            <a:r>
              <a:rPr lang="en-US" sz="2800" b="1" dirty="0" smtClean="0">
                <a:latin typeface="Calibri" pitchFamily="34" charset="0"/>
                <a:cs typeface="Latha" pitchFamily="34" charset="0"/>
              </a:rPr>
              <a:t>Co</a:t>
            </a:r>
            <a:r>
              <a:rPr kumimoji="0" lang="en-US" sz="2800" b="1" i="0" u="none" strike="noStrike" cap="none" normalizeH="0" dirty="0" smtClean="0">
                <a:ln>
                  <a:noFill/>
                </a:ln>
                <a:solidFill>
                  <a:schemeClr val="tx1"/>
                </a:solidFill>
                <a:effectLst/>
                <a:latin typeface="Calibri" pitchFamily="34" charset="0"/>
                <a:cs typeface="Latha" pitchFamily="34" charset="0"/>
              </a:rPr>
              <a:t>untries: Focus on Malawi</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dirty="0"/>
              <a:t>References	</a:t>
            </a:r>
            <a:endParaRPr lang="en-US" dirty="0"/>
          </a:p>
          <a:p>
            <a:r>
              <a:rPr lang="en-US" dirty="0"/>
              <a:t>Brown, N., </a:t>
            </a:r>
            <a:r>
              <a:rPr lang="en-US" dirty="0" err="1"/>
              <a:t>Boulton</a:t>
            </a:r>
            <a:r>
              <a:rPr lang="en-US" dirty="0"/>
              <a:t>, M., Lewis. G and Webster, A. (2004) Social Science Research Ethics in Developing Countries and Contexts: Discussion Paper 3- www.york.ac.uk/res/ref/documents.htm  </a:t>
            </a:r>
          </a:p>
          <a:p>
            <a:r>
              <a:rPr lang="en-US" dirty="0" err="1"/>
              <a:t>Castellano</a:t>
            </a:r>
            <a:r>
              <a:rPr lang="en-US" dirty="0"/>
              <a:t>, M.B. (2004) Ethics of Aboriginal Research. Journal of Aboriginal Health, January 2004-www.indegenous.ca/docs/ethics of aboriginal research.pdf</a:t>
            </a:r>
          </a:p>
          <a:p>
            <a:r>
              <a:rPr lang="en-US" dirty="0"/>
              <a:t>Flick, U.W.E. (2009) Introduction to Qualitative Research. London: Sage Publications. (</a:t>
            </a:r>
            <a:r>
              <a:rPr lang="en-US" u="sng" dirty="0">
                <a:hlinkClick r:id="rId2"/>
              </a:rPr>
              <a:t>www.google</a:t>
            </a:r>
            <a:r>
              <a:rPr lang="en-US" dirty="0"/>
              <a:t>.cz/books?h1=C5&amp;12=&amp;id=SFVioWX2DoEC&amp;oi=fnd&amp;pg=PR5dq=ethical+issues+in+social+seience s +</a:t>
            </a:r>
            <a:r>
              <a:rPr lang="en-US" dirty="0" err="1"/>
              <a:t>research+in+developing+countries+useful+or+sys</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err="1"/>
              <a:t>Mollet</a:t>
            </a:r>
            <a:r>
              <a:rPr lang="en-US" dirty="0"/>
              <a:t>, J.A. (2011)Ethical Issues in Social Science Research in Developing Countries: useful or symbolic. In R. Crib (Ed.) Transmission of Academic Values in Asian Studies: Workshop Proceedings. Canberra: Australia Netherlands Research Collaboration ( http://www.aust-neth.net/transmission_proceedings/papers/Mollet.pdf</a:t>
            </a:r>
          </a:p>
          <a:p>
            <a:r>
              <a:rPr lang="en-US" dirty="0" err="1"/>
              <a:t>Kallivalil</a:t>
            </a:r>
            <a:r>
              <a:rPr lang="en-US" dirty="0"/>
              <a:t>, R.A. &amp; </a:t>
            </a:r>
            <a:r>
              <a:rPr lang="en-US" dirty="0" err="1"/>
              <a:t>Chadda</a:t>
            </a:r>
            <a:r>
              <a:rPr lang="en-US" dirty="0"/>
              <a:t>, R.K (2011) From the Third Genera Conference on Person-centered Medicine: Cultural Diversity and  Person Centered Health Care, The International Journal of Person Centered Medicine, Vol.1, No. 1 (ijpem.org/index.php/</a:t>
            </a:r>
            <a:r>
              <a:rPr lang="en-US" dirty="0" err="1"/>
              <a:t>ijpcm</a:t>
            </a:r>
            <a:r>
              <a:rPr lang="en-US" dirty="0"/>
              <a:t>/article/view/22/29</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a:xfrm>
            <a:off x="0" y="1600200"/>
            <a:ext cx="9144000" cy="5105400"/>
          </a:xfrm>
        </p:spPr>
        <p:txBody>
          <a:bodyPr>
            <a:normAutofit/>
          </a:bodyPr>
          <a:lstStyle/>
          <a:p>
            <a:r>
              <a:rPr lang="en-US" dirty="0" smtClean="0"/>
              <a:t>Social Research </a:t>
            </a:r>
            <a:r>
              <a:rPr lang="en-US" dirty="0"/>
              <a:t>has globalized today increasing the intensity of </a:t>
            </a:r>
            <a:r>
              <a:rPr lang="en-US" dirty="0" smtClean="0"/>
              <a:t>research in developing countries. Are these research professionally standards, produced valid results, beneficial or burden to the society ?</a:t>
            </a:r>
          </a:p>
          <a:p>
            <a:r>
              <a:rPr lang="en-US" dirty="0" smtClean="0"/>
              <a:t>Can research ethics address above concerns?  </a:t>
            </a:r>
          </a:p>
          <a:p>
            <a:r>
              <a:rPr lang="en-US" dirty="0"/>
              <a:t>This lecture focuses the research </a:t>
            </a:r>
            <a:r>
              <a:rPr lang="en-US" dirty="0" smtClean="0"/>
              <a:t>ethics, their values to correct research process, minimize harm to researched and  challenges related to ethics.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are Research Ethics?</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dirty="0" smtClean="0"/>
              <a:t>    Research  ethics are the moral </a:t>
            </a:r>
            <a:r>
              <a:rPr lang="en-US" dirty="0"/>
              <a:t>obligations, duties and responsibilities that a researcher should comply </a:t>
            </a:r>
            <a:r>
              <a:rPr lang="en-US" dirty="0" smtClean="0"/>
              <a:t>within </a:t>
            </a:r>
            <a:r>
              <a:rPr lang="en-US" dirty="0"/>
              <a:t>the research process</a:t>
            </a:r>
            <a:r>
              <a:rPr lang="en-US" dirty="0" smtClean="0"/>
              <a:t>. They include:</a:t>
            </a:r>
          </a:p>
          <a:p>
            <a:pPr>
              <a:buNone/>
            </a:pPr>
            <a:endParaRPr lang="en-US" dirty="0" smtClean="0"/>
          </a:p>
          <a:p>
            <a:pPr lvl="2"/>
            <a:r>
              <a:rPr lang="en-US" dirty="0" smtClean="0"/>
              <a:t>Honesty: honestly report data, results, methods and procedures, and publication.  This denies fabrication, or misrepresentation of data. Also, it includes not deceiving colleagues, granting agencies, or the public (</a:t>
            </a:r>
            <a:r>
              <a:rPr lang="en-US" dirty="0" err="1" smtClean="0"/>
              <a:t>Rosnik</a:t>
            </a:r>
            <a:r>
              <a:rPr lang="en-US" dirty="0" smtClean="0"/>
              <a:t>, D.B:2011)</a:t>
            </a:r>
          </a:p>
          <a:p>
            <a:pPr lvl="2"/>
            <a:r>
              <a:rPr lang="en-US" dirty="0" smtClean="0"/>
              <a:t>Soundness: academic relevancy as well as practical values</a:t>
            </a:r>
          </a:p>
          <a:p>
            <a:pPr lvl="2"/>
            <a:r>
              <a:rPr lang="en-US" dirty="0"/>
              <a:t>W</a:t>
            </a:r>
            <a:r>
              <a:rPr lang="en-US" dirty="0" smtClean="0"/>
              <a:t>holeness </a:t>
            </a:r>
            <a:r>
              <a:rPr lang="en-US" dirty="0"/>
              <a:t>(unity</a:t>
            </a:r>
            <a:r>
              <a:rPr lang="en-US" dirty="0" smtClean="0"/>
              <a:t>): completeness of the work  enabling  to  form significant conclusions</a:t>
            </a:r>
          </a:p>
          <a:p>
            <a:pPr lvl="2"/>
            <a:r>
              <a:rPr lang="en-US" dirty="0" smtClean="0"/>
              <a:t>To minimize harm to researched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b="1" dirty="0" smtClean="0"/>
              <a:t>Values of Adhering to </a:t>
            </a:r>
            <a:r>
              <a:rPr lang="en-US" sz="4900" b="1" dirty="0" smtClean="0"/>
              <a:t>Research</a:t>
            </a:r>
            <a:r>
              <a:rPr lang="en-US" b="1" dirty="0" smtClean="0"/>
              <a:t> Ethics</a:t>
            </a:r>
            <a:endParaRPr lang="en-US" b="1" dirty="0"/>
          </a:p>
        </p:txBody>
      </p:sp>
      <p:sp>
        <p:nvSpPr>
          <p:cNvPr id="4" name="TextBox 3"/>
          <p:cNvSpPr txBox="1"/>
          <p:nvPr/>
        </p:nvSpPr>
        <p:spPr>
          <a:xfrm>
            <a:off x="0" y="1371600"/>
            <a:ext cx="9144000" cy="4524315"/>
          </a:xfrm>
          <a:prstGeom prst="rect">
            <a:avLst/>
          </a:prstGeom>
          <a:noFill/>
        </p:spPr>
        <p:txBody>
          <a:bodyPr wrap="square" rtlCol="0">
            <a:spAutoFit/>
          </a:bodyPr>
          <a:lstStyle/>
          <a:p>
            <a:pPr>
              <a:buFont typeface="Arial" pitchFamily="34" charset="0"/>
              <a:buChar char="•"/>
            </a:pPr>
            <a:r>
              <a:rPr lang="en-US" sz="2800" b="1" dirty="0" smtClean="0"/>
              <a:t>  Promote the aims of research: Knowledge, trust,   avoidance of error</a:t>
            </a:r>
          </a:p>
          <a:p>
            <a:pPr>
              <a:buFont typeface="Arial" pitchFamily="34" charset="0"/>
              <a:buChar char="•"/>
            </a:pPr>
            <a:r>
              <a:rPr lang="en-US" sz="2800" b="1" dirty="0" smtClean="0"/>
              <a:t>  Promote values that are essential to collaborate works: trust, accountability, mutual respect, fairness</a:t>
            </a:r>
          </a:p>
          <a:p>
            <a:pPr>
              <a:buFont typeface="Arial" pitchFamily="34" charset="0"/>
              <a:buChar char="•"/>
            </a:pPr>
            <a:r>
              <a:rPr lang="en-US" sz="2800" b="1" dirty="0" smtClean="0"/>
              <a:t>  Help to ensure that researcher can be held accountable to the public</a:t>
            </a:r>
          </a:p>
          <a:p>
            <a:pPr>
              <a:buFont typeface="Arial" pitchFamily="34" charset="0"/>
              <a:buChar char="•"/>
            </a:pPr>
            <a:r>
              <a:rPr lang="en-US" sz="2800" b="1" dirty="0" smtClean="0"/>
              <a:t>  Build public support for  research</a:t>
            </a:r>
          </a:p>
          <a:p>
            <a:endParaRPr lang="en-US" sz="2800" dirty="0" smtClean="0"/>
          </a:p>
          <a:p>
            <a:r>
              <a:rPr lang="en-US" sz="2800" dirty="0" smtClean="0"/>
              <a:t>(</a:t>
            </a:r>
            <a:r>
              <a:rPr lang="en-US" sz="2800" dirty="0" err="1" smtClean="0"/>
              <a:t>Rasnik</a:t>
            </a:r>
            <a:r>
              <a:rPr lang="en-US" sz="2800" dirty="0" smtClean="0"/>
              <a:t>, 2011)</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1"/>
            <a:ext cx="8229600" cy="990599"/>
          </a:xfrm>
        </p:spPr>
        <p:txBody>
          <a:bodyPr>
            <a:normAutofit lnSpcReduction="10000"/>
          </a:bodyPr>
          <a:lstStyle/>
          <a:p>
            <a:pPr>
              <a:buNone/>
            </a:pPr>
            <a:r>
              <a:rPr lang="en-US" b="1" dirty="0" smtClean="0"/>
              <a:t>Research Ethics- Developed Vs Developing countries</a:t>
            </a:r>
          </a:p>
          <a:p>
            <a:pPr>
              <a:buNone/>
            </a:pPr>
            <a:endParaRPr lang="en-US" dirty="0" smtClean="0"/>
          </a:p>
        </p:txBody>
      </p:sp>
      <p:sp>
        <p:nvSpPr>
          <p:cNvPr id="4" name="Rectangle 3"/>
          <p:cNvSpPr/>
          <p:nvPr/>
        </p:nvSpPr>
        <p:spPr>
          <a:xfrm>
            <a:off x="152400" y="1600200"/>
            <a:ext cx="8991600" cy="3108543"/>
          </a:xfrm>
          <a:prstGeom prst="rect">
            <a:avLst/>
          </a:prstGeom>
        </p:spPr>
        <p:txBody>
          <a:bodyPr wrap="square">
            <a:spAutoFit/>
          </a:bodyPr>
          <a:lstStyle/>
          <a:p>
            <a:pPr lvl="0">
              <a:buFont typeface="Arial" pitchFamily="34" charset="0"/>
              <a:buChar char="•"/>
            </a:pPr>
            <a:r>
              <a:rPr lang="en-US" sz="2800" dirty="0" smtClean="0"/>
              <a:t> Most of the universities, research institutions in developed countries have established Institutional review boards by today. They have formed codes of ethics, </a:t>
            </a:r>
            <a:r>
              <a:rPr lang="en-US" sz="2800" dirty="0" err="1" smtClean="0"/>
              <a:t>Eg</a:t>
            </a:r>
            <a:r>
              <a:rPr lang="en-US" sz="2800" dirty="0" smtClean="0"/>
              <a:t>., British Sociological Association-www.bristsoc.co.uk, American Sociological Association-www.asanet.org/members/ ecoderev.html.</a:t>
            </a:r>
          </a:p>
          <a:p>
            <a:r>
              <a:rPr lang="en-US" sz="2800" dirty="0" smtClean="0"/>
              <a:t> </a:t>
            </a:r>
          </a:p>
        </p:txBody>
      </p:sp>
      <p:sp>
        <p:nvSpPr>
          <p:cNvPr id="6" name="Rectangle 5"/>
          <p:cNvSpPr/>
          <p:nvPr/>
        </p:nvSpPr>
        <p:spPr>
          <a:xfrm>
            <a:off x="304800" y="4648200"/>
            <a:ext cx="8534400" cy="2246769"/>
          </a:xfrm>
          <a:prstGeom prst="rect">
            <a:avLst/>
          </a:prstGeom>
        </p:spPr>
        <p:txBody>
          <a:bodyPr wrap="square">
            <a:spAutoFit/>
          </a:bodyPr>
          <a:lstStyle/>
          <a:p>
            <a:pPr>
              <a:buFont typeface="Arial" pitchFamily="34" charset="0"/>
              <a:buChar char="•"/>
            </a:pPr>
            <a:r>
              <a:rPr lang="en-US" sz="2800" dirty="0" smtClean="0"/>
              <a:t> Research ethics are less institutionalized in developing countries. Some foreign funded projects may be exceptional. In many universities, it is not mandatory, but it is generally expected that researchers are followed them as a good practice.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Developing Countries should institutionalize ethics?</a:t>
            </a:r>
            <a:r>
              <a:rPr lang="en-US" dirty="0"/>
              <a:t/>
            </a:r>
            <a:br>
              <a:rPr lang="en-US" dirty="0"/>
            </a:b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a:buNone/>
            </a:pPr>
            <a:r>
              <a:rPr lang="en-US" dirty="0" smtClean="0"/>
              <a:t>1.To produce </a:t>
            </a:r>
            <a:r>
              <a:rPr lang="en-US" dirty="0"/>
              <a:t>valid results </a:t>
            </a:r>
            <a:r>
              <a:rPr lang="en-US" dirty="0" smtClean="0"/>
              <a:t>contributing </a:t>
            </a:r>
            <a:r>
              <a:rPr lang="en-US" dirty="0"/>
              <a:t>the </a:t>
            </a:r>
            <a:r>
              <a:rPr lang="en-US" dirty="0" smtClean="0"/>
              <a:t>society “Social science research must concern itself with “moral integrity” to ensure that research process and findings are “trustworthy” and valid (</a:t>
            </a:r>
            <a:r>
              <a:rPr lang="en-US" dirty="0" err="1" smtClean="0"/>
              <a:t>Biber</a:t>
            </a:r>
            <a:r>
              <a:rPr lang="en-US" dirty="0" smtClean="0"/>
              <a:t>, 2005). In some instances selection of research topic, data manipulation,  methodological problems can harm to society:</a:t>
            </a:r>
          </a:p>
          <a:p>
            <a:pPr lvl="1"/>
            <a:r>
              <a:rPr lang="en-US" dirty="0" smtClean="0"/>
              <a:t>Re-invention of wheel?</a:t>
            </a:r>
          </a:p>
          <a:p>
            <a:pPr lvl="1"/>
            <a:r>
              <a:rPr lang="en-US" dirty="0" smtClean="0"/>
              <a:t>Recommendation of industrialization as only way to develop developing countries</a:t>
            </a:r>
          </a:p>
          <a:p>
            <a:pPr lvl="1"/>
            <a:r>
              <a:rPr lang="en-US" dirty="0" smtClean="0"/>
              <a:t> Among many others, feminism research has contributed a lot for the societies in third world countries during last decades.</a:t>
            </a:r>
          </a:p>
          <a:p>
            <a:pPr>
              <a:buNone/>
            </a:pP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2.  To minimize the harm to people: Researcher should avoid harming participants, physically or mentally. This can happen due to the power differences of researcher and researched. </a:t>
            </a:r>
          </a:p>
          <a:p>
            <a:pPr>
              <a:buNone/>
            </a:pPr>
            <a:endParaRPr lang="en-US" dirty="0" smtClean="0"/>
          </a:p>
          <a:p>
            <a:pPr lvl="1"/>
            <a:r>
              <a:rPr lang="en-US" dirty="0" smtClean="0"/>
              <a:t>Research have become a burden to people in third world countries: “We have been researched to the death” (Aboriginal member in Alberta) </a:t>
            </a:r>
            <a:r>
              <a:rPr lang="en-US" dirty="0" err="1" smtClean="0"/>
              <a:t>Castallano</a:t>
            </a:r>
            <a:r>
              <a:rPr lang="en-US" dirty="0" smtClean="0"/>
              <a:t> (2004).</a:t>
            </a:r>
          </a:p>
          <a:p>
            <a:pPr lvl="1">
              <a:buNone/>
            </a:pPr>
            <a:endParaRPr lang="en-US" dirty="0" smtClean="0"/>
          </a:p>
          <a:p>
            <a:pPr lvl="1"/>
            <a:r>
              <a:rPr lang="en-US" dirty="0" smtClean="0"/>
              <a:t>Top down approach in the research have distorted the reality in some of the societies </a:t>
            </a:r>
          </a:p>
          <a:p>
            <a:pPr>
              <a:buNone/>
            </a:pPr>
            <a:r>
              <a:rPr lang="en-US"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buNone/>
            </a:pPr>
            <a:r>
              <a:rPr lang="en-US" dirty="0" smtClean="0"/>
              <a:t>3.To secure public support (most of the research are carried out by using public money)</a:t>
            </a:r>
          </a:p>
          <a:p>
            <a:pPr lvl="0">
              <a:buNone/>
            </a:pPr>
            <a:r>
              <a:rPr lang="en-US" dirty="0" smtClean="0"/>
              <a:t>  </a:t>
            </a:r>
          </a:p>
          <a:p>
            <a:pPr lvl="1"/>
            <a:r>
              <a:rPr lang="en-US" dirty="0" smtClean="0"/>
              <a:t>Subject has to be protected from the scandals rising owing to  manipulation of data (Flick, 2009).</a:t>
            </a:r>
          </a:p>
          <a:p>
            <a:pPr lvl="1"/>
            <a:r>
              <a:rPr lang="en-US" dirty="0" smtClean="0"/>
              <a:t> Participants’ values and decisions should be respected and kept confidentially</a:t>
            </a:r>
          </a:p>
          <a:p>
            <a:pPr lvl="1"/>
            <a:r>
              <a:rPr lang="en-US" dirty="0" smtClean="0"/>
              <a:t>Unless people are benefited from research their support for research can decline</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Some </a:t>
            </a:r>
            <a:r>
              <a:rPr lang="en-US" b="1" dirty="0"/>
              <a:t>critical </a:t>
            </a:r>
            <a:r>
              <a:rPr lang="en-US" b="1" dirty="0" smtClean="0"/>
              <a:t>concerns on research ethics in developing countries</a:t>
            </a:r>
            <a:r>
              <a:rPr lang="en-US" dirty="0"/>
              <a:t/>
            </a:r>
            <a:br>
              <a:rPr lang="en-US" dirty="0"/>
            </a:br>
            <a:endParaRPr lang="en-US" dirty="0"/>
          </a:p>
        </p:txBody>
      </p:sp>
      <p:sp>
        <p:nvSpPr>
          <p:cNvPr id="3" name="Content Placeholder 2"/>
          <p:cNvSpPr>
            <a:spLocks noGrp="1"/>
          </p:cNvSpPr>
          <p:nvPr>
            <p:ph idx="1"/>
          </p:nvPr>
        </p:nvSpPr>
        <p:spPr>
          <a:xfrm>
            <a:off x="4876800" y="1600200"/>
            <a:ext cx="4267200" cy="4525963"/>
          </a:xfrm>
        </p:spPr>
        <p:txBody>
          <a:bodyPr>
            <a:normAutofit fontScale="85000" lnSpcReduction="10000"/>
          </a:bodyPr>
          <a:lstStyle/>
          <a:p>
            <a:r>
              <a:rPr lang="en-US" dirty="0"/>
              <a:t>Greater power difference between researcher and researched (Brown and et al,  2004</a:t>
            </a:r>
            <a:r>
              <a:rPr lang="en-US" dirty="0" smtClean="0"/>
              <a:t>). This can happen in foreign funded project which can lead to undermine the researched and collaborators. Funding agencies priorities may come in to front at some occasions  (Brown, 2004). </a:t>
            </a:r>
          </a:p>
        </p:txBody>
      </p:sp>
      <p:pic>
        <p:nvPicPr>
          <p:cNvPr id="4" name="Picture 2" descr="http://www.idrc.ca/EN/PublishingImages/Jones_DSCF4296_2.JPG"/>
          <p:cNvPicPr>
            <a:picLocks noChangeAspect="1" noChangeArrowheads="1"/>
          </p:cNvPicPr>
          <p:nvPr/>
        </p:nvPicPr>
        <p:blipFill>
          <a:blip r:embed="rId2"/>
          <a:srcRect/>
          <a:stretch>
            <a:fillRect/>
          </a:stretch>
        </p:blipFill>
        <p:spPr bwMode="auto">
          <a:xfrm>
            <a:off x="304800" y="2209800"/>
            <a:ext cx="4267200" cy="307657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1454</TotalTime>
  <Words>952</Words>
  <Application>Microsoft Office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Lesson 1: Research Ethics  Autumn 2014 </vt:lpstr>
      <vt:lpstr>Introduction</vt:lpstr>
      <vt:lpstr>What are Research Ethics?</vt:lpstr>
      <vt:lpstr>Values of Adhering to Research Ethics</vt:lpstr>
      <vt:lpstr>Slide 5</vt:lpstr>
      <vt:lpstr> Why  Developing Countries should institutionalize ethics? </vt:lpstr>
      <vt:lpstr>Slide 7</vt:lpstr>
      <vt:lpstr>Slide 8</vt:lpstr>
      <vt:lpstr> Some critical concerns on research ethics in developing countries </vt:lpstr>
      <vt:lpstr>Slide 10</vt:lpstr>
      <vt:lpstr>Slide 11</vt:lpstr>
      <vt:lpstr>Slide 12</vt:lpstr>
      <vt:lpstr> For position paper 1  Proctor, James D (1997) Ethics in Geography: Giving Moral value form to the Geographical Imagination</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131</cp:revision>
  <dcterms:created xsi:type="dcterms:W3CDTF">2013-08-27T12:55:58Z</dcterms:created>
  <dcterms:modified xsi:type="dcterms:W3CDTF">2014-10-08T07:30:07Z</dcterms:modified>
</cp:coreProperties>
</file>