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59" r:id="rId5"/>
    <p:sldId id="271" r:id="rId6"/>
    <p:sldId id="279" r:id="rId7"/>
    <p:sldId id="278" r:id="rId8"/>
    <p:sldId id="280" r:id="rId9"/>
    <p:sldId id="276" r:id="rId10"/>
    <p:sldId id="274" r:id="rId11"/>
    <p:sldId id="275" r:id="rId12"/>
    <p:sldId id="277" r:id="rId13"/>
    <p:sldId id="272" r:id="rId14"/>
    <p:sldId id="260" r:id="rId15"/>
    <p:sldId id="261" r:id="rId16"/>
    <p:sldId id="265" r:id="rId17"/>
    <p:sldId id="267" r:id="rId18"/>
    <p:sldId id="266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074D9-DF82-477C-AA66-F5EEFA98A2CB}" type="datetimeFigureOut">
              <a:rPr lang="en-US" smtClean="0"/>
              <a:pPr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C2DC6-E406-468E-8A48-620A8683F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Secondary Data Collection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Lesson </a:t>
            </a:r>
            <a:r>
              <a:rPr lang="en-US" b="1" dirty="0" smtClean="0"/>
              <a:t>4- 15.10.2013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9906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Lists pasted on the walls of the </a:t>
            </a:r>
            <a:r>
              <a:rPr lang="en-US" sz="2800" dirty="0" smtClean="0"/>
              <a:t>GN’s office</a:t>
            </a:r>
            <a:endParaRPr lang="en-US" sz="2800" dirty="0" smtClean="0"/>
          </a:p>
        </p:txBody>
      </p:sp>
      <p:pic>
        <p:nvPicPr>
          <p:cNvPr id="5" name="Picture 4" descr="http://ts4.mm.bing.net/th?id=H.4985732329636567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4900" y="2209800"/>
            <a:ext cx="55880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Resource </a:t>
            </a:r>
            <a:r>
              <a:rPr lang="en-US" dirty="0" smtClean="0"/>
              <a:t>profile of the GND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Household name </a:t>
            </a:r>
            <a:r>
              <a:rPr lang="en-US" dirty="0" smtClean="0"/>
              <a:t>list in the GND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09800" y="838200"/>
            <a:ext cx="50504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/>
              <a:t>Agricultural land use in the </a:t>
            </a:r>
            <a:r>
              <a:rPr lang="en-US" sz="2800" dirty="0" smtClean="0"/>
              <a:t>GND 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Secondary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905000"/>
            <a:ext cx="7924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Easy to build up the background of the research area. This is very important particularly for an outside researcher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Easy to collect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Researcher can save time and money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C</a:t>
            </a:r>
            <a:r>
              <a:rPr lang="en-US" sz="2800" dirty="0" smtClean="0"/>
              <a:t>an easily be used for trend analysis as long term data is available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Secondary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2057401"/>
            <a:ext cx="8305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It is not often possible to judge on quality of secondary data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Sources may conflict with each other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Secondary data can not reveal individual or group values, beliefs or reasons that may be underlining the currant trends (Beaulieu, 1992)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Unit of secondary data collection (income you can have gross income, if you want disposable income, you can not get)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of Secondary Data in Developing Countries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1336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Government official data- comprehensive, available for a long term,  and generally trustable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  <a:p>
            <a:r>
              <a:rPr lang="en-US" sz="2800" dirty="0" smtClean="0"/>
              <a:t>But, at certain occasions they may characterize following problems owing to under-skilled enumerators used and lack of supervision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Unreliability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 Data gaps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Inaccuracies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Mutual inconsistencies (Gill, 1993)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secondary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/>
              <a:t>Availability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Relevance (units of measurement and concepts used must be the same)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Accuracy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Sufficiency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resolving problems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95400"/>
            <a:ext cx="8686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400" dirty="0" smtClean="0"/>
              <a:t>Make use of local Experts: regarding quality of data seek advice from sector specialists, country offices, colleagues in the universities and research stations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Yourself determine the original purpose of the data collected (Novak, 1996)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Attempt to ascertain the credentials of the source or author (education backgrounds, past works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Pay skeptical attention of employment data. “It is very difficult to count on the employment data accurately,  especially in developing countries” (Katherine, 2005)- Informal or unrecorded activities, such as seasonal agricultural workers, women’s agricultural labor, Child labor, primary employment, secondary or other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66800"/>
            <a:ext cx="81534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For the discussion on 22.10.2014</a:t>
            </a:r>
            <a:endParaRPr lang="en-US" sz="3600" b="1" dirty="0" smtClean="0"/>
          </a:p>
          <a:p>
            <a:endParaRPr lang="en-US" sz="3600" b="1" dirty="0" smtClean="0"/>
          </a:p>
          <a:p>
            <a:pPr marL="742950" indent="-742950">
              <a:buAutoNum type="arabicPeriod"/>
            </a:pPr>
            <a:r>
              <a:rPr lang="en-US" sz="3600" b="1" dirty="0" smtClean="0"/>
              <a:t>Make </a:t>
            </a:r>
            <a:r>
              <a:rPr lang="en-US" sz="3600" b="1" dirty="0" smtClean="0"/>
              <a:t>a list of secondary data available at the lowest level administrative unit where you live </a:t>
            </a:r>
            <a:r>
              <a:rPr lang="en-US" sz="3600" b="1" dirty="0" smtClean="0"/>
              <a:t>preferably </a:t>
            </a:r>
            <a:r>
              <a:rPr lang="en-US" sz="3600" b="1" dirty="0" smtClean="0"/>
              <a:t>with a </a:t>
            </a:r>
            <a:r>
              <a:rPr lang="en-US" sz="3600" b="1" dirty="0" smtClean="0"/>
              <a:t>map</a:t>
            </a:r>
          </a:p>
          <a:p>
            <a:pPr marL="742950" indent="-742950">
              <a:buAutoNum type="arabicPeriod"/>
            </a:pPr>
            <a:r>
              <a:rPr lang="en-US" sz="3600" b="1" dirty="0" smtClean="0"/>
              <a:t>Taking into account a developing country construct a research topic for you to study a geographical problem</a:t>
            </a:r>
            <a:endParaRPr lang="en-US" sz="3600" b="1" dirty="0" smtClean="0"/>
          </a:p>
          <a:p>
            <a:endParaRPr lang="en-US" sz="3600" b="1" dirty="0" smtClean="0"/>
          </a:p>
          <a:p>
            <a:endParaRPr lang="en-US" sz="3600" b="1" dirty="0" smtClean="0"/>
          </a:p>
          <a:p>
            <a:endParaRPr lang="en-US" sz="3600" b="1" dirty="0" smtClean="0"/>
          </a:p>
          <a:p>
            <a:endParaRPr lang="en-US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</a:t>
            </a:r>
            <a:r>
              <a:rPr lang="en-US" b="1" dirty="0" smtClean="0"/>
              <a:t>are </a:t>
            </a:r>
            <a:r>
              <a:rPr lang="en-US" b="1" dirty="0"/>
              <a:t>S</a:t>
            </a:r>
            <a:r>
              <a:rPr lang="en-US" b="1" dirty="0" smtClean="0"/>
              <a:t>econdary Data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7924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‘Secondary data’ means the information which has already been collected by someone </a:t>
            </a:r>
            <a:r>
              <a:rPr lang="en-US" sz="3200" dirty="0" smtClean="0"/>
              <a:t>else (researchers, institutions or NGOs),  for other purposes than the one currently being considered (</a:t>
            </a:r>
            <a:r>
              <a:rPr lang="en-US" sz="3200" dirty="0" err="1" smtClean="0"/>
              <a:t>Cnossen</a:t>
            </a:r>
            <a:r>
              <a:rPr lang="en-US" sz="3200" dirty="0" smtClean="0"/>
              <a:t>, 1997) . They include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685800" y="4038600"/>
            <a:ext cx="7848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Official data collected </a:t>
            </a:r>
            <a:r>
              <a:rPr lang="en-US" sz="3200" dirty="0"/>
              <a:t>by public bodies by spending public money. 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smtClean="0"/>
              <a:t> Data collected by firms NGOs or individuals.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Sources of </a:t>
            </a:r>
            <a:r>
              <a:rPr lang="en-US" b="1" dirty="0" smtClean="0"/>
              <a:t>Secondary </a:t>
            </a:r>
            <a:r>
              <a:rPr lang="en-US" b="1" dirty="0"/>
              <a:t>D</a:t>
            </a:r>
            <a:r>
              <a:rPr lang="en-US" b="1" dirty="0" smtClean="0"/>
              <a:t>ata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600200" y="1371600"/>
            <a:ext cx="7543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overnment and their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various agencies, bureaus, departments (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Census of population, agriculture or industries.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Administrative Records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Technical reports: account of work done 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development projects (feasibility studies)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Diaries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Planning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documents (EIA reports)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Maps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Areal photographs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Sound recordings (Radio and TV </a:t>
            </a:r>
            <a:r>
              <a:rPr lang="en-US" sz="28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rogrammes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Level Secondary Data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0"/>
            <a:ext cx="4343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400" dirty="0"/>
              <a:t>D</a:t>
            </a:r>
            <a:r>
              <a:rPr lang="en-US" sz="2400" dirty="0" smtClean="0"/>
              <a:t>emographic data (population, rural/urban, ethnic group)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Economic data (income, poverty, </a:t>
            </a:r>
            <a:r>
              <a:rPr lang="en-US" sz="2400" dirty="0" smtClean="0"/>
              <a:t>subsidies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Social data (employment, local institutions,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Cultural data (religion, ethnicity,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Infrastructure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2514600"/>
            <a:ext cx="3733800" cy="41549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Most of such data could be at aggregate level, however, depending on the country  you can go for lower levels(in Sri Lanka, the lowest unit is GN level.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How much  the data are realistic? (</a:t>
            </a:r>
            <a:r>
              <a:rPr lang="en-US" sz="2400" i="1" dirty="0" smtClean="0">
                <a:solidFill>
                  <a:srgbClr val="00B050"/>
                </a:solidFill>
              </a:rPr>
              <a:t>National pride</a:t>
            </a:r>
            <a:r>
              <a:rPr lang="en-US" sz="2400" dirty="0" smtClean="0">
                <a:solidFill>
                  <a:srgbClr val="00B050"/>
                </a:solidFill>
              </a:rPr>
              <a:t>,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Data could be old, as it is taken once after a regular interval).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Sources </a:t>
            </a:r>
            <a:r>
              <a:rPr lang="en-US" dirty="0"/>
              <a:t>of selected official statistical data in Developing Countries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048000"/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Country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Source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Remarks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http://www.censusindia.net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Office of the Registrar</a:t>
                      </a:r>
                      <a:r>
                        <a:rPr lang="en-US" sz="2400" baseline="0" dirty="0" smtClean="0"/>
                        <a:t> General and </a:t>
                      </a:r>
                      <a:r>
                        <a:rPr lang="en-US" sz="2400" baseline="0" smtClean="0"/>
                        <a:t>Census Commissioner of India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Sri Lanka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www.statistics.gov.lk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Department of Census and Statistics of Sri Lanka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Nepal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cbs.gov.np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Government of Nepal Central </a:t>
                      </a:r>
                      <a:r>
                        <a:rPr lang="en-US" sz="2400" dirty="0" smtClean="0"/>
                        <a:t>Bureau </a:t>
                      </a:r>
                      <a:r>
                        <a:rPr lang="en-US" sz="2400" dirty="0" smtClean="0"/>
                        <a:t>of Statistics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Bangladesh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www.bbs.gov.bd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Bangladesh </a:t>
                      </a:r>
                      <a:r>
                        <a:rPr lang="en-US" sz="2400" dirty="0" smtClean="0"/>
                        <a:t>Bureau </a:t>
                      </a:r>
                      <a:r>
                        <a:rPr lang="en-US" sz="2400" dirty="0" smtClean="0"/>
                        <a:t>of Statistics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General Administrative Structure:  Secondary Data Collection Point </a:t>
            </a:r>
            <a:endParaRPr lang="en-US" sz="3200" dirty="0"/>
          </a:p>
        </p:txBody>
      </p:sp>
      <p:pic>
        <p:nvPicPr>
          <p:cNvPr id="32772" name="Picture 4" descr="http://www.adrc.asia/management/LKA/AdministrativeOrganization.files/image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1" y="1334346"/>
            <a:ext cx="5333999" cy="5523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Administrative Structure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31746" name="Picture 2" descr="File:Structure administrative de l'Inde.jpg - Wikimedia Comm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472" y="2209800"/>
            <a:ext cx="3546928" cy="3215200"/>
          </a:xfrm>
          <a:prstGeom prst="rect">
            <a:avLst/>
          </a:prstGeom>
          <a:noFill/>
        </p:spPr>
      </p:pic>
      <p:pic>
        <p:nvPicPr>
          <p:cNvPr id="31748" name="Picture 4" descr="Panchayati Ra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6300" y="2209800"/>
            <a:ext cx="4229100" cy="2819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3400" y="1524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India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1752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Nepal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Data 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Available at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GND Level 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in Sri Lanka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66800"/>
            <a:ext cx="4800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800" dirty="0" err="1" smtClean="0">
                <a:solidFill>
                  <a:srgbClr val="00B050"/>
                </a:solidFill>
              </a:rPr>
              <a:t>Grama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Niladari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Division(GND) </a:t>
            </a:r>
            <a:r>
              <a:rPr lang="en-US" sz="2800" dirty="0" smtClean="0">
                <a:solidFill>
                  <a:srgbClr val="00B050"/>
                </a:solidFill>
              </a:rPr>
              <a:t>is the lowest Administrative Division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6" name="Picture 2" descr="http://ts2.mm.bing.net/th?id=H.4740743138641873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581400"/>
            <a:ext cx="3675991" cy="2610706"/>
          </a:xfrm>
          <a:prstGeom prst="rect">
            <a:avLst/>
          </a:prstGeom>
          <a:noFill/>
        </p:spPr>
      </p:pic>
      <p:pic>
        <p:nvPicPr>
          <p:cNvPr id="12290" name="Picture 2" descr="http://ts1.explicit.bing.net/th?id=H.4767535125170720&amp;pid=15.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524000"/>
            <a:ext cx="2857500" cy="2038350"/>
          </a:xfrm>
          <a:prstGeom prst="rect">
            <a:avLst/>
          </a:prstGeom>
          <a:noFill/>
        </p:spPr>
      </p:pic>
      <p:pic>
        <p:nvPicPr>
          <p:cNvPr id="12292" name="Picture 4" descr="http://ts3.mm.bing.net/th?id=H.5013387592663946&amp;pid=15.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4038600"/>
            <a:ext cx="2857500" cy="21431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91200" y="1219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 </a:t>
            </a:r>
            <a:r>
              <a:rPr lang="en-US" dirty="0" err="1" smtClean="0">
                <a:solidFill>
                  <a:srgbClr val="00B050"/>
                </a:solidFill>
              </a:rPr>
              <a:t>Grama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Niladari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3733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Grama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Niladari</a:t>
            </a:r>
            <a:r>
              <a:rPr lang="en-US" dirty="0" smtClean="0">
                <a:solidFill>
                  <a:srgbClr val="00B050"/>
                </a:solidFill>
              </a:rPr>
              <a:t> Office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GND Map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828800"/>
            <a:ext cx="4114800" cy="35394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-Crude map of the village,  most occasions no scale. But such maps can also contain some village specific additional information which are not available in the other large scale maps.</a:t>
            </a:r>
          </a:p>
        </p:txBody>
      </p:sp>
      <p:pic>
        <p:nvPicPr>
          <p:cNvPr id="5" name="Picture 2" descr="http://ts1.mm.bing.net/th?id=H.4983833938167784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8382" y="1752600"/>
            <a:ext cx="4645618" cy="34695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728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The Secondary Data Collection </vt:lpstr>
      <vt:lpstr>What are Secondary Data  </vt:lpstr>
      <vt:lpstr>Sources of Secondary Data  </vt:lpstr>
      <vt:lpstr>National Level Secondary Data </vt:lpstr>
      <vt:lpstr> Sources of selected official statistical data in Developing Countries </vt:lpstr>
      <vt:lpstr>General Administrative Structure:  Secondary Data Collection Point </vt:lpstr>
      <vt:lpstr>Administrative Structure</vt:lpstr>
      <vt:lpstr>Data  Available at GND Level  in Sri Lanka</vt:lpstr>
      <vt:lpstr>GND Map</vt:lpstr>
      <vt:lpstr>Slide 10</vt:lpstr>
      <vt:lpstr> Resource profile of the GND </vt:lpstr>
      <vt:lpstr>Household name list in the GND </vt:lpstr>
      <vt:lpstr>Slide 13</vt:lpstr>
      <vt:lpstr>Advantages of Secondary Data</vt:lpstr>
      <vt:lpstr>Disadvantages of Secondary Data</vt:lpstr>
      <vt:lpstr>Quality of Secondary Data in Developing Countries</vt:lpstr>
      <vt:lpstr>Evaluation of secondary data</vt:lpstr>
      <vt:lpstr>Towards resolving problems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access the secondary information</dc:title>
  <dc:creator>user</dc:creator>
  <cp:lastModifiedBy>Admin</cp:lastModifiedBy>
  <cp:revision>57</cp:revision>
  <dcterms:created xsi:type="dcterms:W3CDTF">2013-10-07T08:22:05Z</dcterms:created>
  <dcterms:modified xsi:type="dcterms:W3CDTF">2014-10-15T10:38:54Z</dcterms:modified>
</cp:coreProperties>
</file>