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73" r:id="rId5"/>
    <p:sldId id="258" r:id="rId6"/>
    <p:sldId id="275" r:id="rId7"/>
    <p:sldId id="259" r:id="rId8"/>
    <p:sldId id="260" r:id="rId9"/>
    <p:sldId id="269" r:id="rId10"/>
    <p:sldId id="261" r:id="rId11"/>
    <p:sldId id="278" r:id="rId12"/>
    <p:sldId id="279" r:id="rId13"/>
    <p:sldId id="263" r:id="rId14"/>
    <p:sldId id="266" r:id="rId15"/>
    <p:sldId id="276" r:id="rId16"/>
    <p:sldId id="271" r:id="rId17"/>
    <p:sldId id="270" r:id="rId18"/>
    <p:sldId id="264" r:id="rId19"/>
    <p:sldId id="268" r:id="rId20"/>
    <p:sldId id="28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8ABEB-F509-455B-A000-364A56B57F7B}" type="datetimeFigureOut">
              <a:rPr lang="en-US" smtClean="0"/>
              <a:pPr/>
              <a:t>10/22/2014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C21935-1580-4BE8-9389-68C68086AF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8ABEB-F509-455B-A000-364A56B57F7B}" type="datetimeFigureOut">
              <a:rPr lang="en-US" smtClean="0"/>
              <a:pPr/>
              <a:t>10/22/2014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21935-1580-4BE8-9389-68C68086AF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ll back up files\Pictures\Research Photos\P1000971.JPG"/>
          <p:cNvPicPr>
            <a:picLocks noChangeAspect="1" noChangeArrowheads="1"/>
          </p:cNvPicPr>
          <p:nvPr/>
        </p:nvPicPr>
        <p:blipFill>
          <a:blip r:embed="rId2" cstate="print"/>
          <a:srcRect/>
          <a:stretch>
            <a:fillRect/>
          </a:stretch>
        </p:blipFill>
        <p:spPr bwMode="auto">
          <a:xfrm>
            <a:off x="0" y="-1"/>
            <a:ext cx="9144000" cy="6798179"/>
          </a:xfrm>
          <a:prstGeom prst="rect">
            <a:avLst/>
          </a:prstGeom>
          <a:noFill/>
        </p:spPr>
      </p:pic>
      <p:sp>
        <p:nvSpPr>
          <p:cNvPr id="7" name="TextBox 6"/>
          <p:cNvSpPr txBox="1"/>
          <p:nvPr/>
        </p:nvSpPr>
        <p:spPr>
          <a:xfrm>
            <a:off x="457200" y="5410200"/>
            <a:ext cx="4876800" cy="1200329"/>
          </a:xfrm>
          <a:prstGeom prst="rect">
            <a:avLst/>
          </a:prstGeom>
          <a:noFill/>
        </p:spPr>
        <p:txBody>
          <a:bodyPr wrap="square" rtlCol="0">
            <a:spAutoFit/>
          </a:bodyPr>
          <a:lstStyle/>
          <a:p>
            <a:r>
              <a:rPr lang="en-US" sz="3600" b="1" dirty="0" smtClean="0">
                <a:solidFill>
                  <a:schemeClr val="bg1"/>
                </a:solidFill>
              </a:rPr>
              <a:t>Primary Data Collection </a:t>
            </a:r>
            <a:r>
              <a:rPr lang="en-US" sz="3600" b="1" dirty="0" smtClean="0">
                <a:solidFill>
                  <a:schemeClr val="bg1"/>
                </a:solidFill>
              </a:rPr>
              <a:t> </a:t>
            </a:r>
            <a:r>
              <a:rPr lang="en-US" sz="3600" b="1" dirty="0" smtClean="0">
                <a:solidFill>
                  <a:schemeClr val="bg1"/>
                </a:solidFill>
              </a:rPr>
              <a:t>22.10.2014</a:t>
            </a:r>
            <a:endParaRPr lang="en-US" sz="36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r>
              <a:rPr lang="en-US" sz="3600" b="1" dirty="0" smtClean="0">
                <a:solidFill>
                  <a:schemeClr val="tx2">
                    <a:lumMod val="60000"/>
                    <a:lumOff val="40000"/>
                  </a:schemeClr>
                </a:solidFill>
              </a:rPr>
              <a:t>Good sources to learn about how to construct questionnaires for developing countries</a:t>
            </a:r>
            <a:endParaRPr lang="en-US" sz="3600" b="1" dirty="0">
              <a:solidFill>
                <a:schemeClr val="tx2">
                  <a:lumMod val="60000"/>
                  <a:lumOff val="40000"/>
                </a:schemeClr>
              </a:solidFill>
            </a:endParaRPr>
          </a:p>
        </p:txBody>
      </p:sp>
      <p:sp>
        <p:nvSpPr>
          <p:cNvPr id="4" name="Rectangle 3"/>
          <p:cNvSpPr/>
          <p:nvPr/>
        </p:nvSpPr>
        <p:spPr>
          <a:xfrm>
            <a:off x="304800" y="2895600"/>
            <a:ext cx="8631274" cy="2554545"/>
          </a:xfrm>
          <a:prstGeom prst="rect">
            <a:avLst/>
          </a:prstGeom>
          <a:ln w="57150">
            <a:solidFill>
              <a:schemeClr val="tx2">
                <a:lumMod val="60000"/>
                <a:lumOff val="40000"/>
              </a:schemeClr>
            </a:solidFill>
          </a:ln>
        </p:spPr>
        <p:txBody>
          <a:bodyPr wrap="none">
            <a:spAutoFit/>
          </a:bodyPr>
          <a:lstStyle/>
          <a:p>
            <a:r>
              <a:rPr lang="en-US" sz="3200" dirty="0" smtClean="0">
                <a:solidFill>
                  <a:schemeClr val="tx2">
                    <a:lumMod val="60000"/>
                    <a:lumOff val="40000"/>
                  </a:schemeClr>
                </a:solidFill>
              </a:rPr>
              <a:t>Paul </a:t>
            </a:r>
            <a:r>
              <a:rPr lang="en-US" sz="3200" dirty="0" err="1" smtClean="0">
                <a:solidFill>
                  <a:schemeClr val="tx2">
                    <a:lumMod val="60000"/>
                    <a:lumOff val="40000"/>
                  </a:schemeClr>
                </a:solidFill>
              </a:rPr>
              <a:t>Glewwe</a:t>
            </a:r>
            <a:r>
              <a:rPr lang="en-US" sz="3200" dirty="0" smtClean="0">
                <a:solidFill>
                  <a:schemeClr val="tx2">
                    <a:lumMod val="60000"/>
                    <a:lumOff val="40000"/>
                  </a:schemeClr>
                </a:solidFill>
              </a:rPr>
              <a:t> -An overview of questionnaire design</a:t>
            </a:r>
          </a:p>
          <a:p>
            <a:r>
              <a:rPr lang="en-US" sz="3200" dirty="0" smtClean="0">
                <a:solidFill>
                  <a:schemeClr val="tx2">
                    <a:lumMod val="60000"/>
                    <a:lumOff val="40000"/>
                  </a:schemeClr>
                </a:solidFill>
              </a:rPr>
              <a:t>for household surveys in developing Countries</a:t>
            </a:r>
          </a:p>
          <a:p>
            <a:endParaRPr lang="en-US" sz="3200" dirty="0" smtClean="0">
              <a:solidFill>
                <a:schemeClr val="tx2">
                  <a:lumMod val="60000"/>
                  <a:lumOff val="40000"/>
                </a:schemeClr>
              </a:solidFill>
            </a:endParaRPr>
          </a:p>
          <a:p>
            <a:r>
              <a:rPr lang="en-US" sz="3200" dirty="0" smtClean="0">
                <a:solidFill>
                  <a:schemeClr val="tx2">
                    <a:lumMod val="60000"/>
                    <a:lumOff val="40000"/>
                  </a:schemeClr>
                </a:solidFill>
              </a:rPr>
              <a:t>UNESCO (1963) Opinion Surveys in Developing </a:t>
            </a:r>
          </a:p>
          <a:p>
            <a:r>
              <a:rPr lang="en-US" sz="3200" dirty="0" smtClean="0">
                <a:solidFill>
                  <a:schemeClr val="tx2">
                    <a:lumMod val="60000"/>
                    <a:lumOff val="40000"/>
                  </a:schemeClr>
                </a:solidFill>
              </a:rPr>
              <a:t>Countries</a:t>
            </a:r>
            <a:endParaRPr lang="en-US" sz="3200" dirty="0">
              <a:solidFill>
                <a:schemeClr val="tx2">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Tools used in Social Surveys to Collect Data</a:t>
            </a:r>
            <a:endParaRPr lang="en-US" dirty="0"/>
          </a:p>
        </p:txBody>
      </p:sp>
      <p:sp>
        <p:nvSpPr>
          <p:cNvPr id="4" name="TextBox 3"/>
          <p:cNvSpPr txBox="1"/>
          <p:nvPr/>
        </p:nvSpPr>
        <p:spPr>
          <a:xfrm>
            <a:off x="609600" y="2590800"/>
            <a:ext cx="7467600" cy="1754326"/>
          </a:xfrm>
          <a:prstGeom prst="rect">
            <a:avLst/>
          </a:prstGeom>
          <a:noFill/>
        </p:spPr>
        <p:txBody>
          <a:bodyPr wrap="square" rtlCol="0">
            <a:spAutoFit/>
          </a:bodyPr>
          <a:lstStyle/>
          <a:p>
            <a:pPr>
              <a:buFont typeface="Arial" pitchFamily="34" charset="0"/>
              <a:buChar char="•"/>
            </a:pPr>
            <a:r>
              <a:rPr lang="en-US" sz="3600" dirty="0" smtClean="0"/>
              <a:t> Questionnaire</a:t>
            </a:r>
          </a:p>
          <a:p>
            <a:endParaRPr lang="en-US" sz="3600" dirty="0" smtClean="0"/>
          </a:p>
          <a:p>
            <a:pPr>
              <a:buFont typeface="Arial" pitchFamily="34" charset="0"/>
              <a:buChar char="•"/>
            </a:pPr>
            <a:r>
              <a:rPr lang="en-US" sz="3600" dirty="0" smtClean="0"/>
              <a:t> Question Guides</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Questionnaire types</a:t>
            </a:r>
            <a:endParaRPr lang="en-US" dirty="0"/>
          </a:p>
        </p:txBody>
      </p:sp>
      <p:sp>
        <p:nvSpPr>
          <p:cNvPr id="4" name="TextBox 3"/>
          <p:cNvSpPr txBox="1"/>
          <p:nvPr/>
        </p:nvSpPr>
        <p:spPr>
          <a:xfrm>
            <a:off x="457200" y="1828800"/>
            <a:ext cx="8077200" cy="3046988"/>
          </a:xfrm>
          <a:prstGeom prst="rect">
            <a:avLst/>
          </a:prstGeom>
          <a:noFill/>
        </p:spPr>
        <p:txBody>
          <a:bodyPr wrap="square" rtlCol="0">
            <a:spAutoFit/>
          </a:bodyPr>
          <a:lstStyle/>
          <a:p>
            <a:pPr>
              <a:buFont typeface="Arial" pitchFamily="34" charset="0"/>
              <a:buChar char="•"/>
            </a:pPr>
            <a:r>
              <a:rPr lang="en-US" sz="3200" dirty="0" smtClean="0"/>
              <a:t> Structured questionnaires</a:t>
            </a:r>
          </a:p>
          <a:p>
            <a:endParaRPr lang="en-US" sz="3200" dirty="0" smtClean="0"/>
          </a:p>
          <a:p>
            <a:pPr>
              <a:buFont typeface="Arial" pitchFamily="34" charset="0"/>
              <a:buChar char="•"/>
            </a:pPr>
            <a:r>
              <a:rPr lang="en-US" sz="3200" dirty="0" smtClean="0"/>
              <a:t> Unstructured questionnaires (open ended questionnaire)</a:t>
            </a:r>
          </a:p>
          <a:p>
            <a:endParaRPr lang="en-US" sz="3200" dirty="0" smtClean="0"/>
          </a:p>
          <a:p>
            <a:pPr>
              <a:buFont typeface="Arial" pitchFamily="34" charset="0"/>
              <a:buChar char="•"/>
            </a:pPr>
            <a:r>
              <a:rPr lang="en-US" sz="3200" dirty="0" smtClean="0"/>
              <a:t> Semi-structured questionnaires</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15962"/>
          </a:xfrm>
        </p:spPr>
        <p:txBody>
          <a:bodyPr>
            <a:normAutofit fontScale="90000"/>
          </a:bodyPr>
          <a:lstStyle/>
          <a:p>
            <a:r>
              <a:rPr lang="en-US" sz="3600" b="1" dirty="0" smtClean="0"/>
              <a:t>Some Guidelines to Construct a Questionnaire:</a:t>
            </a:r>
            <a:endParaRPr lang="en-US" sz="3600" b="1" dirty="0"/>
          </a:p>
        </p:txBody>
      </p:sp>
      <p:sp>
        <p:nvSpPr>
          <p:cNvPr id="4" name="TextBox 3"/>
          <p:cNvSpPr txBox="1"/>
          <p:nvPr/>
        </p:nvSpPr>
        <p:spPr>
          <a:xfrm>
            <a:off x="0" y="1066800"/>
            <a:ext cx="9144000" cy="5570756"/>
          </a:xfrm>
          <a:prstGeom prst="rect">
            <a:avLst/>
          </a:prstGeom>
          <a:noFill/>
        </p:spPr>
        <p:txBody>
          <a:bodyPr wrap="square" rtlCol="0">
            <a:spAutoFit/>
          </a:bodyPr>
          <a:lstStyle/>
          <a:p>
            <a:pPr marL="742950" indent="-742950">
              <a:buAutoNum type="arabicPeriod"/>
            </a:pPr>
            <a:r>
              <a:rPr lang="en-US" sz="3200" b="1" dirty="0" smtClean="0"/>
              <a:t>Research Objectives have to be converted to survey objectives and finally to questions:</a:t>
            </a:r>
          </a:p>
          <a:p>
            <a:pPr marL="742950" indent="-742950"/>
            <a:endParaRPr lang="en-US" sz="3600" b="1" dirty="0" smtClean="0"/>
          </a:p>
          <a:p>
            <a:pPr lvl="1">
              <a:buFont typeface="Arial" pitchFamily="34" charset="0"/>
              <a:buChar char="•"/>
            </a:pPr>
            <a:r>
              <a:rPr lang="en-US" sz="3200" dirty="0" smtClean="0"/>
              <a:t> Can all research objectives transferred in to survey objectives? </a:t>
            </a:r>
          </a:p>
          <a:p>
            <a:pPr lvl="1">
              <a:buFont typeface="Arial" pitchFamily="34" charset="0"/>
              <a:buChar char="•"/>
            </a:pPr>
            <a:r>
              <a:rPr lang="en-US" sz="3200" dirty="0" smtClean="0"/>
              <a:t> Should some of them drop in order to keep the questionnaire neat and short ?</a:t>
            </a:r>
          </a:p>
          <a:p>
            <a:pPr lvl="1">
              <a:buFont typeface="Arial" pitchFamily="34" charset="0"/>
              <a:buChar char="•"/>
            </a:pPr>
            <a:r>
              <a:rPr lang="en-US" sz="3200" dirty="0" smtClean="0"/>
              <a:t> Should additional information like general information collect?</a:t>
            </a:r>
          </a:p>
          <a:p>
            <a:r>
              <a:rPr lang="en-US" sz="3200" b="1" dirty="0" smtClean="0">
                <a:solidFill>
                  <a:schemeClr val="tx2">
                    <a:lumMod val="50000"/>
                  </a:schemeClr>
                </a:solidFill>
              </a:rPr>
              <a:t>( </a:t>
            </a:r>
            <a:r>
              <a:rPr lang="en-US" sz="3200" b="1" i="1" dirty="0" smtClean="0">
                <a:solidFill>
                  <a:schemeClr val="tx2">
                    <a:lumMod val="50000"/>
                  </a:schemeClr>
                </a:solidFill>
              </a:rPr>
              <a:t>Think</a:t>
            </a:r>
            <a:r>
              <a:rPr lang="en-US" sz="3200" b="1" dirty="0" smtClean="0">
                <a:solidFill>
                  <a:schemeClr val="tx2">
                    <a:lumMod val="50000"/>
                  </a:schemeClr>
                </a:solidFill>
              </a:rPr>
              <a:t> </a:t>
            </a:r>
            <a:r>
              <a:rPr lang="en-US" sz="3200" b="1" i="1" dirty="0" smtClean="0">
                <a:solidFill>
                  <a:schemeClr val="tx2">
                    <a:lumMod val="50000"/>
                  </a:schemeClr>
                </a:solidFill>
              </a:rPr>
              <a:t>moving forward and backward through objectives and questions)</a:t>
            </a:r>
            <a:endParaRPr lang="en-US" sz="3200" b="1" i="1" dirty="0">
              <a:solidFill>
                <a:schemeClr val="tx2">
                  <a:lumMod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 </a:t>
            </a:r>
            <a:r>
              <a:rPr lang="en-US" sz="3600" b="1" dirty="0" smtClean="0"/>
              <a:t>Structure  of the Questionnaire</a:t>
            </a:r>
            <a:endParaRPr lang="en-US" sz="3600" b="1" dirty="0"/>
          </a:p>
        </p:txBody>
      </p:sp>
      <p:sp>
        <p:nvSpPr>
          <p:cNvPr id="4" name="TextBox 3"/>
          <p:cNvSpPr txBox="1"/>
          <p:nvPr/>
        </p:nvSpPr>
        <p:spPr>
          <a:xfrm>
            <a:off x="304800" y="1752600"/>
            <a:ext cx="8458200" cy="4832092"/>
          </a:xfrm>
          <a:prstGeom prst="rect">
            <a:avLst/>
          </a:prstGeom>
          <a:noFill/>
        </p:spPr>
        <p:txBody>
          <a:bodyPr wrap="square" rtlCol="0">
            <a:spAutoFit/>
          </a:bodyPr>
          <a:lstStyle/>
          <a:p>
            <a:pPr>
              <a:buFont typeface="Arial" pitchFamily="34" charset="0"/>
              <a:buChar char="•"/>
            </a:pPr>
            <a:r>
              <a:rPr lang="en-US" sz="2800" dirty="0" smtClean="0"/>
              <a:t> Make it as modules, containing different segment for different components (General Information, Education,  Employment, Housing)</a:t>
            </a:r>
          </a:p>
          <a:p>
            <a:endParaRPr lang="en-US" sz="2800" dirty="0" smtClean="0"/>
          </a:p>
          <a:p>
            <a:pPr>
              <a:buFont typeface="Arial" pitchFamily="34" charset="0"/>
              <a:buChar char="•"/>
            </a:pPr>
            <a:r>
              <a:rPr lang="en-US" sz="2800" dirty="0" smtClean="0"/>
              <a:t>Group similar modules which can be answered at a single a stretch by a single person.(expenditure on food children wife can answer more comfortably)</a:t>
            </a:r>
          </a:p>
          <a:p>
            <a:endParaRPr lang="en-US" sz="2800" dirty="0" smtClean="0"/>
          </a:p>
          <a:p>
            <a:r>
              <a:rPr lang="en-US" sz="2800" b="1" i="1" dirty="0" smtClean="0">
                <a:solidFill>
                  <a:schemeClr val="tx2">
                    <a:lumMod val="50000"/>
                  </a:schemeClr>
                </a:solidFill>
              </a:rPr>
              <a:t>Researcher may need to be familiar to the culture of the area to do this</a:t>
            </a:r>
          </a:p>
          <a:p>
            <a:pPr>
              <a:buFont typeface="Arial" pitchFamily="34" charset="0"/>
              <a:buChar char="•"/>
            </a:pP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1295400"/>
            <a:ext cx="6553200" cy="4093428"/>
          </a:xfrm>
          <a:prstGeom prst="rect">
            <a:avLst/>
          </a:prstGeom>
          <a:solidFill>
            <a:schemeClr val="accent1">
              <a:lumMod val="20000"/>
              <a:lumOff val="80000"/>
            </a:schemeClr>
          </a:solidFill>
          <a:ln w="38100">
            <a:solidFill>
              <a:schemeClr val="tx2">
                <a:lumMod val="60000"/>
                <a:lumOff val="40000"/>
              </a:schemeClr>
            </a:solidFill>
          </a:ln>
        </p:spPr>
        <p:txBody>
          <a:bodyPr wrap="square">
            <a:spAutoFit/>
          </a:bodyPr>
          <a:lstStyle/>
          <a:p>
            <a:r>
              <a:rPr lang="en-US" sz="2800" dirty="0" smtClean="0"/>
              <a:t>“Where we are concerned with</a:t>
            </a:r>
          </a:p>
          <a:p>
            <a:r>
              <a:rPr lang="en-US" sz="2800" dirty="0" smtClean="0"/>
              <a:t>cultures that are as varied and as widely differentiated as is the case in the</a:t>
            </a:r>
          </a:p>
          <a:p>
            <a:r>
              <a:rPr lang="en-US" sz="2800" dirty="0" smtClean="0"/>
              <a:t>underdeveloped countries, it is clear that no research can be undertaken</a:t>
            </a:r>
          </a:p>
          <a:p>
            <a:r>
              <a:rPr lang="en-US" sz="2800" dirty="0" smtClean="0"/>
              <a:t>with any chance of success unless there is previous knowledge of the people</a:t>
            </a:r>
          </a:p>
          <a:p>
            <a:r>
              <a:rPr lang="en-US" sz="2800" dirty="0" smtClean="0"/>
              <a:t>of those countries</a:t>
            </a:r>
            <a:r>
              <a:rPr lang="en-US" dirty="0" smtClean="0"/>
              <a:t>”.</a:t>
            </a:r>
          </a:p>
          <a:p>
            <a:endParaRPr lang="en-US" dirty="0" smtClean="0"/>
          </a:p>
          <a:p>
            <a:r>
              <a:rPr lang="en-US" dirty="0" smtClean="0"/>
              <a:t>UNESCO 1963. p.8</a:t>
            </a:r>
            <a:endParaRPr lang="en-US" dirty="0"/>
          </a:p>
        </p:txBody>
      </p:sp>
      <p:sp>
        <p:nvSpPr>
          <p:cNvPr id="5" name="TextBox 4"/>
          <p:cNvSpPr txBox="1"/>
          <p:nvPr/>
        </p:nvSpPr>
        <p:spPr>
          <a:xfrm>
            <a:off x="914400" y="457200"/>
            <a:ext cx="6934200" cy="830997"/>
          </a:xfrm>
          <a:prstGeom prst="rect">
            <a:avLst/>
          </a:prstGeom>
          <a:noFill/>
        </p:spPr>
        <p:txBody>
          <a:bodyPr wrap="square" rtlCol="0">
            <a:spAutoFit/>
          </a:bodyPr>
          <a:lstStyle/>
          <a:p>
            <a:r>
              <a:rPr lang="en-US" sz="2400" dirty="0" smtClean="0"/>
              <a:t>Box 1: To work as above, a good understanding of the society is essential </a:t>
            </a: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Possible </a:t>
            </a:r>
            <a:r>
              <a:rPr lang="en-US" sz="3600" b="1" dirty="0" smtClean="0"/>
              <a:t>Question Styles</a:t>
            </a:r>
            <a:endParaRPr lang="en-US" sz="3600" b="1" dirty="0"/>
          </a:p>
        </p:txBody>
      </p:sp>
      <p:sp>
        <p:nvSpPr>
          <p:cNvPr id="4" name="TextBox 3"/>
          <p:cNvSpPr txBox="1"/>
          <p:nvPr/>
        </p:nvSpPr>
        <p:spPr>
          <a:xfrm>
            <a:off x="762000" y="2209800"/>
            <a:ext cx="7924800" cy="2308324"/>
          </a:xfrm>
          <a:prstGeom prst="rect">
            <a:avLst/>
          </a:prstGeom>
          <a:noFill/>
        </p:spPr>
        <p:txBody>
          <a:bodyPr wrap="square" rtlCol="0">
            <a:spAutoFit/>
          </a:bodyPr>
          <a:lstStyle/>
          <a:p>
            <a:pPr marL="342900" indent="-342900">
              <a:buFont typeface="Arial" pitchFamily="34" charset="0"/>
              <a:buChar char="•"/>
            </a:pPr>
            <a:r>
              <a:rPr lang="en-US" sz="3600" dirty="0" smtClean="0"/>
              <a:t> Filtering </a:t>
            </a:r>
            <a:r>
              <a:rPr lang="en-US" sz="3600" dirty="0" smtClean="0"/>
              <a:t>questions</a:t>
            </a:r>
          </a:p>
          <a:p>
            <a:pPr marL="342900" indent="-342900">
              <a:buFont typeface="Arial" pitchFamily="34" charset="0"/>
              <a:buChar char="•"/>
            </a:pPr>
            <a:r>
              <a:rPr lang="en-US" sz="3600" dirty="0" smtClean="0"/>
              <a:t>Open questions</a:t>
            </a:r>
          </a:p>
          <a:p>
            <a:pPr marL="342900" indent="-342900">
              <a:buFont typeface="Arial" pitchFamily="34" charset="0"/>
              <a:buChar char="•"/>
            </a:pPr>
            <a:r>
              <a:rPr lang="en-US" sz="3600" dirty="0" smtClean="0"/>
              <a:t>Closed questions</a:t>
            </a:r>
          </a:p>
          <a:p>
            <a:pPr marL="342900" indent="-342900">
              <a:buFont typeface="Arial" pitchFamily="34" charset="0"/>
              <a:buChar char="•"/>
            </a:pPr>
            <a:r>
              <a:rPr lang="en-US" sz="3600" dirty="0" smtClean="0"/>
              <a:t>Rank questions</a:t>
            </a:r>
            <a:endParaRPr lang="en-US"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 </a:t>
            </a:r>
            <a:r>
              <a:rPr lang="en-US" sz="3600" b="1" dirty="0" smtClean="0"/>
              <a:t>Inappropriate Questions</a:t>
            </a:r>
            <a:endParaRPr lang="en-US" sz="3600" b="1" dirty="0"/>
          </a:p>
        </p:txBody>
      </p:sp>
      <p:sp>
        <p:nvSpPr>
          <p:cNvPr id="5" name="Rectangle 4"/>
          <p:cNvSpPr/>
          <p:nvPr/>
        </p:nvSpPr>
        <p:spPr>
          <a:xfrm>
            <a:off x="304800" y="1828800"/>
            <a:ext cx="8534400" cy="2554545"/>
          </a:xfrm>
          <a:prstGeom prst="rect">
            <a:avLst/>
          </a:prstGeom>
        </p:spPr>
        <p:txBody>
          <a:bodyPr wrap="square">
            <a:spAutoFit/>
          </a:bodyPr>
          <a:lstStyle/>
          <a:p>
            <a:pPr>
              <a:buFont typeface="Arial" pitchFamily="34" charset="0"/>
              <a:buChar char="•"/>
            </a:pPr>
            <a:r>
              <a:rPr lang="en-US" sz="3200" dirty="0" smtClean="0"/>
              <a:t> Not to have any sensitive questions. Particularly questions in the first module requires to be easy)</a:t>
            </a:r>
          </a:p>
          <a:p>
            <a:pPr>
              <a:buFont typeface="Arial" pitchFamily="34" charset="0"/>
              <a:buChar char="•"/>
            </a:pPr>
            <a:r>
              <a:rPr lang="en-US" sz="3200" dirty="0" smtClean="0"/>
              <a:t> Double barrel questions</a:t>
            </a:r>
          </a:p>
          <a:p>
            <a:pPr>
              <a:buFont typeface="Arial" pitchFamily="34" charset="0"/>
              <a:buChar char="•"/>
            </a:pPr>
            <a:r>
              <a:rPr lang="en-US" sz="3200" dirty="0" smtClean="0"/>
              <a:t> Questions indicating habitual behavior</a:t>
            </a:r>
          </a:p>
          <a:p>
            <a:pPr>
              <a:buFont typeface="Arial" pitchFamily="34" charset="0"/>
              <a:buChar char="•"/>
            </a:pPr>
            <a:r>
              <a:rPr lang="en-US" sz="3200" dirty="0" smtClean="0"/>
              <a:t> Leading loaded questions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Some </a:t>
            </a:r>
            <a:r>
              <a:rPr lang="en-US" sz="3600" b="1" dirty="0" smtClean="0"/>
              <a:t>strategies to enhance the quality</a:t>
            </a:r>
            <a:endParaRPr lang="en-US" sz="3600" b="1" dirty="0"/>
          </a:p>
        </p:txBody>
      </p:sp>
      <p:sp>
        <p:nvSpPr>
          <p:cNvPr id="5" name="TextBox 4"/>
          <p:cNvSpPr txBox="1"/>
          <p:nvPr/>
        </p:nvSpPr>
        <p:spPr>
          <a:xfrm>
            <a:off x="457200" y="2438400"/>
            <a:ext cx="8534400" cy="1815882"/>
          </a:xfrm>
          <a:prstGeom prst="rect">
            <a:avLst/>
          </a:prstGeom>
          <a:noFill/>
        </p:spPr>
        <p:txBody>
          <a:bodyPr wrap="square" rtlCol="0">
            <a:spAutoFit/>
          </a:bodyPr>
          <a:lstStyle/>
          <a:p>
            <a:pPr>
              <a:buFont typeface="Arial" pitchFamily="34" charset="0"/>
              <a:buChar char="•"/>
            </a:pPr>
            <a:r>
              <a:rPr lang="en-US" sz="2800" dirty="0" smtClean="0"/>
              <a:t> Cording may reduce the efforts for writing</a:t>
            </a:r>
          </a:p>
          <a:p>
            <a:pPr>
              <a:buFont typeface="Arial" pitchFamily="34" charset="0"/>
              <a:buChar char="•"/>
            </a:pPr>
            <a:r>
              <a:rPr lang="en-US" sz="2800" dirty="0" smtClean="0"/>
              <a:t> Include skip cords where necessary</a:t>
            </a:r>
          </a:p>
          <a:p>
            <a:pPr>
              <a:buFont typeface="Arial" pitchFamily="34" charset="0"/>
              <a:buChar char="•"/>
            </a:pPr>
            <a:r>
              <a:rPr lang="en-US" sz="2800" dirty="0" smtClean="0"/>
              <a:t> Probe question</a:t>
            </a:r>
          </a:p>
          <a:p>
            <a:pPr>
              <a:buFont typeface="Arial" pitchFamily="34" charset="0"/>
              <a:buChar char="•"/>
            </a:pPr>
            <a:r>
              <a:rPr lang="en-US" sz="2800" dirty="0" smtClean="0"/>
              <a:t> Conducting of a pilot survey</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t> </a:t>
            </a:r>
            <a:r>
              <a:rPr lang="en-US" sz="3600" b="1" dirty="0" smtClean="0"/>
              <a:t>Pilot Survey</a:t>
            </a:r>
            <a:endParaRPr lang="en-US" sz="3600" b="1" dirty="0"/>
          </a:p>
        </p:txBody>
      </p:sp>
      <p:sp>
        <p:nvSpPr>
          <p:cNvPr id="4" name="TextBox 3"/>
          <p:cNvSpPr txBox="1"/>
          <p:nvPr/>
        </p:nvSpPr>
        <p:spPr>
          <a:xfrm>
            <a:off x="304800" y="838200"/>
            <a:ext cx="8534400" cy="6678751"/>
          </a:xfrm>
          <a:prstGeom prst="rect">
            <a:avLst/>
          </a:prstGeom>
          <a:noFill/>
        </p:spPr>
        <p:txBody>
          <a:bodyPr wrap="square" rtlCol="0">
            <a:spAutoFit/>
          </a:bodyPr>
          <a:lstStyle/>
          <a:p>
            <a:r>
              <a:rPr lang="en-US" sz="2800" dirty="0" smtClean="0"/>
              <a:t>Pilot survey provides an opportunity to researcher to pretest the questionnaire designed. As a matter of practical fact about 20 questionnaires get completed. If they are free from problems, they can be printed or other wise they  have to be corrected. Following design aspects of the questionnaire can be checked by this</a:t>
            </a:r>
          </a:p>
          <a:p>
            <a:endParaRPr lang="en-US" sz="2800" dirty="0" smtClean="0"/>
          </a:p>
          <a:p>
            <a:pPr>
              <a:buFont typeface="Arial" pitchFamily="34" charset="0"/>
              <a:buChar char="•"/>
            </a:pPr>
            <a:r>
              <a:rPr lang="en-US" sz="2800" dirty="0" smtClean="0"/>
              <a:t> Question design and format</a:t>
            </a:r>
          </a:p>
          <a:p>
            <a:pPr>
              <a:buFont typeface="Arial" pitchFamily="34" charset="0"/>
              <a:buChar char="•"/>
            </a:pPr>
            <a:r>
              <a:rPr lang="en-US" sz="2800" dirty="0" smtClean="0"/>
              <a:t> Questionnaires length</a:t>
            </a:r>
          </a:p>
          <a:p>
            <a:pPr>
              <a:buFont typeface="Arial" pitchFamily="34" charset="0"/>
              <a:buChar char="•"/>
            </a:pPr>
            <a:r>
              <a:rPr lang="en-US" sz="2800" dirty="0" smtClean="0"/>
              <a:t> Questionnaire output</a:t>
            </a:r>
          </a:p>
          <a:p>
            <a:pPr>
              <a:buFont typeface="Arial" pitchFamily="34" charset="0"/>
              <a:buChar char="•"/>
            </a:pPr>
            <a:r>
              <a:rPr lang="en-US" sz="2800" smtClean="0"/>
              <a:t> Classification </a:t>
            </a:r>
            <a:r>
              <a:rPr lang="en-US" sz="2800" dirty="0" smtClean="0"/>
              <a:t>questions</a:t>
            </a:r>
          </a:p>
          <a:p>
            <a:pPr>
              <a:buFont typeface="Arial" pitchFamily="34" charset="0"/>
              <a:buChar char="•"/>
            </a:pPr>
            <a:r>
              <a:rPr lang="en-US" sz="2800" dirty="0" smtClean="0"/>
              <a:t> Serialization and other information</a:t>
            </a:r>
          </a:p>
          <a:p>
            <a:endParaRPr lang="en-US" sz="2800" dirty="0" smtClean="0"/>
          </a:p>
          <a:p>
            <a:r>
              <a:rPr lang="en-US" sz="2800" i="1" dirty="0" smtClean="0"/>
              <a:t>(</a:t>
            </a:r>
            <a:r>
              <a:rPr lang="en-US" sz="2800" i="1" dirty="0" err="1" smtClean="0"/>
              <a:t>Parfitt</a:t>
            </a:r>
            <a:r>
              <a:rPr lang="en-US" sz="2800" i="1" dirty="0" smtClean="0"/>
              <a:t>, 1997)</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Data Collection Strategies</a:t>
            </a:r>
            <a:endParaRPr lang="en-US" dirty="0"/>
          </a:p>
        </p:txBody>
      </p:sp>
      <p:sp>
        <p:nvSpPr>
          <p:cNvPr id="4" name="TextBox 3"/>
          <p:cNvSpPr txBox="1"/>
          <p:nvPr/>
        </p:nvSpPr>
        <p:spPr>
          <a:xfrm>
            <a:off x="2667000" y="1828800"/>
            <a:ext cx="6019800" cy="2554545"/>
          </a:xfrm>
          <a:prstGeom prst="rect">
            <a:avLst/>
          </a:prstGeom>
          <a:noFill/>
        </p:spPr>
        <p:txBody>
          <a:bodyPr wrap="square" rtlCol="0">
            <a:spAutoFit/>
          </a:bodyPr>
          <a:lstStyle/>
          <a:p>
            <a:r>
              <a:rPr lang="en-US" sz="3200" dirty="0" smtClean="0"/>
              <a:t>Survey Method</a:t>
            </a:r>
          </a:p>
          <a:p>
            <a:endParaRPr lang="en-US" sz="3200" dirty="0" smtClean="0"/>
          </a:p>
          <a:p>
            <a:r>
              <a:rPr lang="en-US" sz="3200" dirty="0" smtClean="0"/>
              <a:t>Case Study Method</a:t>
            </a:r>
          </a:p>
          <a:p>
            <a:endParaRPr lang="en-US" sz="3200" dirty="0" smtClean="0"/>
          </a:p>
          <a:p>
            <a:r>
              <a:rPr lang="en-US" sz="3200" dirty="0" smtClean="0"/>
              <a:t>Experiment Method</a:t>
            </a: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t>For Next Week Discussion 29.10.2014</a:t>
            </a:r>
            <a:br>
              <a:rPr lang="en-US" sz="3600" dirty="0" smtClean="0"/>
            </a:br>
            <a:r>
              <a:rPr lang="en-US" sz="3600" dirty="0" smtClean="0"/>
              <a:t>Deadline- 28.10.2014</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TextBox 3"/>
          <p:cNvSpPr txBox="1"/>
          <p:nvPr/>
        </p:nvSpPr>
        <p:spPr>
          <a:xfrm>
            <a:off x="914400" y="2514600"/>
            <a:ext cx="7239000" cy="2554545"/>
          </a:xfrm>
          <a:prstGeom prst="rect">
            <a:avLst/>
          </a:prstGeom>
          <a:noFill/>
        </p:spPr>
        <p:txBody>
          <a:bodyPr wrap="square" rtlCol="0">
            <a:spAutoFit/>
          </a:bodyPr>
          <a:lstStyle/>
          <a:p>
            <a:r>
              <a:rPr lang="en-US" sz="3200" dirty="0" smtClean="0"/>
              <a:t>1. Write three objectives for the research topic  that you have selected</a:t>
            </a:r>
          </a:p>
          <a:p>
            <a:endParaRPr lang="en-US" sz="3200" dirty="0" smtClean="0"/>
          </a:p>
          <a:p>
            <a:r>
              <a:rPr lang="en-US" sz="3200" dirty="0" smtClean="0"/>
              <a:t>2. Prepare a questionnaire to collect data (three page) </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Social Survey</a:t>
            </a:r>
            <a:endParaRPr lang="en-US" dirty="0"/>
          </a:p>
        </p:txBody>
      </p:sp>
      <p:sp>
        <p:nvSpPr>
          <p:cNvPr id="4" name="Rectangle 3"/>
          <p:cNvSpPr/>
          <p:nvPr/>
        </p:nvSpPr>
        <p:spPr>
          <a:xfrm>
            <a:off x="381000" y="2133600"/>
            <a:ext cx="6477000" cy="1938992"/>
          </a:xfrm>
          <a:prstGeom prst="rect">
            <a:avLst/>
          </a:prstGeom>
        </p:spPr>
        <p:txBody>
          <a:bodyPr wrap="square">
            <a:spAutoFit/>
          </a:bodyPr>
          <a:lstStyle/>
          <a:p>
            <a:r>
              <a:rPr lang="en-US" sz="3200" dirty="0" smtClean="0"/>
              <a:t> “systematic collection of facts about people living in a specific geographic, cultural, or administrative area”. </a:t>
            </a:r>
          </a:p>
          <a:p>
            <a:r>
              <a:rPr lang="en-US" sz="2400" i="1" dirty="0" smtClean="0"/>
              <a:t>                                                 Sociological Dictionary</a:t>
            </a:r>
            <a:endParaRPr lang="en-US" sz="24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Nature of Social surveys</a:t>
            </a:r>
            <a:endParaRPr lang="en-US" sz="3600" b="1" dirty="0"/>
          </a:p>
        </p:txBody>
      </p:sp>
      <p:sp>
        <p:nvSpPr>
          <p:cNvPr id="4" name="Rectangle 3"/>
          <p:cNvSpPr/>
          <p:nvPr/>
        </p:nvSpPr>
        <p:spPr>
          <a:xfrm>
            <a:off x="533400" y="2413338"/>
            <a:ext cx="7620000" cy="3970318"/>
          </a:xfrm>
          <a:prstGeom prst="rect">
            <a:avLst/>
          </a:prstGeom>
        </p:spPr>
        <p:txBody>
          <a:bodyPr wrap="square">
            <a:spAutoFit/>
          </a:bodyPr>
          <a:lstStyle/>
          <a:p>
            <a:r>
              <a:rPr lang="en-US" sz="2800" b="1" dirty="0" smtClean="0"/>
              <a:t>Quantitative approach </a:t>
            </a:r>
            <a:r>
              <a:rPr lang="en-US" sz="2800" dirty="0" smtClean="0"/>
              <a:t>is more popular in social surveys, particularly in the Applied research. Questionnaires used in such surveys, take a structured form. Whereas </a:t>
            </a:r>
            <a:r>
              <a:rPr lang="en-US" sz="2800" b="1" dirty="0" smtClean="0"/>
              <a:t>qualitative variant </a:t>
            </a:r>
            <a:r>
              <a:rPr lang="en-US" sz="2800" dirty="0" smtClean="0"/>
              <a:t>of social surveys are adopted much in academic research. Semi-structured or unstructured questionnaires are prominent in such research.</a:t>
            </a:r>
          </a:p>
          <a:p>
            <a:endParaRPr lang="en-US" sz="2800" dirty="0" smtClean="0"/>
          </a:p>
          <a:p>
            <a:r>
              <a:rPr lang="en-US" sz="2800" dirty="0" smtClean="0"/>
              <a:t>This lecture will focus on quantitative surveys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Types of Surveys</a:t>
            </a:r>
            <a:endParaRPr lang="en-US" sz="3600" b="1" dirty="0"/>
          </a:p>
        </p:txBody>
      </p:sp>
      <p:sp>
        <p:nvSpPr>
          <p:cNvPr id="4" name="TextBox 3"/>
          <p:cNvSpPr txBox="1"/>
          <p:nvPr/>
        </p:nvSpPr>
        <p:spPr>
          <a:xfrm>
            <a:off x="381000" y="1524000"/>
            <a:ext cx="7620000" cy="4031873"/>
          </a:xfrm>
          <a:prstGeom prst="rect">
            <a:avLst/>
          </a:prstGeom>
          <a:noFill/>
        </p:spPr>
        <p:txBody>
          <a:bodyPr wrap="square" rtlCol="0">
            <a:spAutoFit/>
          </a:bodyPr>
          <a:lstStyle/>
          <a:p>
            <a:r>
              <a:rPr lang="en-US" sz="3200" dirty="0" smtClean="0"/>
              <a:t>Main tool used in social surveys to collect data is questionnaire. Based on their nature of administration several types of surveys are identified:</a:t>
            </a:r>
          </a:p>
          <a:p>
            <a:pPr>
              <a:buFont typeface="Arial" pitchFamily="34" charset="0"/>
              <a:buChar char="•"/>
            </a:pPr>
            <a:r>
              <a:rPr lang="en-US" sz="3200" dirty="0" smtClean="0"/>
              <a:t> Surveys based on face to face interviews</a:t>
            </a:r>
          </a:p>
          <a:p>
            <a:pPr>
              <a:buFont typeface="Arial" pitchFamily="34" charset="0"/>
              <a:buChar char="•"/>
            </a:pPr>
            <a:r>
              <a:rPr lang="en-US" sz="3200" dirty="0" smtClean="0"/>
              <a:t> Postal Surveys</a:t>
            </a:r>
          </a:p>
          <a:p>
            <a:pPr>
              <a:buFont typeface="Arial" pitchFamily="34" charset="0"/>
              <a:buChar char="•"/>
            </a:pPr>
            <a:r>
              <a:rPr lang="en-US" sz="3200" dirty="0" smtClean="0"/>
              <a:t> Telephone Surveys </a:t>
            </a:r>
          </a:p>
          <a:p>
            <a:pPr>
              <a:buFont typeface="Arial" pitchFamily="34" charset="0"/>
              <a:buChar char="•"/>
            </a:pPr>
            <a:r>
              <a:rPr lang="en-US" sz="3200" dirty="0" smtClean="0"/>
              <a:t> Online Surveys (social media or any other)</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Suitability to Developing  Countries</a:t>
            </a:r>
            <a:endParaRPr lang="en-US" dirty="0"/>
          </a:p>
        </p:txBody>
      </p:sp>
      <p:graphicFrame>
        <p:nvGraphicFramePr>
          <p:cNvPr id="4" name="Content Placeholder 3"/>
          <p:cNvGraphicFramePr>
            <a:graphicFrameLocks noGrp="1"/>
          </p:cNvGraphicFramePr>
          <p:nvPr>
            <p:ph idx="1"/>
          </p:nvPr>
        </p:nvGraphicFramePr>
        <p:xfrm>
          <a:off x="381000" y="1066800"/>
          <a:ext cx="8229600" cy="55829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2800" dirty="0" smtClean="0"/>
                        <a:t>Type</a:t>
                      </a:r>
                      <a:endParaRPr lang="en-US" sz="2800" dirty="0"/>
                    </a:p>
                  </a:txBody>
                  <a:tcPr/>
                </a:tc>
                <a:tc>
                  <a:txBody>
                    <a:bodyPr/>
                    <a:lstStyle/>
                    <a:p>
                      <a:r>
                        <a:rPr lang="en-US" sz="2800" dirty="0" smtClean="0"/>
                        <a:t>Entire</a:t>
                      </a:r>
                      <a:r>
                        <a:rPr lang="en-US" sz="2800" baseline="0" dirty="0" smtClean="0"/>
                        <a:t> Country</a:t>
                      </a:r>
                      <a:endParaRPr lang="en-US" sz="2800" dirty="0"/>
                    </a:p>
                  </a:txBody>
                  <a:tcPr/>
                </a:tc>
                <a:tc>
                  <a:txBody>
                    <a:bodyPr/>
                    <a:lstStyle/>
                    <a:p>
                      <a:r>
                        <a:rPr lang="en-US" sz="2800" dirty="0" smtClean="0"/>
                        <a:t>Urban  Areas</a:t>
                      </a:r>
                      <a:endParaRPr lang="en-US" sz="2800" dirty="0"/>
                    </a:p>
                  </a:txBody>
                  <a:tcPr/>
                </a:tc>
                <a:tc>
                  <a:txBody>
                    <a:bodyPr/>
                    <a:lstStyle/>
                    <a:p>
                      <a:r>
                        <a:rPr lang="en-US" sz="2800" dirty="0" smtClean="0"/>
                        <a:t>Segment of  Social groups</a:t>
                      </a:r>
                      <a:endParaRPr lang="en-US" sz="2800" dirty="0"/>
                    </a:p>
                  </a:txBody>
                  <a:tcPr/>
                </a:tc>
              </a:tr>
              <a:tr h="370840">
                <a:tc>
                  <a:txBody>
                    <a:bodyPr/>
                    <a:lstStyle/>
                    <a:p>
                      <a:r>
                        <a:rPr lang="en-US" sz="2000" dirty="0" smtClean="0"/>
                        <a:t>Quest. Survey</a:t>
                      </a:r>
                      <a:r>
                        <a:rPr lang="en-US" sz="2000" baseline="0" dirty="0" smtClean="0"/>
                        <a:t> (</a:t>
                      </a:r>
                      <a:r>
                        <a:rPr lang="en-US" sz="2000" dirty="0" smtClean="0"/>
                        <a:t>Face to face interviews)</a:t>
                      </a:r>
                      <a:endParaRPr lang="en-US" sz="2000" dirty="0"/>
                    </a:p>
                  </a:txBody>
                  <a:tcPr/>
                </a:tc>
                <a:tc>
                  <a:txBody>
                    <a:bodyPr/>
                    <a:lstStyle/>
                    <a:p>
                      <a:endParaRPr lang="en-US" dirty="0" smtClean="0"/>
                    </a:p>
                    <a:p>
                      <a:r>
                        <a:rPr lang="en-US" dirty="0" smtClean="0"/>
                        <a:t>           </a:t>
                      </a:r>
                      <a:r>
                        <a:rPr lang="en-US" sz="2800" dirty="0" smtClean="0"/>
                        <a:t> √</a:t>
                      </a:r>
                      <a:endParaRPr lang="en-US" sz="2800" dirty="0"/>
                    </a:p>
                  </a:txBody>
                  <a:tcPr/>
                </a:tc>
                <a:tc>
                  <a:txBody>
                    <a:bodyPr/>
                    <a:lstStyle/>
                    <a:p>
                      <a:endParaRPr lang="en-US" sz="2800" dirty="0" smtClean="0"/>
                    </a:p>
                    <a:p>
                      <a:r>
                        <a:rPr lang="en-US" sz="2800" dirty="0" smtClean="0"/>
                        <a:t>   √</a:t>
                      </a:r>
                      <a:endParaRPr lang="en-US" sz="2800" dirty="0"/>
                    </a:p>
                  </a:txBody>
                  <a:tcPr/>
                </a:tc>
                <a:tc>
                  <a:txBody>
                    <a:bodyPr/>
                    <a:lstStyle/>
                    <a:p>
                      <a:endParaRPr lang="en-US" sz="2800" dirty="0" smtClean="0"/>
                    </a:p>
                    <a:p>
                      <a:r>
                        <a:rPr lang="en-US" sz="2800" dirty="0" smtClean="0"/>
                        <a:t>   √</a:t>
                      </a:r>
                      <a:endParaRPr lang="en-US" sz="2800" dirty="0"/>
                    </a:p>
                  </a:txBody>
                  <a:tcPr/>
                </a:tc>
              </a:tr>
              <a:tr h="370840">
                <a:tc>
                  <a:txBody>
                    <a:bodyPr/>
                    <a:lstStyle/>
                    <a:p>
                      <a:r>
                        <a:rPr lang="en-US" sz="2800" dirty="0" smtClean="0"/>
                        <a:t>Postal Surveys</a:t>
                      </a:r>
                      <a:endParaRPr lang="en-US" sz="2800" dirty="0"/>
                    </a:p>
                  </a:txBody>
                  <a:tcPr/>
                </a:tc>
                <a:tc>
                  <a:txBody>
                    <a:bodyPr/>
                    <a:lstStyle/>
                    <a:p>
                      <a:endParaRPr lang="en-US"/>
                    </a:p>
                  </a:txBody>
                  <a:tcPr/>
                </a:tc>
                <a:tc>
                  <a:txBody>
                    <a:bodyPr/>
                    <a:lstStyle/>
                    <a:p>
                      <a:endParaRPr lang="en-US" sz="2800" dirty="0"/>
                    </a:p>
                  </a:txBody>
                  <a:tcPr/>
                </a:tc>
                <a:tc>
                  <a:txBody>
                    <a:bodyPr/>
                    <a:lstStyle/>
                    <a:p>
                      <a:r>
                        <a:rPr lang="en-US" sz="2800" dirty="0" smtClean="0"/>
                        <a:t> </a:t>
                      </a:r>
                    </a:p>
                    <a:p>
                      <a:r>
                        <a:rPr lang="en-US" sz="2800" dirty="0" smtClean="0"/>
                        <a:t>   √</a:t>
                      </a:r>
                      <a:endParaRPr lang="en-US" sz="2800" dirty="0"/>
                    </a:p>
                  </a:txBody>
                  <a:tcPr/>
                </a:tc>
              </a:tr>
              <a:tr h="370840">
                <a:tc>
                  <a:txBody>
                    <a:bodyPr/>
                    <a:lstStyle/>
                    <a:p>
                      <a:r>
                        <a:rPr lang="en-US" sz="2800" dirty="0" smtClean="0"/>
                        <a:t>Telephone Surveys </a:t>
                      </a:r>
                      <a:endParaRPr lang="en-US" sz="2800" dirty="0"/>
                    </a:p>
                  </a:txBody>
                  <a:tcPr/>
                </a:tc>
                <a:tc>
                  <a:txBody>
                    <a:bodyPr/>
                    <a:lstStyle/>
                    <a:p>
                      <a:endParaRPr lang="en-US"/>
                    </a:p>
                  </a:txBody>
                  <a:tcPr/>
                </a:tc>
                <a:tc>
                  <a:txBody>
                    <a:bodyPr/>
                    <a:lstStyle/>
                    <a:p>
                      <a:endParaRPr lang="en-US" sz="2800" dirty="0"/>
                    </a:p>
                  </a:txBody>
                  <a:tcPr/>
                </a:tc>
                <a:tc>
                  <a:txBody>
                    <a:bodyPr/>
                    <a:lstStyle/>
                    <a:p>
                      <a:r>
                        <a:rPr lang="en-US" sz="2800" dirty="0" smtClean="0"/>
                        <a:t> </a:t>
                      </a:r>
                    </a:p>
                    <a:p>
                      <a:r>
                        <a:rPr lang="en-US" sz="2800" dirty="0" smtClean="0"/>
                        <a:t>   √</a:t>
                      </a:r>
                      <a:endParaRPr lang="en-US" sz="2800" dirty="0"/>
                    </a:p>
                  </a:txBody>
                  <a:tcPr/>
                </a:tc>
              </a:tr>
              <a:tr h="370840">
                <a:tc>
                  <a:txBody>
                    <a:bodyPr/>
                    <a:lstStyle/>
                    <a:p>
                      <a:r>
                        <a:rPr lang="en-US" sz="2800" dirty="0" smtClean="0"/>
                        <a:t>Online Surveys </a:t>
                      </a:r>
                      <a:endParaRPr lang="en-US" sz="2800" dirty="0"/>
                    </a:p>
                  </a:txBody>
                  <a:tcPr/>
                </a:tc>
                <a:tc>
                  <a:txBody>
                    <a:bodyPr/>
                    <a:lstStyle/>
                    <a:p>
                      <a:endParaRPr lang="en-US"/>
                    </a:p>
                  </a:txBody>
                  <a:tcPr/>
                </a:tc>
                <a:tc>
                  <a:txBody>
                    <a:bodyPr/>
                    <a:lstStyle/>
                    <a:p>
                      <a:endParaRPr lang="en-US" sz="2800"/>
                    </a:p>
                  </a:txBody>
                  <a:tcPr/>
                </a:tc>
                <a:tc>
                  <a:txBody>
                    <a:bodyPr/>
                    <a:lstStyle/>
                    <a:p>
                      <a:r>
                        <a:rPr lang="en-US" sz="2800" dirty="0" smtClean="0"/>
                        <a:t> </a:t>
                      </a:r>
                    </a:p>
                    <a:p>
                      <a:r>
                        <a:rPr lang="en-US" sz="2800" dirty="0" smtClean="0"/>
                        <a:t>   √</a:t>
                      </a:r>
                      <a:endParaRPr lang="en-US" sz="2800"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b="1" dirty="0" smtClean="0"/>
              <a:t>Steps of a Social Survey</a:t>
            </a:r>
            <a:endParaRPr lang="en-US" sz="3600" b="1" dirty="0"/>
          </a:p>
        </p:txBody>
      </p:sp>
      <p:sp>
        <p:nvSpPr>
          <p:cNvPr id="4" name="Rectangle 3"/>
          <p:cNvSpPr/>
          <p:nvPr/>
        </p:nvSpPr>
        <p:spPr>
          <a:xfrm>
            <a:off x="152400" y="363915"/>
            <a:ext cx="8991600" cy="6494085"/>
          </a:xfrm>
          <a:prstGeom prst="rect">
            <a:avLst/>
          </a:prstGeom>
        </p:spPr>
        <p:txBody>
          <a:bodyPr wrap="square">
            <a:spAutoFit/>
          </a:bodyPr>
          <a:lstStyle/>
          <a:p>
            <a:r>
              <a:rPr lang="en-US" sz="3200" dirty="0" smtClean="0"/>
              <a:t>The social survey method has the ultimate goal of seeking social facts: </a:t>
            </a:r>
          </a:p>
          <a:p>
            <a:pPr>
              <a:buFont typeface="Arial" pitchFamily="34" charset="0"/>
              <a:buChar char="•"/>
            </a:pPr>
            <a:r>
              <a:rPr lang="en-US" sz="3200" dirty="0" smtClean="0"/>
              <a:t> Enunciating the object or purpose of the survey;</a:t>
            </a:r>
          </a:p>
          <a:p>
            <a:pPr>
              <a:buFont typeface="Arial" pitchFamily="34" charset="0"/>
              <a:buChar char="•"/>
            </a:pPr>
            <a:r>
              <a:rPr lang="en-US" sz="3200" dirty="0" smtClean="0"/>
              <a:t> Definition of the problem under study;</a:t>
            </a:r>
          </a:p>
          <a:p>
            <a:pPr>
              <a:buFont typeface="Arial" pitchFamily="34" charset="0"/>
              <a:buChar char="•"/>
            </a:pPr>
            <a:r>
              <a:rPr lang="en-US" sz="3200" dirty="0" smtClean="0"/>
              <a:t> Delimitation of the area or scope of study;</a:t>
            </a:r>
          </a:p>
          <a:p>
            <a:pPr>
              <a:buFont typeface="Arial" pitchFamily="34" charset="0"/>
              <a:buChar char="•"/>
            </a:pPr>
            <a:r>
              <a:rPr lang="en-US" sz="3200" dirty="0" smtClean="0"/>
              <a:t> Examination of the available evidences or sources relating to the problem; </a:t>
            </a:r>
          </a:p>
          <a:p>
            <a:pPr>
              <a:buFont typeface="Arial" pitchFamily="34" charset="0"/>
              <a:buChar char="•"/>
            </a:pPr>
            <a:r>
              <a:rPr lang="en-US" sz="3200" dirty="0" smtClean="0"/>
              <a:t> </a:t>
            </a:r>
            <a:r>
              <a:rPr lang="en-US" sz="3200" b="1" dirty="0" smtClean="0">
                <a:solidFill>
                  <a:schemeClr val="tx2">
                    <a:lumMod val="50000"/>
                  </a:schemeClr>
                </a:solidFill>
              </a:rPr>
              <a:t>Preparation of questionnaire schedule;</a:t>
            </a:r>
          </a:p>
          <a:p>
            <a:pPr>
              <a:buFont typeface="Arial" pitchFamily="34" charset="0"/>
              <a:buChar char="•"/>
            </a:pPr>
            <a:r>
              <a:rPr lang="en-US" sz="3200" dirty="0" smtClean="0"/>
              <a:t> Preparation of the analytical plan </a:t>
            </a:r>
          </a:p>
          <a:p>
            <a:pPr>
              <a:buFont typeface="Arial" pitchFamily="34" charset="0"/>
              <a:buChar char="•"/>
            </a:pPr>
            <a:r>
              <a:rPr lang="en-US" sz="3200" b="1" dirty="0" smtClean="0">
                <a:solidFill>
                  <a:schemeClr val="tx2">
                    <a:lumMod val="50000"/>
                  </a:schemeClr>
                </a:solidFill>
              </a:rPr>
              <a:t> Field work to collect data; </a:t>
            </a:r>
          </a:p>
          <a:p>
            <a:pPr>
              <a:buFont typeface="Arial" pitchFamily="34" charset="0"/>
              <a:buChar char="•"/>
            </a:pPr>
            <a:r>
              <a:rPr lang="en-US" sz="3200" dirty="0" smtClean="0"/>
              <a:t> Arrangement, tabulation and statistical analysis of the data; interpretation of results; deduction and graphic expression</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Successful Survey</a:t>
            </a:r>
            <a:endParaRPr lang="en-US" sz="3600" b="1" dirty="0"/>
          </a:p>
        </p:txBody>
      </p:sp>
      <p:sp>
        <p:nvSpPr>
          <p:cNvPr id="4" name="TextBox 3"/>
          <p:cNvSpPr txBox="1"/>
          <p:nvPr/>
        </p:nvSpPr>
        <p:spPr>
          <a:xfrm>
            <a:off x="304800" y="3200400"/>
            <a:ext cx="8077200" cy="1938992"/>
          </a:xfrm>
          <a:prstGeom prst="rect">
            <a:avLst/>
          </a:prstGeom>
          <a:noFill/>
        </p:spPr>
        <p:txBody>
          <a:bodyPr wrap="square" rtlCol="0">
            <a:spAutoFit/>
          </a:bodyPr>
          <a:lstStyle/>
          <a:p>
            <a:pPr>
              <a:buFont typeface="Arial" pitchFamily="34" charset="0"/>
              <a:buChar char="•"/>
            </a:pPr>
            <a:r>
              <a:rPr lang="en-US" sz="2400" dirty="0" smtClean="0"/>
              <a:t> How questionnaire is made? Formulate it  based on the objectives of the survey and taken into account the field level constraints </a:t>
            </a:r>
          </a:p>
          <a:p>
            <a:endParaRPr lang="en-US" sz="2400" dirty="0" smtClean="0"/>
          </a:p>
          <a:p>
            <a:pPr>
              <a:buFont typeface="Arial" pitchFamily="34" charset="0"/>
              <a:buChar char="•"/>
            </a:pPr>
            <a:r>
              <a:rPr lang="en-US" sz="2400" dirty="0" smtClean="0"/>
              <a:t> How sample is selected? Selection of a representative sample</a:t>
            </a:r>
            <a:endParaRPr lang="en-US" sz="2400" dirty="0"/>
          </a:p>
        </p:txBody>
      </p:sp>
      <p:sp>
        <p:nvSpPr>
          <p:cNvPr id="5" name="TextBox 4"/>
          <p:cNvSpPr txBox="1"/>
          <p:nvPr/>
        </p:nvSpPr>
        <p:spPr>
          <a:xfrm>
            <a:off x="304800" y="5334000"/>
            <a:ext cx="8229600" cy="1200329"/>
          </a:xfrm>
          <a:prstGeom prst="rect">
            <a:avLst/>
          </a:prstGeom>
          <a:noFill/>
        </p:spPr>
        <p:txBody>
          <a:bodyPr wrap="square" rtlCol="0">
            <a:spAutoFit/>
          </a:bodyPr>
          <a:lstStyle/>
          <a:p>
            <a:pPr>
              <a:buFont typeface="Arial" pitchFamily="34" charset="0"/>
              <a:buChar char="•"/>
            </a:pPr>
            <a:r>
              <a:rPr lang="en-US" sz="2400" dirty="0" smtClean="0"/>
              <a:t> How questionnaire is administered? Though it appears to be simple, this is a hard work which take a considerable time and effort. </a:t>
            </a:r>
            <a:endParaRPr lang="en-US" sz="2400" dirty="0"/>
          </a:p>
        </p:txBody>
      </p:sp>
      <p:sp>
        <p:nvSpPr>
          <p:cNvPr id="6" name="TextBox 5"/>
          <p:cNvSpPr txBox="1"/>
          <p:nvPr/>
        </p:nvSpPr>
        <p:spPr>
          <a:xfrm>
            <a:off x="0" y="1295400"/>
            <a:ext cx="9144000" cy="1569660"/>
          </a:xfrm>
          <a:prstGeom prst="rect">
            <a:avLst/>
          </a:prstGeom>
          <a:noFill/>
        </p:spPr>
        <p:txBody>
          <a:bodyPr wrap="square" rtlCol="0">
            <a:spAutoFit/>
          </a:bodyPr>
          <a:lstStyle/>
          <a:p>
            <a:r>
              <a:rPr lang="en-US" sz="3200" dirty="0" smtClean="0"/>
              <a:t>Social surveys provide a rich information of society based on individual cases. However, success of the survey depends largely on: </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Possible Errors in Survey Research</a:t>
            </a:r>
            <a:endParaRPr lang="en-US" sz="3600" b="1" dirty="0"/>
          </a:p>
        </p:txBody>
      </p:sp>
      <p:sp>
        <p:nvSpPr>
          <p:cNvPr id="4" name="TextBox 3"/>
          <p:cNvSpPr txBox="1"/>
          <p:nvPr/>
        </p:nvSpPr>
        <p:spPr>
          <a:xfrm>
            <a:off x="304800" y="1676400"/>
            <a:ext cx="8534400" cy="2677656"/>
          </a:xfrm>
          <a:prstGeom prst="rect">
            <a:avLst/>
          </a:prstGeom>
          <a:noFill/>
        </p:spPr>
        <p:txBody>
          <a:bodyPr wrap="square" rtlCol="0">
            <a:spAutoFit/>
          </a:bodyPr>
          <a:lstStyle/>
          <a:p>
            <a:pPr>
              <a:buFont typeface="Arial" pitchFamily="34" charset="0"/>
              <a:buChar char="•"/>
            </a:pPr>
            <a:r>
              <a:rPr lang="en-US" sz="2800" dirty="0" smtClean="0"/>
              <a:t> Sampling Error</a:t>
            </a:r>
          </a:p>
          <a:p>
            <a:endParaRPr lang="en-US" sz="2800" dirty="0" smtClean="0"/>
          </a:p>
          <a:p>
            <a:pPr>
              <a:buFont typeface="Arial" pitchFamily="34" charset="0"/>
              <a:buChar char="•"/>
            </a:pPr>
            <a:r>
              <a:rPr lang="en-US" sz="2800" dirty="0" smtClean="0"/>
              <a:t> Non-sampling error</a:t>
            </a:r>
          </a:p>
          <a:p>
            <a:endParaRPr lang="en-US" sz="2800" dirty="0" smtClean="0"/>
          </a:p>
          <a:p>
            <a:pPr lvl="1">
              <a:buFont typeface="Arial" pitchFamily="34" charset="0"/>
              <a:buChar char="•"/>
            </a:pPr>
            <a:r>
              <a:rPr lang="en-US" sz="2800" dirty="0" smtClean="0"/>
              <a:t>Response error</a:t>
            </a:r>
          </a:p>
          <a:p>
            <a:pPr lvl="1">
              <a:buFont typeface="Arial" pitchFamily="34" charset="0"/>
              <a:buChar char="•"/>
            </a:pPr>
            <a:r>
              <a:rPr lang="en-US" sz="2800" dirty="0" smtClean="0"/>
              <a:t>Non- response error</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851</Words>
  <Application>Microsoft Office PowerPoint</Application>
  <PresentationFormat>On-screen Show (4:3)</PresentationFormat>
  <Paragraphs>130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Primary Data Collection Strategies</vt:lpstr>
      <vt:lpstr>What is a Social Survey</vt:lpstr>
      <vt:lpstr>Nature of Social surveys</vt:lpstr>
      <vt:lpstr>Types of Surveys</vt:lpstr>
      <vt:lpstr>Suitability to Developing  Countries</vt:lpstr>
      <vt:lpstr>Steps of a Social Survey</vt:lpstr>
      <vt:lpstr>Successful Survey</vt:lpstr>
      <vt:lpstr>Possible Errors in Survey Research</vt:lpstr>
      <vt:lpstr>Good sources to learn about how to construct questionnaires for developing countries</vt:lpstr>
      <vt:lpstr>Tools used in Social Surveys to Collect Data</vt:lpstr>
      <vt:lpstr>Questionnaire types</vt:lpstr>
      <vt:lpstr>Some Guidelines to Construct a Questionnaire:</vt:lpstr>
      <vt:lpstr> Structure  of the Questionnaire</vt:lpstr>
      <vt:lpstr>Slide 15</vt:lpstr>
      <vt:lpstr>Possible Question Styles</vt:lpstr>
      <vt:lpstr> Inappropriate Questions</vt:lpstr>
      <vt:lpstr>Some strategies to enhance the quality</vt:lpstr>
      <vt:lpstr> Pilot Survey</vt:lpstr>
      <vt:lpstr>   For Next Week Discussion 29.10.2014 Deadline- 28.10.2014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66</cp:revision>
  <dcterms:created xsi:type="dcterms:W3CDTF">2013-10-14T18:09:24Z</dcterms:created>
  <dcterms:modified xsi:type="dcterms:W3CDTF">2014-10-22T09:37:52Z</dcterms:modified>
</cp:coreProperties>
</file>