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2" r:id="rId5"/>
    <p:sldId id="263" r:id="rId6"/>
    <p:sldId id="269" r:id="rId7"/>
    <p:sldId id="268" r:id="rId8"/>
    <p:sldId id="271" r:id="rId9"/>
    <p:sldId id="260" r:id="rId10"/>
    <p:sldId id="265" r:id="rId11"/>
    <p:sldId id="266" r:id="rId12"/>
    <p:sldId id="267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0C409-6B5B-4F98-BAA7-50C2F1FA04A1}" type="datetimeFigureOut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B3E9-2317-450D-8B36-6403CB4C7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5105400" cy="1470025"/>
          </a:xfrm>
        </p:spPr>
        <p:txBody>
          <a:bodyPr/>
          <a:lstStyle/>
          <a:p>
            <a:r>
              <a:rPr lang="en-US" b="1" dirty="0" smtClean="0"/>
              <a:t>Administration of  Questionnaires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3962400"/>
            <a:ext cx="2819400" cy="1752600"/>
          </a:xfrm>
        </p:spPr>
        <p:txBody>
          <a:bodyPr/>
          <a:lstStyle/>
          <a:p>
            <a:r>
              <a:rPr lang="en-US" dirty="0" smtClean="0"/>
              <a:t>Lesson 7</a:t>
            </a:r>
          </a:p>
          <a:p>
            <a:r>
              <a:rPr lang="en-US" dirty="0" smtClean="0"/>
              <a:t>29.10.2013</a:t>
            </a:r>
            <a:endParaRPr lang="en-US" dirty="0"/>
          </a:p>
        </p:txBody>
      </p:sp>
      <p:pic>
        <p:nvPicPr>
          <p:cNvPr id="10242" name="Picture 2" descr="http://ts1.mm.bing.net/th?id=H.4743736747032936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590800"/>
            <a:ext cx="482367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Interviewers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524000"/>
            <a:ext cx="5105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Ideal to have interviewers from the same ethnic group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Same social status to avoid inferiority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A prior training may be important</a:t>
            </a:r>
          </a:p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Supervisor for a several enumerators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4098" name="Picture 2" descr="http://ts1.mm.bing.net/th?id=H.4729992845002080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2400" y="3505200"/>
            <a:ext cx="3771900" cy="2828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1096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Box 1: interviewer training in Laos social Survey (thee and half day training)</a:t>
            </a:r>
          </a:p>
          <a:p>
            <a:endParaRPr lang="en-US" sz="2800" dirty="0" smtClean="0"/>
          </a:p>
          <a:p>
            <a:r>
              <a:rPr lang="en-US" sz="2800" b="1" dirty="0" smtClean="0"/>
              <a:t>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, day morning-          Training of ‘do’s and ‘don’t 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, day afternoon-	       Explanation of questionnaire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2</a:t>
            </a:r>
            <a:r>
              <a:rPr lang="en-US" sz="2800" b="1" baseline="30000" dirty="0" smtClean="0"/>
              <a:t>nd</a:t>
            </a:r>
            <a:r>
              <a:rPr lang="en-US" sz="2800" b="1" dirty="0" smtClean="0"/>
              <a:t>’ day morning-	       Mock interviews with friends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2</a:t>
            </a:r>
            <a:r>
              <a:rPr lang="en-US" sz="2800" b="1" baseline="30000" dirty="0" smtClean="0"/>
              <a:t>nd</a:t>
            </a:r>
            <a:r>
              <a:rPr lang="en-US" sz="2800" b="1" dirty="0" smtClean="0"/>
              <a:t>’ day afternoon        Discussion &amp; review of m. interviews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3</a:t>
            </a:r>
            <a:r>
              <a:rPr lang="en-US" sz="2800" b="1" baseline="30000" dirty="0" smtClean="0"/>
              <a:t>rd</a:t>
            </a:r>
            <a:r>
              <a:rPr lang="en-US" sz="2800" b="1" dirty="0" smtClean="0"/>
              <a:t>’ day morning	       Interview with a stranger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3</a:t>
            </a:r>
            <a:r>
              <a:rPr lang="en-US" sz="2800" b="1" baseline="30000" dirty="0" smtClean="0"/>
              <a:t>rd</a:t>
            </a:r>
            <a:r>
              <a:rPr lang="en-US" sz="2800" b="1" dirty="0" smtClean="0"/>
              <a:t>’ day afternoon	       Review interviews and exp. sampling</a:t>
            </a:r>
            <a:endParaRPr lang="en-US" b="1" dirty="0" smtClean="0"/>
          </a:p>
          <a:p>
            <a:endParaRPr lang="en-US" sz="2400" i="1" dirty="0" smtClean="0"/>
          </a:p>
          <a:p>
            <a:r>
              <a:rPr lang="en-US" sz="2400" i="1" dirty="0" smtClean="0"/>
              <a:t>Fink, R. (1963)</a:t>
            </a:r>
            <a:endParaRPr lang="en-US" sz="24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Afternoon reviewing and debriefing of interviewers works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981200"/>
            <a:ext cx="7772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Editing errors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Completing incomplete parts</a:t>
            </a:r>
          </a:p>
          <a:p>
            <a:endParaRPr lang="en-US" dirty="0"/>
          </a:p>
        </p:txBody>
      </p:sp>
      <p:pic>
        <p:nvPicPr>
          <p:cNvPr id="2050" name="Picture 2" descr="http://ts1.mm.bing.net/th?id=H.4831040523602856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352800"/>
            <a:ext cx="751890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676400"/>
            <a:ext cx="449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At last you will have duly completed required number of questionnaires. Out of them now you can develop data bases and start analysis.  </a:t>
            </a:r>
            <a:endParaRPr lang="en-US" sz="2800" dirty="0"/>
          </a:p>
        </p:txBody>
      </p:sp>
      <p:pic>
        <p:nvPicPr>
          <p:cNvPr id="1026" name="Picture 2" descr="http://ts4.mm.bing.net/th?id=H.5042035056643447&amp;w=221&amp;h=151&amp;c=7&amp;rs=1&amp;pid=1.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0858" y="2712298"/>
            <a:ext cx="4380742" cy="2993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For Next Week Discussion (05.11.2014)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609600" y="685800"/>
            <a:ext cx="7543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1. Study the following article  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Preliminary Investigation and Interview Guide Development or Studying how Malaysian Farmers’ Form their Mental</a:t>
            </a:r>
          </a:p>
          <a:p>
            <a:r>
              <a:rPr lang="en-US" sz="2800" b="1" dirty="0" smtClean="0"/>
              <a:t>Models of Farming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Steven Eric Krauss, </a:t>
            </a:r>
            <a:r>
              <a:rPr lang="en-US" sz="2800" b="1" dirty="0" err="1" smtClean="0"/>
              <a:t>Azimi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Hamzah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Zoharah</a:t>
            </a:r>
            <a:r>
              <a:rPr lang="en-US" sz="2800" b="1" dirty="0" smtClean="0"/>
              <a:t> Omar, </a:t>
            </a:r>
            <a:r>
              <a:rPr lang="en-US" sz="2800" b="1" dirty="0" err="1" smtClean="0"/>
              <a:t>Turiman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Suandi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Ismi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Arif</a:t>
            </a:r>
            <a:r>
              <a:rPr lang="en-US" sz="2800" b="1" dirty="0" smtClean="0"/>
              <a:t> Ismail and </a:t>
            </a:r>
            <a:r>
              <a:rPr lang="en-US" sz="2800" b="1" dirty="0" err="1" smtClean="0"/>
              <a:t>Mohd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Zaidan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Zahari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2. Write the introduction and elaborate your research objectives (Maximum 2 pages)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Possible choices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447800" y="2057400"/>
            <a:ext cx="716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Surveys based on face to face interviews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Postal Surveys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Telephone Surveys 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Online Surveys (social media or any other)</a:t>
            </a:r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endParaRPr lang="en-US" sz="2800" b="1" dirty="0" smtClean="0"/>
          </a:p>
          <a:p>
            <a:r>
              <a:rPr lang="en-US" sz="2800" b="1" i="1" dirty="0" smtClean="0">
                <a:solidFill>
                  <a:srgbClr val="00B050"/>
                </a:solidFill>
              </a:rPr>
              <a:t>Can we assume  face to face interviews as most feasible way to collect data from developing countries ?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Sampling Methods for DC: Considerations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7200" y="1752600"/>
            <a:ext cx="84582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3600" b="1" dirty="0" smtClean="0"/>
              <a:t>The </a:t>
            </a:r>
            <a:r>
              <a:rPr lang="en-US" sz="3600" b="1" dirty="0"/>
              <a:t>geographical</a:t>
            </a:r>
            <a:r>
              <a:rPr lang="en-US" sz="3600" b="1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 ethnic 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 linguistic </a:t>
            </a:r>
            <a:r>
              <a:rPr lang="en-US" sz="3600" b="1" dirty="0"/>
              <a:t>situation </a:t>
            </a:r>
            <a:r>
              <a:rPr lang="en-US" sz="3600" b="1" dirty="0" smtClean="0"/>
              <a:t>and,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 The </a:t>
            </a:r>
            <a:r>
              <a:rPr lang="en-US" sz="3600" b="1" dirty="0"/>
              <a:t>existing sociological </a:t>
            </a:r>
            <a:r>
              <a:rPr lang="en-US" sz="3600" b="1" dirty="0" smtClean="0"/>
              <a:t>structures</a:t>
            </a:r>
          </a:p>
          <a:p>
            <a:endParaRPr lang="en-US" dirty="0"/>
          </a:p>
          <a:p>
            <a:r>
              <a:rPr lang="en-US" sz="2400" i="1" dirty="0" smtClean="0"/>
              <a:t>UNESCO 1963. P.8</a:t>
            </a:r>
            <a:endParaRPr lang="en-US" sz="24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Sampling related matters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3429000" cy="35394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types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Simple random sampling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Stratified sampling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Multi- Stage sampling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1676400"/>
            <a:ext cx="4038600" cy="39703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Do we have enough information to select samples from developing countries?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Name lists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Maps showing geographical boundaries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Some micro-features not available in maps</a:t>
            </a:r>
            <a:endParaRPr lang="en-US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Towards some solutions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00200"/>
            <a:ext cx="3733800" cy="424731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b="1" dirty="0" smtClean="0"/>
              <a:t>Field familiarization visits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Topo</a:t>
            </a:r>
            <a:r>
              <a:rPr lang="en-US" sz="2800" b="1" dirty="0" smtClean="0"/>
              <a:t> maps, Google map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 Taking the help from village headman or any other knowledgeable persons to manage the survey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2362200"/>
            <a:ext cx="3352800" cy="181588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Boundaries of village, communities etc., initiatives to take samples </a:t>
            </a:r>
            <a:endParaRPr lang="en-US" sz="2800" b="1" dirty="0"/>
          </a:p>
        </p:txBody>
      </p:sp>
      <p:sp>
        <p:nvSpPr>
          <p:cNvPr id="6" name="Right Arrow 5"/>
          <p:cNvSpPr/>
          <p:nvPr/>
        </p:nvSpPr>
        <p:spPr>
          <a:xfrm>
            <a:off x="4343400" y="2971800"/>
            <a:ext cx="990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Village map showing different segments</a:t>
            </a:r>
            <a:endParaRPr lang="en-US" b="1" dirty="0"/>
          </a:p>
        </p:txBody>
      </p:sp>
      <p:pic>
        <p:nvPicPr>
          <p:cNvPr id="24578" name="Picture 2" descr="http://ts1.mm.bing.net/th?id=H.4729142444164268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107564"/>
            <a:ext cx="6754171" cy="4750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ts4.mm.bing.net/th?id=H.4903440798515731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3048000" cy="2042160"/>
          </a:xfrm>
          <a:prstGeom prst="rect">
            <a:avLst/>
          </a:prstGeom>
          <a:noFill/>
        </p:spPr>
      </p:pic>
      <p:pic>
        <p:nvPicPr>
          <p:cNvPr id="23556" name="Picture 4" descr="http://ts1.mm.bing.net/th?id=H.4648306867570712&amp;pid=15.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90061" y="1676400"/>
            <a:ext cx="4472940" cy="3276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2400" y="1447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Village Headman in Rajasthan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5334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Village Headman in Uttar </a:t>
            </a:r>
            <a:r>
              <a:rPr lang="en-US" b="1" dirty="0" err="1" smtClean="0"/>
              <a:t>Predesh</a:t>
            </a:r>
            <a:endParaRPr lang="en-US" b="1" dirty="0"/>
          </a:p>
        </p:txBody>
      </p:sp>
      <p:pic>
        <p:nvPicPr>
          <p:cNvPr id="23558" name="Picture 6" descr="http://ts1.mm.bing.net/th?id=H.4929725975233876&amp;pid=15.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264913"/>
            <a:ext cx="3124200" cy="2072387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28600" y="64770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Simunaya</a:t>
            </a:r>
            <a:r>
              <a:rPr lang="en-US" b="1" dirty="0" smtClean="0"/>
              <a:t> village headman (S. Africa)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Range of socio-economic background of village leaders</a:t>
            </a:r>
            <a:endParaRPr lang="en-US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Local Headmen’s  in Managing Surveys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841242"/>
            <a:ext cx="8610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They have an intimate knowledge of their culture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Knowledgeable local peoples’ support to plan the survey and to know where about for more logistical things can be used.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 Be informed heads/chiefs of the tribe in advance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/>
          </a:p>
          <a:p>
            <a:r>
              <a:rPr lang="en-US" sz="2400" i="1" dirty="0" smtClean="0"/>
              <a:t> Fink notes this for Laos and</a:t>
            </a:r>
          </a:p>
          <a:p>
            <a:r>
              <a:rPr lang="en-US" sz="2400" i="1" dirty="0" smtClean="0"/>
              <a:t>Hoffmann for Africa. (p.13)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Determining the respondents and responses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38200"/>
          <a:ext cx="91440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3208867"/>
                <a:gridCol w="3725333"/>
              </a:tblGrid>
              <a:tr h="48577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Doubts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Options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Remarks</a:t>
                      </a:r>
                      <a:endParaRPr lang="en-US" sz="2800" dirty="0"/>
                    </a:p>
                  </a:txBody>
                  <a:tcPr/>
                </a:tc>
              </a:tr>
              <a:tr h="128587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Who will</a:t>
                      </a:r>
                      <a:r>
                        <a:rPr lang="en-US" sz="2800" baseline="0" dirty="0" smtClean="0"/>
                        <a:t> be</a:t>
                      </a:r>
                      <a:r>
                        <a:rPr lang="en-US" sz="2800" dirty="0" smtClean="0"/>
                        <a:t> the respondents?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Chief household- Husband/wife</a:t>
                      </a:r>
                      <a:endParaRPr lang="en-US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dirty="0" smtClean="0"/>
                        <a:t> Is it possible to make a prior appointment?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dirty="0" smtClean="0"/>
                        <a:t> Is it possible to pay attention to their free times (ethics?)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</a:tr>
              <a:tr h="2377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Will they be available?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 Any other matured family member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 Visiting later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aseline="0" dirty="0" smtClean="0"/>
                        <a:t> Collecting data from next house</a:t>
                      </a:r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168592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Nature of responses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 Personal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dirty="0" smtClean="0"/>
                        <a:t> Collective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Taboos,</a:t>
                      </a:r>
                      <a:r>
                        <a:rPr lang="en-US" sz="2800" baseline="0" dirty="0" smtClean="0"/>
                        <a:t> bound by family and community (individual Quest. May not be ideal)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497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Administration of  Questionnaires</vt:lpstr>
      <vt:lpstr>Possible choices</vt:lpstr>
      <vt:lpstr>Sampling Methods for DC: Considerations</vt:lpstr>
      <vt:lpstr>Sampling related matters</vt:lpstr>
      <vt:lpstr>Towards some solutions</vt:lpstr>
      <vt:lpstr>Village map showing different segments</vt:lpstr>
      <vt:lpstr>Slide 7</vt:lpstr>
      <vt:lpstr>Local Headmen’s  in Managing Surveys</vt:lpstr>
      <vt:lpstr>Determining the respondents and responses</vt:lpstr>
      <vt:lpstr>Interviewers</vt:lpstr>
      <vt:lpstr>Slide 11</vt:lpstr>
      <vt:lpstr>Afternoon reviewing and debriefing of interviewers works</vt:lpstr>
      <vt:lpstr>Slide 13</vt:lpstr>
      <vt:lpstr>For Next Week Discussion (05.11.2014)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Administration of a Questionnaire</dc:title>
  <dc:creator>user</dc:creator>
  <cp:lastModifiedBy>Admin</cp:lastModifiedBy>
  <cp:revision>57</cp:revision>
  <dcterms:created xsi:type="dcterms:W3CDTF">2013-10-15T09:48:25Z</dcterms:created>
  <dcterms:modified xsi:type="dcterms:W3CDTF">2014-10-30T10:14:19Z</dcterms:modified>
</cp:coreProperties>
</file>