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7" r:id="rId2"/>
    <p:sldId id="262" r:id="rId3"/>
    <p:sldId id="265" r:id="rId4"/>
    <p:sldId id="263" r:id="rId5"/>
    <p:sldId id="264" r:id="rId6"/>
    <p:sldId id="272" r:id="rId7"/>
    <p:sldId id="268" r:id="rId8"/>
    <p:sldId id="274" r:id="rId9"/>
    <p:sldId id="275" r:id="rId10"/>
    <p:sldId id="276" r:id="rId11"/>
    <p:sldId id="273" r:id="rId12"/>
    <p:sldId id="285" r:id="rId13"/>
    <p:sldId id="282" r:id="rId14"/>
    <p:sldId id="277" r:id="rId15"/>
    <p:sldId id="278" r:id="rId16"/>
    <p:sldId id="284" r:id="rId17"/>
    <p:sldId id="269" r:id="rId18"/>
    <p:sldId id="279" r:id="rId19"/>
    <p:sldId id="286" r:id="rId20"/>
    <p:sldId id="287" r:id="rId21"/>
    <p:sldId id="288" r:id="rId22"/>
    <p:sldId id="289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42D6A-AAD3-423C-BD47-9F54C87D779C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01D46-0886-4706-BC3E-D262FBCF7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2A0A-54D2-4737-B159-7BC1D04CBEDD}" type="datetime1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8C65-C5BD-4BCA-AA9A-0AAB4E094C99}" type="datetime1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9E73-51F4-4180-8B8C-F153EFA9AF14}" type="datetime1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2120-B985-465B-8910-EEBB1123F836}" type="datetime1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1B2-D28E-4C66-909B-E965A073BC39}" type="datetime1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A7AF-D8D6-400B-8825-8D3D99C10414}" type="datetime1">
              <a:rPr lang="cs-CZ" smtClean="0"/>
              <a:t>22.9.2015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9F9-B862-4B9C-ACC7-2B38B8400931}" type="datetime1">
              <a:rPr lang="cs-CZ" smtClean="0"/>
              <a:t>22.9.2015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255C-9C9D-42DA-AB09-93132BDF41FE}" type="datetime1">
              <a:rPr lang="cs-CZ" smtClean="0"/>
              <a:t>22.9.2015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F3D5-19AA-495F-98D4-A9D09893ACE6}" type="datetime1">
              <a:rPr lang="cs-CZ" smtClean="0"/>
              <a:t>22.9.2015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AA93-EB1B-40BF-8324-10C72D39D581}" type="datetime1">
              <a:rPr lang="cs-CZ" smtClean="0"/>
              <a:t>22.9.2015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66F8-970F-4716-863C-8616FDC65518}" type="datetime1">
              <a:rPr lang="cs-CZ" smtClean="0"/>
              <a:t>22.9.2015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EAD1E-30CA-436B-ADE9-1FCE2A73F4DD}" type="datetime1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rostlin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Cyanobacteria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Euglenophyta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Dinophyta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Cryptophyta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024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1972996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Starší název </a:t>
            </a:r>
            <a:r>
              <a:rPr lang="cs-CZ" altLang="cs-CZ" sz="2400" dirty="0" err="1"/>
              <a:t>a</a:t>
            </a:r>
            <a:r>
              <a:rPr lang="cs-CZ" altLang="cs-CZ" sz="2400" dirty="0" err="1" smtClean="0"/>
              <a:t>rthrospory</a:t>
            </a:r>
            <a:endParaRPr lang="cs-CZ" altLang="cs-CZ" sz="2400" dirty="0" smtClean="0"/>
          </a:p>
          <a:p>
            <a:r>
              <a:rPr lang="cs-CZ" altLang="cs-CZ" sz="2400" dirty="0" smtClean="0"/>
              <a:t>Větší než </a:t>
            </a:r>
            <a:r>
              <a:rPr lang="cs-CZ" altLang="cs-CZ" sz="2400" dirty="0" err="1" smtClean="0"/>
              <a:t>heterocyty</a:t>
            </a:r>
            <a:endParaRPr lang="cs-CZ" altLang="cs-CZ" sz="2400" dirty="0" smtClean="0"/>
          </a:p>
          <a:p>
            <a:r>
              <a:rPr lang="cs-CZ" altLang="cs-CZ" sz="2400" dirty="0" smtClean="0"/>
              <a:t>Trvale odpočívající buňky</a:t>
            </a:r>
          </a:p>
          <a:p>
            <a:r>
              <a:rPr lang="cs-CZ" altLang="cs-CZ" sz="2400" dirty="0" smtClean="0"/>
              <a:t>Přežití nepříznivých podmínek</a:t>
            </a:r>
          </a:p>
          <a:p>
            <a:r>
              <a:rPr lang="cs-CZ" altLang="cs-CZ" sz="2400" dirty="0" smtClean="0"/>
              <a:t>Vznik z vegetativních buněk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Chromatická adaptace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 smtClean="0"/>
              <a:t>Fykobiliny</a:t>
            </a:r>
            <a:r>
              <a:rPr lang="cs-CZ" sz="2400" dirty="0" smtClean="0"/>
              <a:t>: modré c- </a:t>
            </a:r>
            <a:r>
              <a:rPr lang="cs-CZ" sz="2400" dirty="0" err="1" smtClean="0"/>
              <a:t>fykocyanin</a:t>
            </a:r>
            <a:r>
              <a:rPr lang="cs-CZ" sz="2400" dirty="0" smtClean="0"/>
              <a:t>, </a:t>
            </a:r>
            <a:r>
              <a:rPr lang="cs-CZ" sz="2400" dirty="0" err="1" smtClean="0"/>
              <a:t>allofykocyanin</a:t>
            </a:r>
            <a:r>
              <a:rPr lang="cs-CZ" sz="2400" dirty="0" smtClean="0"/>
              <a:t>, červený c- </a:t>
            </a:r>
            <a:r>
              <a:rPr lang="cs-CZ" sz="2400" dirty="0" err="1" smtClean="0"/>
              <a:t>fykoerythrin</a:t>
            </a:r>
            <a:r>
              <a:rPr lang="cs-CZ" sz="2400" dirty="0" smtClean="0"/>
              <a:t>- </a:t>
            </a:r>
            <a:r>
              <a:rPr lang="cs-CZ" sz="2400" dirty="0" err="1" smtClean="0"/>
              <a:t>fce</a:t>
            </a:r>
            <a:r>
              <a:rPr lang="cs-CZ" sz="2400" dirty="0" smtClean="0"/>
              <a:t> světlo sběrné antény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 smtClean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Typy stélek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 smtClean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 smtClean="0"/>
              <a:t>     (</a:t>
            </a:r>
            <a:r>
              <a:rPr lang="cs-CZ" altLang="cs-CZ" sz="2400" i="1" dirty="0" err="1" smtClean="0"/>
              <a:t>Chroococcus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Merismopedia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Microcystis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 smtClean="0"/>
              <a:t>Vláknité nevětvené (</a:t>
            </a:r>
            <a:r>
              <a:rPr lang="cs-CZ" altLang="cs-CZ" sz="2400" i="1" dirty="0" err="1" smtClean="0"/>
              <a:t>Oscillatoria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Phormidium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Leptolyngbya</a:t>
            </a:r>
            <a:r>
              <a:rPr lang="cs-CZ" altLang="cs-CZ" sz="2400" dirty="0" smtClean="0"/>
              <a:t>)</a:t>
            </a:r>
          </a:p>
          <a:p>
            <a:pPr marL="0" indent="0">
              <a:buNone/>
            </a:pPr>
            <a:r>
              <a:rPr lang="cs-CZ" altLang="cs-CZ" sz="2400" dirty="0" smtClean="0"/>
              <a:t>Vláknité s nepravým větvením (</a:t>
            </a:r>
            <a:r>
              <a:rPr lang="cs-CZ" altLang="cs-CZ" sz="2400" i="1" dirty="0" err="1" smtClean="0"/>
              <a:t>Scytonema</a:t>
            </a:r>
            <a:r>
              <a:rPr lang="cs-CZ" altLang="cs-CZ" sz="2400" dirty="0"/>
              <a:t>)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Vláknité s pravým větvením (</a:t>
            </a:r>
            <a:r>
              <a:rPr lang="cs-CZ" altLang="cs-CZ" sz="2400" i="1" dirty="0" err="1" smtClean="0"/>
              <a:t>Stigonema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Mastigocladus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Rozmnožování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Pouze vegetativní (nepohlavní)</a:t>
            </a:r>
          </a:p>
          <a:p>
            <a:r>
              <a:rPr lang="cs-CZ" altLang="cs-CZ" sz="2400" dirty="0" smtClean="0"/>
              <a:t>Pohlavní rozmnožování není známo</a:t>
            </a:r>
          </a:p>
          <a:p>
            <a:r>
              <a:rPr lang="cs-CZ" altLang="cs-CZ" sz="2400" dirty="0" smtClean="0"/>
              <a:t>Rozmnožovací útvary: hormogonie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Ekologie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Téměř všechny biotopy – i extrémní</a:t>
            </a:r>
          </a:p>
          <a:p>
            <a:r>
              <a:rPr lang="cs-CZ" sz="2400" dirty="0" smtClean="0"/>
              <a:t>Pionýrské organismy</a:t>
            </a:r>
          </a:p>
          <a:p>
            <a:r>
              <a:rPr lang="cs-CZ" sz="2400" dirty="0" smtClean="0"/>
              <a:t>Eutrofizace- vodní květ</a:t>
            </a:r>
          </a:p>
          <a:p>
            <a:r>
              <a:rPr lang="cs-CZ" sz="2400" dirty="0" err="1" smtClean="0"/>
              <a:t>Cyanotoxiny</a:t>
            </a:r>
            <a:endParaRPr lang="cs-CZ" sz="2400" dirty="0" smtClean="0"/>
          </a:p>
          <a:p>
            <a:r>
              <a:rPr lang="cs-CZ" sz="2400" dirty="0" smtClean="0"/>
              <a:t>Symbióza</a:t>
            </a:r>
          </a:p>
          <a:p>
            <a:r>
              <a:rPr lang="cs-CZ" sz="2400" dirty="0" smtClean="0"/>
              <a:t>Stromatolity: útvary vzniklé usazováním uhličitanu vápenatého v slizových pochvách sinic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Symbiotické vztahy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 ve stélkách lišejníků- rody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 smtClean="0"/>
              <a:t>Chroococcus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Stigonema</a:t>
            </a:r>
            <a:endParaRPr lang="cs-CZ" sz="2400" i="1" dirty="0" smtClean="0"/>
          </a:p>
          <a:p>
            <a:r>
              <a:rPr lang="cs-CZ" sz="2400" dirty="0" smtClean="0"/>
              <a:t>Další symbióza s: játrovkami (rod </a:t>
            </a:r>
            <a:r>
              <a:rPr lang="cs-CZ" sz="2400" i="1" dirty="0" err="1" smtClean="0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 smtClean="0"/>
              <a:t>Azolla</a:t>
            </a:r>
            <a:r>
              <a:rPr lang="cs-CZ" sz="2400" dirty="0" smtClean="0"/>
              <a:t>), </a:t>
            </a:r>
            <a:r>
              <a:rPr lang="cs-CZ" sz="2400" dirty="0"/>
              <a:t>nahosemennými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Cycas</a:t>
            </a:r>
            <a:r>
              <a:rPr lang="cs-CZ" sz="2400" dirty="0" smtClean="0"/>
              <a:t>)</a:t>
            </a:r>
          </a:p>
          <a:p>
            <a:r>
              <a:rPr lang="cs-CZ" altLang="cs-CZ" sz="2400" dirty="0" smtClean="0"/>
              <a:t>Sinice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 v symbióze s houbou</a:t>
            </a:r>
            <a:r>
              <a:rPr lang="cs-CZ" sz="2400" dirty="0" smtClean="0"/>
              <a:t> </a:t>
            </a:r>
            <a:r>
              <a:rPr lang="cs-CZ" sz="2400" i="1" dirty="0" err="1" smtClean="0"/>
              <a:t>Geosiphon</a:t>
            </a:r>
            <a:r>
              <a:rPr lang="cs-CZ" sz="2400" i="1" dirty="0" smtClean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r>
              <a:rPr lang="cs-CZ" altLang="cs-CZ" sz="2400" dirty="0" smtClean="0"/>
              <a:t>+ primární </a:t>
            </a:r>
            <a:r>
              <a:rPr lang="cs-CZ" altLang="cs-CZ" sz="2400" dirty="0" err="1" smtClean="0"/>
              <a:t>endosymbióza</a:t>
            </a:r>
            <a:r>
              <a:rPr lang="cs-CZ" altLang="cs-CZ" sz="2400" dirty="0" smtClean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Problematická taxonomie</a:t>
            </a:r>
          </a:p>
          <a:p>
            <a:r>
              <a:rPr lang="cs-CZ" altLang="cs-CZ" sz="2400" dirty="0" smtClean="0"/>
              <a:t>Molekulární metody</a:t>
            </a:r>
          </a:p>
          <a:p>
            <a:r>
              <a:rPr lang="cs-CZ" sz="2400" dirty="0" smtClean="0"/>
              <a:t>popsáno víc než 320 rodů s  2700 druhy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 smtClean="0"/>
              <a:t>Cyanobacteria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" y="1305928"/>
            <a:ext cx="3383389" cy="26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6" y="1305928"/>
            <a:ext cx="3484092" cy="2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077072"/>
            <a:ext cx="3395427" cy="2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3" y="4066670"/>
            <a:ext cx="3153218" cy="25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1982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Gomphosphaeria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639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Merismopedia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25337" y="35136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906588"/>
            <a:ext cx="3584424" cy="27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97" y="1906587"/>
            <a:ext cx="3932955" cy="27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082142" y="48087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Oscillatoria</a:t>
            </a:r>
            <a:r>
              <a:rPr lang="cs-CZ" i="1" dirty="0" smtClean="0"/>
              <a:t> </a:t>
            </a:r>
            <a:r>
              <a:rPr lang="cs-CZ" i="1" dirty="0" err="1" smtClean="0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99592" y="48087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Microcoleus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Nostoc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Scytonema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Stigonema</a:t>
            </a:r>
            <a:r>
              <a:rPr lang="cs-CZ" i="1" dirty="0" smtClean="0"/>
              <a:t> </a:t>
            </a:r>
            <a:r>
              <a:rPr lang="cs-CZ" i="1" dirty="0" err="1" smtClean="0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Mastigocladus</a:t>
            </a:r>
            <a:r>
              <a:rPr lang="cs-CZ" i="1" dirty="0" smtClean="0"/>
              <a:t> </a:t>
            </a:r>
            <a:r>
              <a:rPr lang="cs-CZ" i="1" dirty="0" err="1" smtClean="0"/>
              <a:t>laminosus</a:t>
            </a:r>
            <a:endParaRPr lang="cs-CZ" i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1"/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Dinophyta</a:t>
            </a:r>
            <a:r>
              <a:rPr lang="cs-CZ" altLang="cs-CZ" sz="3200" dirty="0">
                <a:solidFill>
                  <a:schemeClr val="accent1"/>
                </a:solidFill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1"/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2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Rhizaria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3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Nuklemorf</a:t>
            </a:r>
            <a:r>
              <a:rPr lang="cs-CZ" altLang="cs-CZ" sz="2400" dirty="0"/>
              <a:t> 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Příklad </a:t>
            </a:r>
            <a:r>
              <a:rPr lang="cs-CZ" altLang="cs-CZ" sz="2400" dirty="0"/>
              <a:t>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Chlorarachnion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reptans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Cryptochlora</a:t>
            </a:r>
            <a:endParaRPr lang="cs-CZ" altLang="cs-CZ" sz="2400" i="1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4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dirty="0" err="1" smtClean="0"/>
              <a:t>Chlorarachnion</a:t>
            </a:r>
            <a:r>
              <a:rPr lang="cs-CZ" altLang="cs-CZ" dirty="0" smtClean="0"/>
              <a:t> </a:t>
            </a:r>
            <a:r>
              <a:rPr lang="cs-CZ" altLang="cs-CZ" i="1" dirty="0" err="1" smtClean="0"/>
              <a:t>reptans</a:t>
            </a:r>
            <a:endParaRPr lang="cs-CZ" altLang="cs-CZ" i="1" dirty="0" smtClean="0"/>
          </a:p>
        </p:txBody>
      </p:sp>
      <p:pic>
        <p:nvPicPr>
          <p:cNvPr id="3074" name="Picture 2" descr="http://myweb.dal.ca/jmarchib/pic.chlorarachniophyt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6820"/>
            <a:ext cx="4514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6021288"/>
            <a:ext cx="57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myweb.dal.ca</a:t>
            </a:r>
            <a:r>
              <a:rPr lang="cs-CZ" dirty="0"/>
              <a:t>/</a:t>
            </a:r>
            <a:r>
              <a:rPr lang="cs-CZ" dirty="0" err="1"/>
              <a:t>jmarchib</a:t>
            </a:r>
            <a:r>
              <a:rPr lang="cs-CZ" dirty="0"/>
              <a:t>/</a:t>
            </a:r>
            <a:r>
              <a:rPr lang="cs-CZ" dirty="0" err="1"/>
              <a:t>chlorarachniophytes.html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89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Excavata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9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3" y="12495997"/>
            <a:ext cx="2298984" cy="5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8" y="4365104"/>
            <a:ext cx="3065312" cy="1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872" y="62373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Y_2NDmlBEwU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0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www.sinicearasy.cz/sites/default/files/pseudostrom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7" y="1735785"/>
            <a:ext cx="805295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5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Euglena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  <p:pic>
        <p:nvPicPr>
          <p:cNvPr id="1028" name="Picture 4" descr="http://www.photomacrography.net/forum/userpix/1609_Euglena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3212"/>
            <a:ext cx="5982130" cy="44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Phacus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photomacrography.net/forum/userpix/820_IMG_0013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5035"/>
            <a:ext cx="6332711" cy="49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Trachelomonas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39060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</a:t>
            </a:r>
            <a:r>
              <a:rPr lang="cs-CZ" altLang="cs-CZ" sz="2000" dirty="0" err="1" smtClean="0">
                <a:cs typeface="Arial" charset="0"/>
              </a:rPr>
              <a:t>leptoplastidy</a:t>
            </a:r>
            <a:r>
              <a:rPr lang="cs-CZ" altLang="cs-CZ" sz="2000" dirty="0" smtClean="0"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</a:t>
            </a:r>
            <a:r>
              <a:rPr lang="cs-CZ" altLang="cs-CZ" sz="2000" dirty="0" smtClean="0"/>
              <a:t>destičky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Chromalveolata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0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</a:t>
            </a:r>
            <a:r>
              <a:rPr lang="cs-CZ" altLang="cs-CZ" sz="2000"/>
              <a:t>bičíky </a:t>
            </a:r>
            <a:r>
              <a:rPr lang="cs-CZ" altLang="cs-CZ" sz="2000" smtClean="0"/>
              <a:t>vycházejí </a:t>
            </a:r>
            <a:r>
              <a:rPr lang="cs-CZ" altLang="cs-CZ" sz="2000" dirty="0"/>
              <a:t>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Toxiny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Fagotrofie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Bioluminiscence (organela </a:t>
            </a:r>
            <a:r>
              <a:rPr lang="cs-CZ" altLang="cs-CZ" sz="2000" dirty="0" err="1" smtClean="0"/>
              <a:t>scintilon</a:t>
            </a:r>
            <a:r>
              <a:rPr lang="cs-CZ" altLang="cs-CZ" sz="2000" dirty="0" smtClean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3.bp.blogspot.com/-cSSmdpmVdLU/TgckvJ-ByRI/AAAAAAAAAIk/AbvcHLWkhGc/s1600/Noctiluca%255B1%255D+%25282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08" y="5010219"/>
            <a:ext cx="2461592" cy="18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45738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Noctiluca</a:t>
            </a:r>
            <a:r>
              <a:rPr lang="cs-CZ" i="1" dirty="0" smtClean="0"/>
              <a:t> </a:t>
            </a:r>
            <a:r>
              <a:rPr lang="cs-CZ" i="1" dirty="0" err="1" smtClean="0"/>
              <a:t>miliaris</a:t>
            </a:r>
            <a:endParaRPr lang="cs-CZ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1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Peridinium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18200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Gymnodinium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dr-ralf-wagner.de/Bilder/Gymnodinium-spec-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4941"/>
            <a:ext cx="5835832" cy="43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i="1" dirty="0" err="1" smtClean="0"/>
              <a:t>Ceratium</a:t>
            </a:r>
            <a:r>
              <a:rPr lang="cs-CZ" i="1" dirty="0" smtClean="0"/>
              <a:t> </a:t>
            </a:r>
            <a:r>
              <a:rPr lang="cs-CZ" i="1" dirty="0" err="1" smtClean="0"/>
              <a:t>hirundinella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  <p:pic>
        <p:nvPicPr>
          <p:cNvPr id="6146" name="Picture 2" descr="http://www.dr-ralf-wagner.de/Bilder/Ceratium_hirundinella-4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7" y="141763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7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11" y="4046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/>
                </a:solidFill>
              </a:rPr>
              <a:t>Cryptophyta: 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283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Chlorofyl </a:t>
            </a:r>
            <a:r>
              <a:rPr lang="cs-CZ" altLang="cs-CZ" sz="2000" dirty="0"/>
              <a:t>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</a:t>
            </a:r>
            <a:r>
              <a:rPr lang="cs-CZ" altLang="cs-CZ" sz="2000" dirty="0" smtClean="0"/>
              <a:t>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Nukleomorf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Plankton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652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Chromalveolata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6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Potrava, krmivo, léčiva a potravinové doplňky (</a:t>
            </a:r>
            <a:r>
              <a:rPr lang="cs-CZ" altLang="cs-CZ" sz="2400" i="1" dirty="0" err="1" smtClean="0"/>
              <a:t>Porphyra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Chlorella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Kosmetika (mořské chaluhy)</a:t>
            </a:r>
          </a:p>
          <a:p>
            <a:r>
              <a:rPr lang="cs-CZ" altLang="cs-CZ" sz="2400" dirty="0" smtClean="0"/>
              <a:t>Akvaristika (např. </a:t>
            </a:r>
            <a:r>
              <a:rPr lang="cs-CZ" altLang="cs-CZ" sz="2400" i="1" dirty="0" err="1" smtClean="0"/>
              <a:t>Chara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Výroba agaru (</a:t>
            </a:r>
            <a:r>
              <a:rPr lang="cs-CZ" altLang="cs-CZ" sz="2400" i="1" dirty="0" err="1" smtClean="0"/>
              <a:t>Gelidium</a:t>
            </a:r>
            <a:r>
              <a:rPr lang="cs-CZ" altLang="cs-CZ" sz="2400" dirty="0" smtClean="0"/>
              <a:t>) a karagenu (zahušťovadlo, emulgátor a stabilizátor)</a:t>
            </a:r>
          </a:p>
          <a:p>
            <a:r>
              <a:rPr lang="cs-CZ" altLang="cs-CZ" sz="2400" dirty="0" smtClean="0"/>
              <a:t>Talasoterapie- lázeňství</a:t>
            </a:r>
          </a:p>
          <a:p>
            <a:r>
              <a:rPr lang="cs-CZ" altLang="cs-CZ" sz="2400" dirty="0" smtClean="0"/>
              <a:t>Výroba biopaliv, biotechnologie</a:t>
            </a:r>
          </a:p>
          <a:p>
            <a:r>
              <a:rPr lang="cs-CZ" altLang="cs-CZ" sz="2400" dirty="0" smtClean="0"/>
              <a:t>Modelové organismy (</a:t>
            </a:r>
            <a:r>
              <a:rPr lang="cs-CZ" altLang="cs-CZ" sz="2400" dirty="0" err="1" smtClean="0"/>
              <a:t>nanomateriálové</a:t>
            </a:r>
            <a:r>
              <a:rPr lang="cs-CZ" altLang="cs-CZ" sz="2400" dirty="0" smtClean="0"/>
              <a:t> testy)</a:t>
            </a:r>
          </a:p>
          <a:p>
            <a:r>
              <a:rPr lang="cs-CZ" altLang="cs-CZ" sz="2400" dirty="0" err="1" smtClean="0"/>
              <a:t>Bioindikace</a:t>
            </a:r>
            <a:r>
              <a:rPr lang="cs-CZ" altLang="cs-CZ" sz="2400" dirty="0" smtClean="0"/>
              <a:t>, kriminalistika…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Cryptomonas</a:t>
            </a:r>
            <a:r>
              <a:rPr lang="cs-CZ" i="1" dirty="0" smtClean="0"/>
              <a:t> </a:t>
            </a:r>
            <a:r>
              <a:rPr lang="cs-CZ" i="1" dirty="0" err="1" smtClean="0"/>
              <a:t>ovata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://www.plingfactory.de/Science/Atlas/Kennkarten%20Algen/AndereAlgen/Image/Cryptomonas-ovata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45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308725"/>
            <a:ext cx="28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www.plingfactory.de</a:t>
            </a:r>
            <a:r>
              <a:rPr lang="cs-CZ" dirty="0"/>
              <a:t>/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7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r>
              <a:rPr lang="cs-CZ" altLang="cs-CZ" sz="3200" dirty="0">
                <a:solidFill>
                  <a:schemeClr val="tx2"/>
                </a:solidFill>
              </a:rPr>
              <a:t/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 smtClean="0"/>
              <a:t>Prokaryota</a:t>
            </a:r>
            <a:r>
              <a:rPr lang="cs-CZ" altLang="cs-CZ" sz="2400" dirty="0" smtClean="0"/>
              <a:t>/G- bakterie</a:t>
            </a:r>
          </a:p>
          <a:p>
            <a:r>
              <a:rPr lang="cs-CZ" sz="2400" dirty="0" err="1" smtClean="0"/>
              <a:t>Cyanos</a:t>
            </a:r>
            <a:r>
              <a:rPr lang="cs-CZ" sz="2400" dirty="0" smtClean="0"/>
              <a:t> = modrý (</a:t>
            </a:r>
            <a:r>
              <a:rPr lang="cs-CZ" sz="2400" dirty="0" err="1" smtClean="0"/>
              <a:t>sinný</a:t>
            </a:r>
            <a:r>
              <a:rPr 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dirty="0" smtClean="0"/>
              <a:t>Evolučně staré (3,5 miliard let)</a:t>
            </a:r>
          </a:p>
          <a:p>
            <a:r>
              <a:rPr lang="cs-CZ" altLang="cs-CZ" sz="2400" dirty="0" smtClean="0"/>
              <a:t>Nemají jádro ani vakuoly</a:t>
            </a:r>
          </a:p>
          <a:p>
            <a:r>
              <a:rPr lang="cs-CZ" altLang="cs-CZ" sz="2400" dirty="0"/>
              <a:t>C</a:t>
            </a:r>
            <a:r>
              <a:rPr lang="cs-CZ" altLang="cs-CZ" sz="2400" dirty="0" smtClean="0"/>
              <a:t>hybí membránové struktury (ER, Golgiho aparát)</a:t>
            </a:r>
          </a:p>
          <a:p>
            <a:r>
              <a:rPr lang="cs-CZ" altLang="cs-CZ" sz="2400" dirty="0" err="1" smtClean="0"/>
              <a:t>Oxygenní</a:t>
            </a:r>
            <a:r>
              <a:rPr lang="cs-CZ" altLang="cs-CZ" sz="2400" dirty="0" smtClean="0"/>
              <a:t> fotosyntéza: vznik před 2,7 miliardami let</a:t>
            </a:r>
          </a:p>
          <a:p>
            <a:r>
              <a:rPr lang="cs-CZ" altLang="cs-CZ" sz="2400" dirty="0" smtClean="0"/>
              <a:t>Rostlinný typ fotosyntézy – chlorofyl a</a:t>
            </a:r>
          </a:p>
          <a:p>
            <a:r>
              <a:rPr lang="cs-CZ" altLang="cs-CZ" sz="2400" dirty="0" err="1" smtClean="0"/>
              <a:t>Heterocyty</a:t>
            </a:r>
            <a:r>
              <a:rPr lang="cs-CZ" altLang="cs-CZ" sz="2400" dirty="0" smtClean="0"/>
              <a:t> (N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-asimilace)</a:t>
            </a:r>
          </a:p>
          <a:p>
            <a:r>
              <a:rPr lang="cs-CZ" altLang="cs-CZ" sz="2400" dirty="0" err="1" smtClean="0"/>
              <a:t>Akinety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Arthrocyty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Aerotopy</a:t>
            </a:r>
            <a:endParaRPr lang="cs-CZ" altLang="cs-CZ" sz="2400" dirty="0" smtClean="0"/>
          </a:p>
          <a:p>
            <a:r>
              <a:rPr lang="cs-CZ" altLang="cs-CZ" sz="2400" dirty="0" smtClean="0"/>
              <a:t>Nepohlavní rozmnožování</a:t>
            </a:r>
          </a:p>
          <a:p>
            <a:r>
              <a:rPr lang="cs-CZ" altLang="cs-CZ" sz="2400" dirty="0" smtClean="0"/>
              <a:t>Hormogonie</a:t>
            </a:r>
          </a:p>
          <a:p>
            <a:r>
              <a:rPr lang="cs-CZ" altLang="cs-CZ" sz="2400" dirty="0" smtClean="0"/>
              <a:t>Téměř všechny biotopy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Volně uložená kruhová DNA </a:t>
            </a:r>
          </a:p>
          <a:p>
            <a:r>
              <a:rPr lang="cs-CZ" altLang="cs-CZ" sz="2400" dirty="0" smtClean="0"/>
              <a:t>Sinicový škrob</a:t>
            </a:r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: membránové váčky s fotosyntetickým aparátem- chlorofyl a (+ betakaroten, xantofyly)</a:t>
            </a:r>
          </a:p>
          <a:p>
            <a:r>
              <a:rPr lang="cs-CZ" altLang="cs-CZ" sz="2400" dirty="0" err="1" smtClean="0"/>
              <a:t>Fykobilizómy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fykobiliproteiny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Karboxyzomy</a:t>
            </a:r>
            <a:r>
              <a:rPr lang="cs-CZ" altLang="cs-CZ" sz="2400" dirty="0" smtClean="0"/>
              <a:t>: fixace uhlíku (RUBISCO) analogie </a:t>
            </a:r>
            <a:r>
              <a:rPr lang="cs-CZ" altLang="cs-CZ" sz="2400" dirty="0" err="1" smtClean="0"/>
              <a:t>pyrenoidů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eukaryot</a:t>
            </a:r>
            <a:endParaRPr lang="cs-CZ" altLang="cs-CZ" sz="2400" dirty="0" smtClean="0"/>
          </a:p>
          <a:p>
            <a:r>
              <a:rPr lang="cs-CZ" altLang="cs-CZ" sz="2400" dirty="0" smtClean="0"/>
              <a:t>Ribozomy: translace (syntéza polypeptidů z řetězce RNA)   tvorba bílkovin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Starý název </a:t>
            </a:r>
            <a:r>
              <a:rPr lang="cs-CZ" altLang="cs-CZ" sz="2400" dirty="0" err="1" smtClean="0"/>
              <a:t>gasvezikuly</a:t>
            </a:r>
            <a:endParaRPr lang="cs-CZ" altLang="cs-CZ" sz="2400" dirty="0"/>
          </a:p>
          <a:p>
            <a:r>
              <a:rPr lang="cs-CZ" altLang="cs-CZ" sz="2400" dirty="0" smtClean="0"/>
              <a:t>Specializované válcovité struktury</a:t>
            </a:r>
          </a:p>
          <a:p>
            <a:r>
              <a:rPr lang="cs-CZ" altLang="cs-CZ" sz="2400" dirty="0" smtClean="0"/>
              <a:t>Pro plyny propustná glykoproteinová stěna</a:t>
            </a:r>
          </a:p>
          <a:p>
            <a:r>
              <a:rPr lang="cs-CZ" altLang="cs-CZ" sz="2400" dirty="0" smtClean="0"/>
              <a:t>Regulace polohy ve vodním sloupci</a:t>
            </a:r>
          </a:p>
          <a:p>
            <a:r>
              <a:rPr lang="cs-CZ" altLang="cs-CZ" sz="2400" dirty="0" smtClean="0"/>
              <a:t>Jejich počet je pohyblivý, sinice si je tvoří v závislosti na abiotických faktorech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Tlustostěnné buňky</a:t>
            </a:r>
          </a:p>
          <a:p>
            <a:r>
              <a:rPr lang="cs-CZ" altLang="cs-CZ" sz="2400" dirty="0" smtClean="0"/>
              <a:t>Větší než vegetativní buňky</a:t>
            </a:r>
          </a:p>
          <a:p>
            <a:r>
              <a:rPr lang="cs-CZ" altLang="cs-CZ" sz="2400" dirty="0" smtClean="0"/>
              <a:t>Vznikají z vegetativních buněk</a:t>
            </a:r>
          </a:p>
          <a:p>
            <a:r>
              <a:rPr lang="cs-CZ" altLang="cs-CZ" sz="2400" dirty="0" smtClean="0"/>
              <a:t>Fixace vzdušného dusíku (enzym </a:t>
            </a:r>
            <a:r>
              <a:rPr lang="cs-CZ" altLang="cs-CZ" sz="2400" dirty="0" err="1" smtClean="0"/>
              <a:t>nitrogenáza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65" y="3422103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947</Words>
  <Application>Microsoft Office PowerPoint</Application>
  <PresentationFormat>Předvádění na obrazovce (4:3)</PresentationFormat>
  <Paragraphs>283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systému Office</vt:lpstr>
      <vt:lpstr>Fylogeneze a diverzita rostlin 1. přednáška Cyanobacteria, Euglenophyta, Dinophyta, Cryptophyta</vt:lpstr>
      <vt:lpstr>Řasy</vt:lpstr>
      <vt:lpstr>Systém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Symbiotické vztahy</vt:lpstr>
      <vt:lpstr>Systém</vt:lpstr>
      <vt:lpstr>Systém</vt:lpstr>
      <vt:lpstr>Řád Chroococcales</vt:lpstr>
      <vt:lpstr>Řád Oscillatoriales</vt:lpstr>
      <vt:lpstr>Řád Nostocales</vt:lpstr>
      <vt:lpstr>Řád Stigonematales</vt:lpstr>
      <vt:lpstr>Eukaryota</vt:lpstr>
      <vt:lpstr>Chlorarachniophyta, Euglenophyta, Dinophyta  Cryptophyta</vt:lpstr>
      <vt:lpstr>Chlorarachniophyta</vt:lpstr>
      <vt:lpstr>Chlorarachniophyta</vt:lpstr>
      <vt:lpstr>Chlorarachnion reptans</vt:lpstr>
      <vt:lpstr>Euglenophyta- krásnoočka</vt:lpstr>
      <vt:lpstr>Euglenophyta- krásnoočka</vt:lpstr>
      <vt:lpstr>Prezentace aplikace PowerPoint</vt:lpstr>
      <vt:lpstr>Euglena sp.</vt:lpstr>
      <vt:lpstr>Phacus sp.</vt:lpstr>
      <vt:lpstr>Odd.: Euglenophyta Třída: Euglenophyceae Řád: Euglenales</vt:lpstr>
      <vt:lpstr>Dinophyta - obrněnky</vt:lpstr>
      <vt:lpstr>Dinophyta - obrněnky</vt:lpstr>
      <vt:lpstr>Odd.: Dinophyta Třída: Dinophyceae Řád: Peridiniales</vt:lpstr>
      <vt:lpstr>Gymnodinium sp. </vt:lpstr>
      <vt:lpstr> Ceratium hirundinella</vt:lpstr>
      <vt:lpstr>Cryptophyta: skrytěnky</vt:lpstr>
      <vt:lpstr>Cryptomonas ovata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LF Lektor</cp:lastModifiedBy>
  <cp:revision>36</cp:revision>
  <dcterms:created xsi:type="dcterms:W3CDTF">2014-09-11T14:39:24Z</dcterms:created>
  <dcterms:modified xsi:type="dcterms:W3CDTF">2015-09-22T08:27:40Z</dcterms:modified>
</cp:coreProperties>
</file>