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103" d="100"/>
          <a:sy n="103" d="100"/>
        </p:scale>
        <p:origin x="3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pPr/>
              <a:t>1.10.2015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D594-D06B-47A9-A3FF-4E348C2B5EA8}" type="datetime1">
              <a:rPr lang="cs-CZ" smtClean="0"/>
              <a:t>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4930-525D-45EF-8775-9D2F1988D203}" type="datetime1">
              <a:rPr lang="cs-CZ" smtClean="0"/>
              <a:t>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5564-3770-4158-97A5-20DA7ED1273C}" type="datetime1">
              <a:rPr lang="cs-CZ" smtClean="0"/>
              <a:t>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19B8-1CC7-4BA9-852B-C29E3A89034F}" type="datetime1">
              <a:rPr lang="cs-CZ" smtClean="0"/>
              <a:t>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67B3-67FC-4645-B9DA-F5D81E905536}" type="datetime1">
              <a:rPr lang="cs-CZ" smtClean="0"/>
              <a:t>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9434-8502-469A-8FF8-CF8CE1414FBF}" type="datetime1">
              <a:rPr lang="cs-CZ" smtClean="0"/>
              <a:t>1.10.2015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104-E076-4664-BC14-BDE1DFCFBADB}" type="datetime1">
              <a:rPr lang="cs-CZ" smtClean="0"/>
              <a:t>1.10.2015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4E5-80BB-4C05-9360-87BB8882A35C}" type="datetime1">
              <a:rPr lang="cs-CZ" smtClean="0"/>
              <a:t>1.10.2015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DD41-5F23-4202-96AA-86E36544ED41}" type="datetime1">
              <a:rPr lang="cs-CZ" smtClean="0"/>
              <a:t>1.10.2015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1CBBB-D4D5-479D-BD52-ED6C71C7D220}" type="datetime1">
              <a:rPr lang="cs-CZ" smtClean="0"/>
              <a:t>1.10.2015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E723-0385-40E7-BF6A-9844F7558F59}" type="datetime1">
              <a:rPr lang="cs-CZ" smtClean="0"/>
              <a:t>1.10.2015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4222-EB8F-481B-92F6-F598D743F5D8}" type="datetime1">
              <a:rPr lang="cs-CZ" smtClean="0"/>
              <a:t>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Prymnesiophyta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Rozmnožování ruduch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Nepohlavní: </a:t>
            </a:r>
            <a:r>
              <a:rPr lang="cs-CZ" sz="2400" dirty="0" err="1" smtClean="0"/>
              <a:t>monosporami</a:t>
            </a:r>
            <a:endParaRPr lang="cs-CZ" sz="2400" dirty="0" smtClean="0"/>
          </a:p>
          <a:p>
            <a:r>
              <a:rPr lang="cs-CZ" sz="2400" dirty="0"/>
              <a:t>Pohlavní</a:t>
            </a:r>
            <a:r>
              <a:rPr lang="cs-CZ" sz="2400" dirty="0" smtClean="0"/>
              <a:t>: oogamie </a:t>
            </a:r>
            <a:r>
              <a:rPr lang="cs-CZ" sz="2400" dirty="0"/>
              <a:t>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Typy stélek ruduch</a:t>
            </a:r>
            <a:endParaRPr lang="cs-CZ" sz="28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6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Ekologie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Tropická moře, mangrove, sladké čisté vody i polární oblasti</a:t>
            </a:r>
          </a:p>
          <a:p>
            <a:r>
              <a:rPr lang="cs-CZ" sz="2400" dirty="0" smtClean="0"/>
              <a:t>U nás ohrožená skupina</a:t>
            </a:r>
          </a:p>
          <a:p>
            <a:r>
              <a:rPr lang="cs-CZ" sz="2400" dirty="0"/>
              <a:t>Některé </a:t>
            </a:r>
            <a:r>
              <a:rPr lang="cs-CZ" sz="2400" dirty="0" smtClean="0"/>
              <a:t>druhy </a:t>
            </a:r>
            <a:r>
              <a:rPr lang="cs-CZ" sz="2400" dirty="0" err="1" smtClean="0"/>
              <a:t>endolitické</a:t>
            </a:r>
            <a:r>
              <a:rPr lang="cs-CZ" sz="2400" dirty="0" smtClean="0"/>
              <a:t>, </a:t>
            </a:r>
            <a:r>
              <a:rPr lang="cs-CZ" sz="2400" dirty="0" err="1" smtClean="0"/>
              <a:t>aerofytické</a:t>
            </a:r>
            <a:r>
              <a:rPr lang="cs-CZ" sz="2400" dirty="0" smtClean="0"/>
              <a:t>, epifytické nebo parazitické</a:t>
            </a:r>
          </a:p>
          <a:p>
            <a:r>
              <a:rPr lang="cs-CZ" sz="2400" dirty="0" smtClean="0"/>
              <a:t>Často kalcifikované</a:t>
            </a: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68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>
                <a:solidFill>
                  <a:srgbClr val="C00000"/>
                </a:solidFill>
              </a:rPr>
              <a:t>Třída </a:t>
            </a:r>
            <a:r>
              <a:rPr lang="cs-CZ" sz="2400" dirty="0" err="1" smtClean="0">
                <a:solidFill>
                  <a:srgbClr val="C00000"/>
                </a:solidFill>
              </a:rPr>
              <a:t>Rhodophyceae</a:t>
            </a:r>
            <a:endParaRPr lang="cs-CZ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 smtClean="0"/>
              <a:t>(</a:t>
            </a:r>
            <a:r>
              <a:rPr lang="cs-CZ" sz="2400" dirty="0"/>
              <a:t>starší polyfyletická), jednodušší, převážně jednobuněčné nebo vláknité typy, jediná ploše listovitá stélka u </a:t>
            </a:r>
            <a:r>
              <a:rPr lang="cs-CZ" sz="2400" dirty="0" smtClean="0"/>
              <a:t>rodu </a:t>
            </a:r>
            <a:r>
              <a:rPr lang="cs-CZ" sz="2400" i="1" dirty="0" err="1" smtClean="0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 smtClean="0"/>
              <a:t> (mladší </a:t>
            </a:r>
            <a:r>
              <a:rPr lang="cs-CZ" sz="2400" dirty="0"/>
              <a:t>monofyletická), mnohobuněčné a makroskopické </a:t>
            </a:r>
            <a:r>
              <a:rPr lang="cs-CZ" sz="2400" dirty="0" smtClean="0"/>
              <a:t>stélky, </a:t>
            </a:r>
            <a:r>
              <a:rPr lang="cs-CZ" sz="2400" dirty="0" err="1" smtClean="0"/>
              <a:t>karpogony</a:t>
            </a:r>
            <a:r>
              <a:rPr lang="cs-CZ" sz="2400" dirty="0" smtClean="0"/>
              <a:t> s </a:t>
            </a:r>
            <a:r>
              <a:rPr lang="cs-CZ" sz="2400" dirty="0" err="1" smtClean="0"/>
              <a:t>trychogynem</a:t>
            </a:r>
            <a:endParaRPr 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9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1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1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cfb.unh.edu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0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 smtClean="0">
                <a:solidFill>
                  <a:srgbClr val="0070C0"/>
                </a:solidFill>
              </a:rPr>
              <a:t>Porphyra</a:t>
            </a:r>
            <a:r>
              <a:rPr lang="cs-CZ" sz="3200" dirty="0" smtClean="0">
                <a:solidFill>
                  <a:srgbClr val="0070C0"/>
                </a:solidFill>
              </a:rPr>
              <a:t> (</a:t>
            </a:r>
            <a:r>
              <a:rPr lang="cs-CZ" sz="3200" dirty="0" err="1" smtClean="0">
                <a:solidFill>
                  <a:srgbClr val="0070C0"/>
                </a:solidFill>
              </a:rPr>
              <a:t>Nori</a:t>
            </a:r>
            <a:r>
              <a:rPr lang="cs-CZ" sz="3200" dirty="0" smtClean="0">
                <a:solidFill>
                  <a:srgbClr val="0070C0"/>
                </a:solidFill>
              </a:rPr>
              <a:t>) 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www.fao.org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1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16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Převážně </a:t>
            </a:r>
            <a:r>
              <a:rPr lang="cs-CZ" altLang="cs-CZ" sz="2400" dirty="0" err="1" smtClean="0"/>
              <a:t>fotoautotrofní</a:t>
            </a:r>
            <a:r>
              <a:rPr lang="cs-CZ" altLang="cs-CZ" sz="2400" dirty="0" smtClean="0"/>
              <a:t> organismy</a:t>
            </a:r>
          </a:p>
          <a:p>
            <a:r>
              <a:rPr lang="cs-CZ" altLang="cs-CZ" sz="2400" dirty="0" smtClean="0"/>
              <a:t>Podříše </a:t>
            </a:r>
            <a:r>
              <a:rPr lang="cs-CZ" altLang="cs-CZ" sz="2400" b="1" dirty="0" err="1"/>
              <a:t>Biliphytae</a:t>
            </a:r>
            <a:r>
              <a:rPr lang="cs-CZ" altLang="cs-CZ" sz="2400" dirty="0"/>
              <a:t>:</a:t>
            </a:r>
          </a:p>
          <a:p>
            <a:pPr marL="0" indent="0">
              <a:buNone/>
            </a:pPr>
            <a:r>
              <a:rPr lang="cs-CZ" altLang="cs-CZ" sz="2400" dirty="0" smtClean="0"/>
              <a:t>      </a:t>
            </a:r>
            <a:r>
              <a:rPr lang="cs-CZ" altLang="cs-CZ" sz="2400" dirty="0" err="1" smtClean="0"/>
              <a:t>fykoerytrin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fykocyanin</a:t>
            </a:r>
            <a:r>
              <a:rPr lang="cs-CZ" altLang="cs-CZ" sz="2400" dirty="0"/>
              <a:t>, škrob v plazmě</a:t>
            </a:r>
          </a:p>
          <a:p>
            <a:r>
              <a:rPr lang="cs-CZ" altLang="cs-CZ" sz="2400" dirty="0"/>
              <a:t>Podříše </a:t>
            </a:r>
            <a:r>
              <a:rPr lang="cs-CZ" altLang="cs-CZ" sz="2400" b="1" dirty="0" err="1"/>
              <a:t>Viridiplantae</a:t>
            </a:r>
            <a:r>
              <a:rPr lang="cs-CZ" altLang="cs-CZ" sz="2400" dirty="0"/>
              <a:t>:</a:t>
            </a:r>
            <a:endParaRPr lang="cs-CZ" altLang="cs-CZ" sz="2400" b="1" dirty="0"/>
          </a:p>
          <a:p>
            <a:pPr marL="0" indent="0"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chlorofyl </a:t>
            </a:r>
            <a:r>
              <a:rPr lang="cs-CZ" altLang="cs-CZ" sz="2400" dirty="0" err="1"/>
              <a:t>a,b</a:t>
            </a:r>
            <a:r>
              <a:rPr lang="cs-CZ" altLang="cs-CZ" sz="2400" dirty="0"/>
              <a:t>; srostlé </a:t>
            </a:r>
            <a:r>
              <a:rPr lang="cs-CZ" altLang="cs-CZ" sz="2400" dirty="0" smtClean="0"/>
              <a:t>tylakoidy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8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Podříše </a:t>
            </a:r>
            <a:r>
              <a:rPr lang="cs-CZ" sz="3200" dirty="0" err="1" smtClean="0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</a:t>
            </a:r>
            <a:r>
              <a:rPr lang="cs-CZ" altLang="cs-CZ" sz="2400" dirty="0" smtClean="0"/>
              <a:t>staré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 smtClean="0"/>
              <a:t>Rubisco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a nukleotidů 18S </a:t>
            </a:r>
            <a:r>
              <a:rPr lang="cs-CZ" altLang="cs-CZ" sz="2400" dirty="0" err="1"/>
              <a:t>rDNA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1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Slepá </a:t>
            </a:r>
            <a:r>
              <a:rPr lang="cs-CZ" altLang="cs-CZ" sz="2400" dirty="0"/>
              <a:t>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</a:t>
            </a:r>
            <a:r>
              <a:rPr lang="cs-CZ" altLang="cs-CZ" sz="2400" dirty="0" smtClean="0"/>
              <a:t>b, </a:t>
            </a:r>
            <a:r>
              <a:rPr lang="el-GR" altLang="cs-CZ" sz="2400" dirty="0" smtClean="0">
                <a:cs typeface="Arial" charset="0"/>
              </a:rPr>
              <a:t>β</a:t>
            </a:r>
            <a:r>
              <a:rPr lang="cs-CZ" altLang="cs-CZ" sz="2400" dirty="0" smtClean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 smtClean="0">
                <a:cs typeface="Arial" charset="0"/>
              </a:rPr>
              <a:t>BS zpravidla celulózní (občas glykoprotein)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</a:t>
            </a:r>
            <a:r>
              <a:rPr lang="cs-CZ" altLang="cs-CZ" sz="2400" dirty="0" smtClean="0"/>
              <a:t>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</a:t>
            </a:r>
            <a:r>
              <a:rPr lang="cs-CZ" altLang="cs-CZ" sz="2400" dirty="0" smtClean="0"/>
              <a:t>mitóze</a:t>
            </a:r>
          </a:p>
          <a:p>
            <a:r>
              <a:rPr lang="cs-CZ" altLang="cs-CZ" sz="2400" dirty="0" smtClean="0"/>
              <a:t>Škrob (chloroplasty, </a:t>
            </a:r>
            <a:r>
              <a:rPr lang="cs-CZ" altLang="cs-CZ" sz="2400" dirty="0" err="1" smtClean="0"/>
              <a:t>leukoplasty</a:t>
            </a:r>
            <a:r>
              <a:rPr lang="cs-CZ" altLang="cs-CZ" sz="2400" dirty="0" smtClean="0"/>
              <a:t>, povrch </a:t>
            </a:r>
            <a:r>
              <a:rPr lang="cs-CZ" altLang="cs-CZ" sz="2400" dirty="0" err="1" smtClean="0"/>
              <a:t>pyrenoidu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1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8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Nepohlavní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Bičíkovci: </a:t>
            </a:r>
            <a:r>
              <a:rPr lang="cs-CZ" sz="2400" b="1" dirty="0" err="1" smtClean="0"/>
              <a:t>schizotomie</a:t>
            </a:r>
            <a:endParaRPr lang="cs-CZ" sz="2400" b="1" dirty="0"/>
          </a:p>
          <a:p>
            <a:r>
              <a:rPr lang="cs-CZ" sz="2400" dirty="0" smtClean="0"/>
              <a:t>Jednobuněční: sporulace, </a:t>
            </a:r>
            <a:r>
              <a:rPr lang="cs-CZ" sz="2400" dirty="0"/>
              <a:t>tzv. </a:t>
            </a:r>
            <a:r>
              <a:rPr lang="cs-CZ" sz="2400" b="1" dirty="0" err="1" smtClean="0"/>
              <a:t>cytogonie</a:t>
            </a:r>
            <a:r>
              <a:rPr lang="cs-CZ" sz="2400" dirty="0" smtClean="0"/>
              <a:t> (</a:t>
            </a:r>
            <a:r>
              <a:rPr lang="cs-CZ" sz="2400" dirty="0" err="1" smtClean="0"/>
              <a:t>dceřinné</a:t>
            </a:r>
            <a:r>
              <a:rPr lang="cs-CZ" sz="2400" dirty="0" smtClean="0"/>
              <a:t> </a:t>
            </a:r>
            <a:r>
              <a:rPr lang="cs-CZ" sz="2400" dirty="0"/>
              <a:t>nebo rozmnožovací buňky vznikají uvnitř mateřské buněčné stěny. Vzniknou buď 2-4 </a:t>
            </a:r>
            <a:r>
              <a:rPr lang="cs-CZ" sz="2400" dirty="0" smtClean="0"/>
              <a:t>bičíkaté zoospory </a:t>
            </a:r>
            <a:r>
              <a:rPr lang="cs-CZ" sz="2400" dirty="0"/>
              <a:t>nebo nepohyblivé </a:t>
            </a:r>
            <a:r>
              <a:rPr lang="cs-CZ" sz="2400" dirty="0" err="1" smtClean="0"/>
              <a:t>autospory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Typy </a:t>
            </a:r>
            <a:r>
              <a:rPr lang="cs-CZ" sz="2400" dirty="0"/>
              <a:t>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</a:t>
            </a:r>
            <a:r>
              <a:rPr lang="cs-CZ" sz="2400" dirty="0" smtClean="0"/>
              <a:t>dceřinými </a:t>
            </a:r>
            <a:r>
              <a:rPr lang="cs-CZ" sz="2400" b="1" dirty="0" err="1" smtClean="0"/>
              <a:t>coenobii</a:t>
            </a:r>
            <a:endParaRPr lang="cs-CZ" sz="2400" b="1" dirty="0" smtClean="0"/>
          </a:p>
          <a:p>
            <a:r>
              <a:rPr lang="cs-CZ" sz="2400" dirty="0" smtClean="0"/>
              <a:t>Vláknité </a:t>
            </a:r>
            <a:r>
              <a:rPr lang="cs-CZ" sz="2400" dirty="0"/>
              <a:t>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</a:t>
            </a:r>
            <a:r>
              <a:rPr lang="cs-CZ" sz="2400" dirty="0" smtClean="0"/>
              <a:t>dceřiné </a:t>
            </a:r>
            <a:r>
              <a:rPr lang="cs-CZ" sz="2400" dirty="0"/>
              <a:t>a část stěny mateřské buňky je zachována i pro </a:t>
            </a:r>
            <a:r>
              <a:rPr lang="cs-CZ" sz="2400" dirty="0" smtClean="0"/>
              <a:t>dceřinou </a:t>
            </a:r>
            <a:r>
              <a:rPr lang="cs-CZ" sz="2400" dirty="0"/>
              <a:t>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</a:t>
            </a:r>
            <a:r>
              <a:rPr lang="cs-CZ" sz="2400" dirty="0" smtClean="0"/>
              <a:t>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</a:t>
            </a:r>
            <a:r>
              <a:rPr lang="cs-CZ" sz="2400" dirty="0" smtClean="0"/>
              <a:t>je </a:t>
            </a:r>
            <a:r>
              <a:rPr lang="cs-CZ" sz="2400" dirty="0"/>
              <a:t>vytvořeno bipolární vřeténko od pólu k pólu, </a:t>
            </a:r>
            <a:r>
              <a:rPr lang="cs-CZ" sz="2400" dirty="0" smtClean="0"/>
              <a:t>v </a:t>
            </a:r>
            <a:r>
              <a:rPr lang="cs-CZ" sz="2400" dirty="0"/>
              <a:t>metafázi jsou chromozómy uspořádány v ekvatoriální destičce. </a:t>
            </a:r>
            <a:endParaRPr lang="cs-CZ" sz="2400" dirty="0" smtClean="0"/>
          </a:p>
          <a:p>
            <a:r>
              <a:rPr lang="cs-CZ" sz="2400" dirty="0" smtClean="0"/>
              <a:t>Dva </a:t>
            </a:r>
            <a:r>
              <a:rPr lang="cs-CZ" sz="2400" dirty="0"/>
              <a:t>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  <a:endParaRPr lang="cs-CZ" sz="2400" dirty="0" smtClean="0"/>
          </a:p>
          <a:p>
            <a:r>
              <a:rPr lang="cs-CZ" sz="2400" dirty="0" smtClean="0"/>
              <a:t>uzavřená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jaderná </a:t>
            </a:r>
            <a:r>
              <a:rPr lang="cs-CZ" sz="2400" dirty="0"/>
              <a:t>blána zůstává </a:t>
            </a:r>
            <a:r>
              <a:rPr lang="cs-CZ" sz="2400" dirty="0" smtClean="0"/>
              <a:t>zachována</a:t>
            </a:r>
          </a:p>
          <a:p>
            <a:r>
              <a:rPr lang="cs-CZ" sz="2400" dirty="0" smtClean="0"/>
              <a:t>otevřená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je </a:t>
            </a:r>
            <a:r>
              <a:rPr lang="cs-CZ" sz="2400" dirty="0"/>
              <a:t>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0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Mikrotubulární</a:t>
            </a:r>
            <a:r>
              <a:rPr lang="cs-CZ" sz="3200" dirty="0" smtClean="0">
                <a:solidFill>
                  <a:schemeClr val="accent1"/>
                </a:solidFill>
              </a:rPr>
              <a:t> systémy v cytokinezi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Oddělení dceřiných buněk</a:t>
            </a:r>
          </a:p>
          <a:p>
            <a:r>
              <a:rPr lang="cs-CZ" altLang="cs-CZ" sz="2400" dirty="0" smtClean="0"/>
              <a:t>Dva typy: </a:t>
            </a:r>
            <a:r>
              <a:rPr lang="cs-CZ" altLang="cs-CZ" sz="2400" dirty="0" err="1" smtClean="0"/>
              <a:t>fykoplast</a:t>
            </a:r>
            <a:r>
              <a:rPr lang="cs-CZ" altLang="cs-CZ" sz="2400" dirty="0" smtClean="0"/>
              <a:t>, fragmoplast</a:t>
            </a:r>
          </a:p>
          <a:p>
            <a:r>
              <a:rPr lang="cs-CZ" altLang="cs-CZ" sz="2400" b="1" dirty="0" err="1" smtClean="0"/>
              <a:t>Fykoplast</a:t>
            </a:r>
            <a:r>
              <a:rPr lang="cs-CZ" altLang="cs-CZ" sz="2400" b="1" dirty="0" smtClean="0"/>
              <a:t>: </a:t>
            </a:r>
            <a:r>
              <a:rPr lang="cs-CZ" sz="2400" dirty="0"/>
              <a:t>mitotické vřeténko </a:t>
            </a:r>
            <a:r>
              <a:rPr lang="cs-CZ" sz="2400" dirty="0" smtClean="0"/>
              <a:t>se úplně </a:t>
            </a:r>
            <a:r>
              <a:rPr lang="cs-CZ" sz="2400" dirty="0"/>
              <a:t>rozpadne, vytvoří se nová struktura kolmo na jeho původní </a:t>
            </a:r>
            <a:r>
              <a:rPr lang="cs-CZ" sz="2400" dirty="0" smtClean="0"/>
              <a:t>směr (primitivnější způsob)</a:t>
            </a:r>
            <a:endParaRPr lang="cs-CZ" altLang="cs-CZ" sz="2400" dirty="0" smtClean="0"/>
          </a:p>
          <a:p>
            <a:endParaRPr lang="cs-CZ" altLang="cs-CZ" sz="2400" dirty="0"/>
          </a:p>
          <a:p>
            <a:r>
              <a:rPr lang="cs-CZ" altLang="cs-CZ" sz="2400" b="1" dirty="0" smtClean="0"/>
              <a:t>Fragmoplast:  </a:t>
            </a:r>
            <a:r>
              <a:rPr lang="cs-CZ" altLang="cs-CZ" sz="2400" dirty="0" smtClean="0"/>
              <a:t>vzniká </a:t>
            </a:r>
            <a:r>
              <a:rPr lang="cs-CZ" sz="2400" dirty="0" smtClean="0"/>
              <a:t>z </a:t>
            </a:r>
            <a:r>
              <a:rPr lang="cs-CZ" sz="2400" dirty="0"/>
              <a:t>pozůstatků mitotického </a:t>
            </a:r>
            <a:r>
              <a:rPr lang="cs-CZ" sz="2400" dirty="0" smtClean="0"/>
              <a:t>vřeténka, zakládá </a:t>
            </a:r>
            <a:r>
              <a:rPr lang="cs-CZ" sz="2400" dirty="0"/>
              <a:t>se buněčná </a:t>
            </a:r>
            <a:r>
              <a:rPr lang="cs-CZ" sz="2400" dirty="0" smtClean="0"/>
              <a:t>destička (odvozenější, mají ho vyšší rostliny)</a:t>
            </a:r>
            <a:endParaRPr lang="cs-CZ" altLang="cs-CZ" sz="2400" b="1" dirty="0" smtClean="0"/>
          </a:p>
          <a:p>
            <a:endParaRPr lang="cs-CZ" altLang="cs-CZ" sz="2400" dirty="0" smtClean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5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Systém, třídy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smtClean="0"/>
              <a:t>Důležité znaky:</a:t>
            </a:r>
          </a:p>
          <a:p>
            <a:pPr marL="0" indent="0">
              <a:buNone/>
            </a:pPr>
            <a:r>
              <a:rPr lang="cs-CZ" sz="2400" dirty="0" smtClean="0"/>
              <a:t>1</a:t>
            </a:r>
            <a:r>
              <a:rPr lang="cs-CZ" sz="2400" dirty="0"/>
              <a:t>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  <a:endParaRPr lang="cs-CZ" sz="2400" dirty="0" smtClean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Prasinophyceae</a:t>
            </a:r>
            <a:r>
              <a:rPr lang="cs-CZ" altLang="cs-CZ" sz="2400" dirty="0" smtClean="0"/>
              <a:t>  </a:t>
            </a:r>
            <a:r>
              <a:rPr lang="cs-CZ" altLang="cs-CZ" sz="2200" dirty="0" smtClean="0"/>
              <a:t>(většinou </a:t>
            </a:r>
            <a:r>
              <a:rPr lang="cs-CZ" sz="2200" dirty="0" smtClean="0"/>
              <a:t>bičíkovci  </a:t>
            </a:r>
            <a:r>
              <a:rPr lang="cs-CZ" sz="2200" dirty="0"/>
              <a:t>s organickými šupinami na </a:t>
            </a:r>
            <a:r>
              <a:rPr lang="cs-CZ" sz="2200" dirty="0" smtClean="0"/>
              <a:t>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Ulvophyceae</a:t>
            </a:r>
            <a:r>
              <a:rPr lang="cs-CZ" altLang="cs-CZ" sz="2400" dirty="0" smtClean="0"/>
              <a:t>       </a:t>
            </a:r>
            <a:r>
              <a:rPr lang="cs-CZ" altLang="cs-CZ" sz="2200" dirty="0" smtClean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</a:t>
            </a:r>
            <a:r>
              <a:rPr lang="cs-CZ" sz="2200" dirty="0" smtClean="0"/>
              <a:t>konfigurace</a:t>
            </a:r>
            <a:r>
              <a:rPr lang="cs-CZ" sz="2200" dirty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Trebouxiophyceae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 smtClean="0"/>
              <a:t>většinou </a:t>
            </a:r>
            <a:r>
              <a:rPr lang="cs-CZ" sz="2200" dirty="0"/>
              <a:t>jednobuněční s CCW </a:t>
            </a:r>
            <a:r>
              <a:rPr lang="cs-CZ" sz="2200" dirty="0" smtClean="0"/>
              <a:t>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Chlorophyceae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/>
              <a:t>mnoho typů stélek, stěna je polysacharidová ev. glykoproteinová (chlamys), bičíkatá stádia mají DO a </a:t>
            </a:r>
            <a:r>
              <a:rPr lang="cs-CZ" sz="2200" dirty="0" smtClean="0"/>
              <a:t>CW)</a:t>
            </a:r>
            <a:endParaRPr lang="cs-CZ" altLang="cs-CZ" sz="22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dirty="0" smtClean="0">
                <a:latin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</a:rPr>
              <a:t>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www.mbari.org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2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r>
              <a:rPr lang="cs-CZ" altLang="cs-CZ" sz="2400" dirty="0" smtClean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</a:t>
            </a:r>
            <a:r>
              <a:rPr lang="cs-CZ" altLang="cs-CZ" sz="2400" dirty="0" smtClean="0">
                <a:latin typeface="Calibri" panose="020F0502020204030204" pitchFamily="34" charset="0"/>
              </a:rPr>
              <a:t>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xylan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4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 smtClean="0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Sifonokladální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5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glukan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Heteroplastické</a:t>
            </a:r>
            <a:r>
              <a:rPr lang="cs-CZ" altLang="cs-CZ" sz="2400" dirty="0" smtClean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Sifonein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sifonoxantin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Caulerpa</a:t>
            </a:r>
            <a:r>
              <a:rPr lang="cs-CZ" altLang="cs-CZ" sz="2400" i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taxifolia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522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0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23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 smtClean="0">
                <a:latin typeface="Calibri" panose="020F0502020204030204" pitchFamily="34" charset="0"/>
              </a:rPr>
              <a:t>3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fruktan</a:t>
            </a:r>
            <a:r>
              <a:rPr lang="cs-CZ" altLang="cs-CZ" sz="2400" dirty="0" smtClean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7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acetabulum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6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Cyanely</a:t>
            </a:r>
            <a:r>
              <a:rPr lang="cs-CZ" altLang="cs-CZ" sz="2400" dirty="0" smtClean="0"/>
              <a:t> </a:t>
            </a:r>
          </a:p>
          <a:p>
            <a:r>
              <a:rPr lang="cs-CZ" altLang="cs-CZ" sz="2400" dirty="0" smtClean="0"/>
              <a:t>Sladkovodní bičíkovci</a:t>
            </a:r>
          </a:p>
          <a:p>
            <a:r>
              <a:rPr lang="cs-CZ" altLang="cs-CZ" sz="2400" dirty="0" smtClean="0"/>
              <a:t>Rozmnožování: </a:t>
            </a:r>
            <a:r>
              <a:rPr lang="cs-CZ" altLang="cs-CZ" sz="2400" dirty="0" err="1" smtClean="0"/>
              <a:t>autospory</a:t>
            </a:r>
            <a:r>
              <a:rPr lang="cs-CZ" altLang="cs-CZ" sz="2400" dirty="0" smtClean="0"/>
              <a:t>, zoospory</a:t>
            </a:r>
          </a:p>
          <a:p>
            <a:r>
              <a:rPr lang="cs-CZ" altLang="cs-CZ" sz="2400" dirty="0" smtClean="0"/>
              <a:t>18 S </a:t>
            </a:r>
            <a:r>
              <a:rPr lang="cs-CZ" altLang="cs-CZ" sz="2400" dirty="0" err="1" smtClean="0"/>
              <a:t>rRNA</a:t>
            </a:r>
            <a:r>
              <a:rPr lang="cs-CZ" altLang="cs-CZ" sz="2400" dirty="0" smtClean="0"/>
              <a:t> – monofyletické, příbuzné s </a:t>
            </a:r>
            <a:r>
              <a:rPr lang="cs-CZ" altLang="cs-CZ" sz="2400" dirty="0" err="1" smtClean="0"/>
              <a:t>Cryptophyta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 smtClean="0"/>
              <a:t>paradoxa</a:t>
            </a:r>
            <a:r>
              <a:rPr lang="cs-CZ" sz="2400" i="1" dirty="0"/>
              <a:t> </a:t>
            </a:r>
            <a:r>
              <a:rPr lang="cs-CZ" sz="2400" i="1" dirty="0" smtClean="0"/>
              <a:t>- </a:t>
            </a:r>
            <a:r>
              <a:rPr lang="cs-CZ" sz="2400" dirty="0" smtClean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9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7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 smtClean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 smtClean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Hematochrom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 smtClean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 smtClean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 smtClean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9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75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Fykoplast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7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0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5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4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7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2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kapsální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mastigonem</a:t>
            </a:r>
            <a:r>
              <a:rPr lang="cs-CZ" altLang="cs-CZ" sz="2400" dirty="0" smtClean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Sporopolenin</a:t>
            </a:r>
            <a:r>
              <a:rPr lang="cs-CZ" altLang="cs-CZ" sz="2400" dirty="0" smtClean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Scenedesmus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Pediastrum</a:t>
            </a:r>
            <a:r>
              <a:rPr lang="cs-CZ" altLang="cs-CZ" sz="2400" dirty="0" smtClean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hemiaplanospory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Mitoza</a:t>
            </a:r>
            <a:r>
              <a:rPr lang="cs-CZ" altLang="cs-CZ" sz="2400" dirty="0" smtClean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cenobium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8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Chlamydomonas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41460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Volvox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3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Desmodesmus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i="1" dirty="0" err="1" smtClean="0">
                <a:solidFill>
                  <a:srgbClr val="00B050"/>
                </a:solidFill>
              </a:rPr>
              <a:t>sp</a:t>
            </a:r>
            <a:r>
              <a:rPr lang="cs-CZ" altLang="cs-CZ" i="1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7979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Pediastrum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14254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Microspora</a:t>
            </a:r>
            <a:r>
              <a:rPr lang="cs-CZ" altLang="cs-CZ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7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5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Oedogonium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3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třídy</a:t>
            </a:r>
            <a:endParaRPr lang="cs-CZ" sz="3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endParaRPr lang="cs-CZ" altLang="cs-CZ" sz="2400" dirty="0" smtClean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Klebsormidiophyceae</a:t>
            </a:r>
            <a:endParaRPr lang="cs-CZ" altLang="cs-CZ" sz="24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Coleochaetophyceae</a:t>
            </a:r>
            <a:endParaRPr lang="cs-CZ" altLang="cs-CZ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altLang="cs-CZ" sz="2400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altLang="cs-CZ" sz="24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9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  <a:t/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Sladkovodní</a:t>
            </a:r>
          </a:p>
          <a:p>
            <a:r>
              <a:rPr lang="cs-CZ" sz="2000" dirty="0" smtClean="0"/>
              <a:t>Bičíkovci, vláknitá stélka</a:t>
            </a:r>
          </a:p>
          <a:p>
            <a:r>
              <a:rPr lang="cs-CZ" sz="2000" dirty="0" smtClean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Mesostigma</a:t>
            </a:r>
            <a:r>
              <a:rPr lang="cs-CZ" sz="2000" i="1" dirty="0" smtClean="0">
                <a:solidFill>
                  <a:srgbClr val="FFC000"/>
                </a:solidFill>
              </a:rPr>
              <a:t> </a:t>
            </a:r>
            <a:r>
              <a:rPr lang="cs-CZ" sz="2000" i="1" dirty="0" err="1" smtClean="0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6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dirty="0" smtClean="0"/>
              <a:t>Stélka: bičíkatá až vláknitá</a:t>
            </a:r>
          </a:p>
          <a:p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Cryptophyta</a:t>
            </a:r>
            <a:endParaRPr lang="cs-CZ" altLang="cs-CZ" sz="2400" dirty="0" smtClean="0"/>
          </a:p>
          <a:p>
            <a:r>
              <a:rPr lang="cs-CZ" altLang="cs-CZ" sz="2400" dirty="0" smtClean="0"/>
              <a:t>Dva holé bičíky +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: podobné bičíku, jiná submikroskopická struktura</a:t>
            </a:r>
          </a:p>
          <a:p>
            <a:r>
              <a:rPr lang="cs-CZ" altLang="cs-CZ" sz="2400" dirty="0" smtClean="0"/>
              <a:t>Kontraktilní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 slouží k: </a:t>
            </a:r>
            <a:r>
              <a:rPr lang="cs-CZ" altLang="cs-CZ" sz="2400" dirty="0" err="1" smtClean="0"/>
              <a:t>fagotrofii</a:t>
            </a:r>
            <a:r>
              <a:rPr lang="cs-CZ" altLang="cs-CZ" sz="2400" dirty="0" smtClean="0"/>
              <a:t>, rychlé změně pohybu, přichycení k substrátu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r>
              <a:rPr lang="cs-CZ" altLang="cs-CZ" sz="2400" dirty="0" err="1" smtClean="0"/>
              <a:t>Thylakoidy</a:t>
            </a:r>
            <a:r>
              <a:rPr lang="cs-CZ" altLang="cs-CZ" sz="2400" dirty="0" smtClean="0"/>
              <a:t> srostlé po třech</a:t>
            </a:r>
          </a:p>
          <a:p>
            <a:r>
              <a:rPr lang="cs-CZ" altLang="cs-CZ" sz="2400" dirty="0" smtClean="0"/>
              <a:t>Chloroplasty s </a:t>
            </a:r>
            <a:r>
              <a:rPr lang="cs-CZ" altLang="cs-CZ" sz="2400" dirty="0" err="1" smtClean="0"/>
              <a:t>pyrenoidem</a:t>
            </a:r>
            <a:endParaRPr lang="cs-CZ" altLang="cs-CZ" sz="2400" dirty="0" smtClean="0"/>
          </a:p>
          <a:p>
            <a:r>
              <a:rPr lang="cs-CZ" altLang="cs-CZ" sz="2400" dirty="0" smtClean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2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Charophytae</a:t>
            </a: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Spájivky</a:t>
            </a:r>
            <a:r>
              <a:rPr lang="cs-CZ" altLang="cs-CZ" sz="2400" dirty="0" smtClean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5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Jediný rod  </a:t>
            </a:r>
            <a:r>
              <a:rPr lang="cs-CZ" altLang="cs-CZ" sz="2400" i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i="1" dirty="0" smtClean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Tvoří </a:t>
            </a:r>
            <a:r>
              <a:rPr lang="cs-CZ" dirty="0" err="1" smtClean="0"/>
              <a:t>hetrotrichální</a:t>
            </a:r>
            <a:r>
              <a:rPr lang="cs-CZ" dirty="0" smtClean="0"/>
              <a:t> vlákna, která se sdružují dohromady v disk.</a:t>
            </a:r>
            <a:endParaRPr lang="cs-CZ" dirty="0"/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70C0"/>
                </a:solidFill>
              </a:rPr>
              <a:t>Třída </a:t>
            </a:r>
            <a:r>
              <a:rPr lang="cs-CZ" sz="4000" dirty="0" err="1" smtClean="0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5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Pletivná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Rhizoidy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/>
              <a:t>Z</a:t>
            </a:r>
            <a:r>
              <a:rPr lang="cs-CZ" sz="2400" dirty="0" smtClean="0"/>
              <a:t>oospory </a:t>
            </a:r>
            <a:r>
              <a:rPr lang="cs-CZ" sz="2400" dirty="0"/>
              <a:t>a spermatozoidy mají 2 bičíky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</a:t>
            </a:r>
            <a:r>
              <a:rPr lang="cs-CZ" sz="2400" dirty="0" smtClean="0"/>
              <a:t>vápenatělé </a:t>
            </a:r>
            <a:r>
              <a:rPr lang="cs-CZ" sz="2400" dirty="0"/>
              <a:t>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57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1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8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3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68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 smtClean="0">
                <a:latin typeface="Calibri" panose="020F0502020204030204" pitchFamily="34" charset="0"/>
              </a:rPr>
              <a:t>(</a:t>
            </a:r>
            <a:r>
              <a:rPr lang="cs-CZ" sz="1800" dirty="0" smtClean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 smtClean="0">
                <a:latin typeface="Calibri" panose="020F0502020204030204" pitchFamily="34" charset="0"/>
              </a:rPr>
              <a:t>Spirogyra</a:t>
            </a:r>
            <a:r>
              <a:rPr lang="cs-CZ" sz="1800" dirty="0" smtClean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 smtClean="0">
                <a:latin typeface="Calibri" panose="020F0502020204030204" pitchFamily="34" charset="0"/>
              </a:rPr>
              <a:t>Zygnema</a:t>
            </a:r>
            <a:r>
              <a:rPr lang="cs-CZ" sz="18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 smtClean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 smtClean="0">
                <a:latin typeface="Calibri" panose="020F0502020204030204" pitchFamily="34" charset="0"/>
              </a:rPr>
              <a:t> (</a:t>
            </a:r>
            <a:r>
              <a:rPr lang="cs-CZ" sz="2000" dirty="0" err="1" smtClean="0">
                <a:latin typeface="Calibri" panose="020F0502020204030204" pitchFamily="34" charset="0"/>
              </a:rPr>
              <a:t>isogamety</a:t>
            </a:r>
            <a:r>
              <a:rPr lang="cs-CZ" sz="2000" dirty="0" smtClean="0">
                <a:latin typeface="Calibri" panose="020F0502020204030204" pitchFamily="34" charset="0"/>
              </a:rPr>
              <a:t> celé protoplasty)</a:t>
            </a:r>
            <a:endParaRPr lang="cs-CZ" altLang="cs-CZ" sz="2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000" dirty="0" smtClean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7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splynutí, karyogamie 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, ostatní celulózu a pektin) =&gt; po období klidu meiotické dělení a </a:t>
            </a:r>
            <a:r>
              <a:rPr lang="cs-CZ" sz="2400" dirty="0" smtClean="0"/>
              <a:t>klíčení</a:t>
            </a:r>
          </a:p>
          <a:p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žebříčková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cs-CZ" sz="2400" dirty="0" err="1">
                <a:solidFill>
                  <a:schemeClr val="accent4">
                    <a:lumMod val="75000"/>
                  </a:schemeClr>
                </a:solidFill>
              </a:rPr>
              <a:t>skalariformní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cs-CZ" sz="2400" dirty="0"/>
              <a:t>= mezi dvěma různými vlákny;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laterální </a:t>
            </a:r>
            <a:r>
              <a:rPr lang="cs-CZ" sz="2400" dirty="0"/>
              <a:t>= mezi dvěma sousedními buňkami téhož vlákna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6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 smtClean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 smtClean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zářez (</a:t>
            </a:r>
            <a:r>
              <a:rPr lang="cs-CZ" sz="2400" dirty="0" err="1" smtClean="0">
                <a:latin typeface="Calibri" panose="020F0502020204030204" pitchFamily="34" charset="0"/>
              </a:rPr>
              <a:t>isthmus</a:t>
            </a:r>
            <a:r>
              <a:rPr lang="cs-CZ" sz="2400" dirty="0" smtClean="0">
                <a:latin typeface="Calibri" panose="020F0502020204030204" pitchFamily="34" charset="0"/>
              </a:rPr>
              <a:t> – šíje) a dvě </a:t>
            </a:r>
            <a:r>
              <a:rPr lang="cs-CZ" sz="2400" dirty="0" err="1" smtClean="0">
                <a:latin typeface="Calibri" panose="020F0502020204030204" pitchFamily="34" charset="0"/>
              </a:rPr>
              <a:t>semicely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 smtClean="0">
                <a:latin typeface="Calibri" panose="020F0502020204030204" pitchFamily="34" charset="0"/>
              </a:rPr>
              <a:t>isthmu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</a:t>
            </a:r>
            <a:r>
              <a:rPr lang="cs-CZ" sz="2400" dirty="0" smtClean="0">
                <a:latin typeface="Calibri" panose="020F0502020204030204" pitchFamily="34" charset="0"/>
              </a:rPr>
              <a:t>ýběžky, ostny</a:t>
            </a:r>
          </a:p>
          <a:p>
            <a:r>
              <a:rPr lang="cs-CZ" sz="2400" dirty="0"/>
              <a:t>rozmnožování dělením buněk: na počátku se oddálí </a:t>
            </a:r>
            <a:r>
              <a:rPr lang="cs-CZ" sz="2400" dirty="0" err="1"/>
              <a:t>semicely</a:t>
            </a:r>
            <a:r>
              <a:rPr lang="cs-CZ" sz="2400" dirty="0"/>
              <a:t>, mezi nimi se vytvoří sférický měchýřek, do nějž vstoupí jádro a rozdělí se =&gt; </a:t>
            </a:r>
            <a:r>
              <a:rPr lang="cs-CZ" sz="2400" dirty="0" err="1"/>
              <a:t>dceřinná</a:t>
            </a:r>
            <a:r>
              <a:rPr lang="cs-CZ" sz="2400" dirty="0"/>
              <a:t> jádra oddělí septum =&gt; každá dceř. buňka si dotvoří druhou </a:t>
            </a:r>
            <a:r>
              <a:rPr lang="cs-CZ" sz="2400" dirty="0" err="1"/>
              <a:t>semicelu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48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</p:spTree>
    <p:extLst>
      <p:ext uri="{BB962C8B-B14F-4D97-AF65-F5344CB8AC3E}">
        <p14:creationId xmlns:p14="http://schemas.microsoft.com/office/powerpoint/2010/main" val="33646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</p:spTree>
    <p:extLst>
      <p:ext uri="{BB962C8B-B14F-4D97-AF65-F5344CB8AC3E}">
        <p14:creationId xmlns:p14="http://schemas.microsoft.com/office/powerpoint/2010/main" val="15800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18975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</p:spTree>
    <p:extLst>
      <p:ext uri="{BB962C8B-B14F-4D97-AF65-F5344CB8AC3E}">
        <p14:creationId xmlns:p14="http://schemas.microsoft.com/office/powerpoint/2010/main" val="54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33368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</p:spTree>
    <p:extLst>
      <p:ext uri="{BB962C8B-B14F-4D97-AF65-F5344CB8AC3E}">
        <p14:creationId xmlns:p14="http://schemas.microsoft.com/office/powerpoint/2010/main" val="36377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protist.i.hosei.ac.jp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77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</p:spTree>
    <p:extLst>
      <p:ext uri="{BB962C8B-B14F-4D97-AF65-F5344CB8AC3E}">
        <p14:creationId xmlns:p14="http://schemas.microsoft.com/office/powerpoint/2010/main" val="15994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Obrovský </a:t>
            </a:r>
            <a:r>
              <a:rPr lang="cs-CZ" sz="2400" dirty="0"/>
              <a:t>globální význam v koloběhu uhlíku a </a:t>
            </a:r>
            <a:r>
              <a:rPr lang="cs-CZ" sz="2400" dirty="0" smtClean="0"/>
              <a:t>síry</a:t>
            </a:r>
          </a:p>
          <a:p>
            <a:r>
              <a:rPr lang="cs-CZ" altLang="cs-CZ" sz="2400" dirty="0" smtClean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 smtClean="0"/>
              <a:t>huxleyi</a:t>
            </a:r>
            <a:r>
              <a:rPr lang="cs-CZ" sz="2400" i="1" dirty="0" smtClean="0"/>
              <a:t> </a:t>
            </a:r>
            <a:r>
              <a:rPr lang="cs-CZ" sz="2400" dirty="0" smtClean="0"/>
              <a:t>(tvoří bílý zákal v mořích- </a:t>
            </a:r>
            <a:r>
              <a:rPr lang="cs-CZ" sz="2400" dirty="0" err="1" smtClean="0"/>
              <a:t>white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)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4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</p:spTree>
    <p:extLst>
      <p:ext uri="{BB962C8B-B14F-4D97-AF65-F5344CB8AC3E}">
        <p14:creationId xmlns:p14="http://schemas.microsoft.com/office/powerpoint/2010/main" val="16591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zygospora</a:t>
            </a:r>
            <a:endParaRPr lang="cs-CZ" dirty="0"/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9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smtClean="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0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 smtClean="0"/>
              <a:t>Buněčná </a:t>
            </a:r>
            <a:r>
              <a:rPr lang="cs-CZ" altLang="cs-CZ" sz="2400" dirty="0"/>
              <a:t>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</a:t>
            </a:r>
            <a:r>
              <a:rPr lang="cs-CZ" altLang="cs-CZ" sz="2400" dirty="0" smtClean="0"/>
              <a:t>d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Chloroplasty mají dvě obalné membrány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Zeaxantin</a:t>
            </a:r>
            <a:r>
              <a:rPr lang="cs-CZ" altLang="cs-CZ" sz="2400" dirty="0" smtClean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</a:t>
            </a:r>
            <a:r>
              <a:rPr lang="cs-CZ" altLang="cs-CZ" sz="2400" dirty="0" smtClean="0">
                <a:cs typeface="Arial" charset="0"/>
              </a:rPr>
              <a:t> nesrůstají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Thylakoidy-fykobilizomy</a:t>
            </a:r>
            <a:r>
              <a:rPr lang="cs-CZ" altLang="cs-CZ" sz="2400" dirty="0" smtClean="0">
                <a:cs typeface="Arial" charset="0"/>
              </a:rPr>
              <a:t>- </a:t>
            </a:r>
            <a:r>
              <a:rPr lang="cs-CZ" altLang="cs-CZ" sz="2400" dirty="0" err="1" smtClean="0">
                <a:cs typeface="Arial" charset="0"/>
              </a:rPr>
              <a:t>fykobiliproteiny</a:t>
            </a:r>
            <a:r>
              <a:rPr lang="cs-CZ" altLang="cs-CZ" sz="2400" dirty="0" smtClean="0">
                <a:cs typeface="Arial" charset="0"/>
              </a:rPr>
              <a:t> (c-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 smtClean="0">
                <a:cs typeface="Arial" charset="0"/>
              </a:rPr>
              <a:t>allofykocyanin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fykoerythrin</a:t>
            </a:r>
            <a:r>
              <a:rPr lang="cs-CZ" altLang="cs-CZ" sz="2400" dirty="0" smtClean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Florideový</a:t>
            </a:r>
            <a:r>
              <a:rPr lang="cs-CZ" altLang="cs-CZ" sz="2400" dirty="0" smtClean="0">
                <a:cs typeface="Arial" charset="0"/>
              </a:rPr>
              <a:t> škrob (v plazmě)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</a:t>
            </a:r>
            <a:r>
              <a:rPr lang="cs-CZ" altLang="cs-CZ" sz="2400" dirty="0" smtClean="0">
                <a:cs typeface="Arial" charset="0"/>
              </a:rPr>
              <a:t>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cs typeface="Arial" charset="0"/>
              </a:rPr>
              <a:t>Sekundární metabolity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1982</Words>
  <Application>Microsoft Office PowerPoint</Application>
  <PresentationFormat>Předvádění na obrazovce (4:3)</PresentationFormat>
  <Paragraphs>475</Paragraphs>
  <Slides>82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6" baseType="lpstr">
      <vt:lpstr>Arial</vt:lpstr>
      <vt:lpstr>Calibri</vt:lpstr>
      <vt:lpstr>Wingdings</vt:lpstr>
      <vt:lpstr>Motiv systému Office</vt:lpstr>
      <vt:lpstr>Fylogeneze a diverzita rostlin: 3. přednáška Glaucophyta, Prymnesiophyta, Rhodophyta, Chlorophyta, Charophyta</vt:lpstr>
      <vt:lpstr>Říše Plantae</vt:lpstr>
      <vt:lpstr>Přehled systému říše Plantae</vt:lpstr>
      <vt:lpstr>Glaucophyta</vt:lpstr>
      <vt:lpstr>Prezentace aplikace PowerPoint</vt:lpstr>
      <vt:lpstr>Prymnesiophyta (Haptophyta)</vt:lpstr>
      <vt:lpstr>Prezentace aplikace PowerPoint</vt:lpstr>
      <vt:lpstr>Prymnesiophyta (Haptophyta)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Přehled systému říše Plantae</vt:lpstr>
      <vt:lpstr>Podříše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Oddělení Charophyta, třídy</vt:lpstr>
      <vt:lpstr>Mesostigmatophyceae </vt:lpstr>
      <vt:lpstr>Vývojová větev Charophytae,  odd.: CHAROPHYTA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Konjugace</vt:lpstr>
      <vt:lpstr>Třída Zygnematophyceae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108</cp:revision>
  <dcterms:created xsi:type="dcterms:W3CDTF">2012-09-10T15:35:35Z</dcterms:created>
  <dcterms:modified xsi:type="dcterms:W3CDTF">2015-10-01T08:12:25Z</dcterms:modified>
</cp:coreProperties>
</file>