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04" r:id="rId2"/>
    <p:sldId id="305" r:id="rId3"/>
    <p:sldId id="306" r:id="rId4"/>
    <p:sldId id="307" r:id="rId5"/>
    <p:sldId id="309" r:id="rId6"/>
    <p:sldId id="310" r:id="rId7"/>
    <p:sldId id="311" r:id="rId8"/>
    <p:sldId id="312" r:id="rId9"/>
    <p:sldId id="313" r:id="rId10"/>
    <p:sldId id="314" r:id="rId11"/>
    <p:sldId id="316" r:id="rId12"/>
    <p:sldId id="317" r:id="rId13"/>
    <p:sldId id="276" r:id="rId14"/>
    <p:sldId id="277" r:id="rId15"/>
    <p:sldId id="278" r:id="rId16"/>
    <p:sldId id="281" r:id="rId17"/>
    <p:sldId id="280" r:id="rId18"/>
    <p:sldId id="283" r:id="rId19"/>
    <p:sldId id="282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299" r:id="rId34"/>
    <p:sldId id="300" r:id="rId35"/>
    <p:sldId id="297" r:id="rId36"/>
    <p:sldId id="302" r:id="rId37"/>
    <p:sldId id="303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3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xtgen\Documents\Zoologicke%20dny%202015\Vyvoj%20ZD%20od%2020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xtgen\Documents\Zoologicke%20dny%202015\Vyvoj%20ZD%20od%202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Účastníci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List1!$A$2:$A$15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List1!$B$2:$B$15</c:f>
              <c:numCache>
                <c:formatCode>General</c:formatCode>
                <c:ptCount val="14"/>
                <c:pt idx="0">
                  <c:v>280</c:v>
                </c:pt>
                <c:pt idx="1">
                  <c:v>334</c:v>
                </c:pt>
                <c:pt idx="2">
                  <c:v>380</c:v>
                </c:pt>
                <c:pt idx="4">
                  <c:v>372</c:v>
                </c:pt>
                <c:pt idx="5">
                  <c:v>337</c:v>
                </c:pt>
                <c:pt idx="6">
                  <c:v>369</c:v>
                </c:pt>
                <c:pt idx="7">
                  <c:v>451</c:v>
                </c:pt>
                <c:pt idx="8">
                  <c:v>512</c:v>
                </c:pt>
                <c:pt idx="9">
                  <c:v>490</c:v>
                </c:pt>
                <c:pt idx="10">
                  <c:v>457</c:v>
                </c:pt>
                <c:pt idx="11">
                  <c:v>487</c:v>
                </c:pt>
                <c:pt idx="12">
                  <c:v>445</c:v>
                </c:pt>
                <c:pt idx="13">
                  <c:v>482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7392328"/>
        <c:axId val="327393504"/>
      </c:barChart>
      <c:catAx>
        <c:axId val="327392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cs-CZ"/>
          </a:p>
        </c:txPr>
        <c:crossAx val="327393504"/>
        <c:crosses val="autoZero"/>
        <c:auto val="1"/>
        <c:lblAlgn val="ctr"/>
        <c:lblOffset val="100"/>
        <c:noMultiLvlLbl val="0"/>
      </c:catAx>
      <c:valAx>
        <c:axId val="327393504"/>
        <c:scaling>
          <c:orientation val="minMax"/>
          <c:min val="2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3273923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246625262131892E-2"/>
          <c:y val="2.8956202538739602E-2"/>
          <c:w val="0.74701793451287113"/>
          <c:h val="0.76520759397810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Postery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List1!$E$2:$E$15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List1!$F$2:$F$15</c:f>
              <c:numCache>
                <c:formatCode>General</c:formatCode>
                <c:ptCount val="14"/>
                <c:pt idx="0">
                  <c:v>67</c:v>
                </c:pt>
                <c:pt idx="1">
                  <c:v>88</c:v>
                </c:pt>
                <c:pt idx="2">
                  <c:v>106</c:v>
                </c:pt>
                <c:pt idx="4">
                  <c:v>138</c:v>
                </c:pt>
                <c:pt idx="5">
                  <c:v>160</c:v>
                </c:pt>
                <c:pt idx="6">
                  <c:v>159</c:v>
                </c:pt>
                <c:pt idx="7">
                  <c:v>176</c:v>
                </c:pt>
                <c:pt idx="8">
                  <c:v>182</c:v>
                </c:pt>
                <c:pt idx="9">
                  <c:v>172</c:v>
                </c:pt>
                <c:pt idx="10">
                  <c:v>154</c:v>
                </c:pt>
                <c:pt idx="11">
                  <c:v>182</c:v>
                </c:pt>
                <c:pt idx="12">
                  <c:v>138</c:v>
                </c:pt>
                <c:pt idx="13">
                  <c:v>164</c:v>
                </c:pt>
              </c:numCache>
            </c:numRef>
          </c:val>
        </c:ser>
        <c:ser>
          <c:idx val="1"/>
          <c:order val="1"/>
          <c:tx>
            <c:strRef>
              <c:f>List1!$G$1</c:f>
              <c:strCache>
                <c:ptCount val="1"/>
                <c:pt idx="0">
                  <c:v>Přednášky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List1!$E$2:$E$15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List1!$G$2:$G$15</c:f>
              <c:numCache>
                <c:formatCode>General</c:formatCode>
                <c:ptCount val="14"/>
                <c:pt idx="0">
                  <c:v>115</c:v>
                </c:pt>
                <c:pt idx="1">
                  <c:v>146</c:v>
                </c:pt>
                <c:pt idx="2">
                  <c:v>132</c:v>
                </c:pt>
                <c:pt idx="4">
                  <c:v>145</c:v>
                </c:pt>
                <c:pt idx="5">
                  <c:v>81</c:v>
                </c:pt>
                <c:pt idx="6">
                  <c:v>103</c:v>
                </c:pt>
                <c:pt idx="7">
                  <c:v>104</c:v>
                </c:pt>
                <c:pt idx="8">
                  <c:v>126</c:v>
                </c:pt>
                <c:pt idx="9">
                  <c:v>141</c:v>
                </c:pt>
                <c:pt idx="10">
                  <c:v>113</c:v>
                </c:pt>
                <c:pt idx="11">
                  <c:v>137</c:v>
                </c:pt>
                <c:pt idx="12">
                  <c:v>133</c:v>
                </c:pt>
                <c:pt idx="13">
                  <c:v>162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7397816"/>
        <c:axId val="327396248"/>
      </c:barChart>
      <c:catAx>
        <c:axId val="327397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cs-CZ"/>
          </a:p>
        </c:txPr>
        <c:crossAx val="327396248"/>
        <c:crosses val="autoZero"/>
        <c:auto val="1"/>
        <c:lblAlgn val="ctr"/>
        <c:lblOffset val="100"/>
        <c:noMultiLvlLbl val="0"/>
      </c:catAx>
      <c:valAx>
        <c:axId val="327396248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327397816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04379-DBEF-4138-A0C4-C3B200E0C838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539B-E424-48BC-BA9D-E6518AE861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45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9539B-E424-48BC-BA9D-E6518AE861A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84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43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81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5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82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8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1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35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54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24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77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0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E026-72DA-49F8-BD26-F88232FD0ADD}" type="datetimeFigureOut">
              <a:rPr lang="cs-CZ" smtClean="0"/>
              <a:t>30. 9. 2015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68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150445" y="476672"/>
            <a:ext cx="6406510" cy="4536504"/>
            <a:chOff x="3005510" y="4789740"/>
            <a:chExt cx="2875915" cy="150689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99">
              <a:off x="3924863" y="5316052"/>
              <a:ext cx="935169" cy="174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 rot="21433866">
              <a:off x="3380624" y="4941168"/>
              <a:ext cx="2500801" cy="13554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401433"/>
                </a:avLst>
              </a:prstTxWarp>
              <a:spAutoFit/>
            </a:bodyPr>
            <a:lstStyle/>
            <a:p>
              <a:pPr algn="ctr"/>
              <a:r>
                <a:rPr lang="cs-CZ" sz="4000" b="1" dirty="0" smtClean="0"/>
                <a:t>Zoologické dny  2015</a:t>
              </a:r>
              <a:endParaRPr lang="cs-CZ" sz="4000" b="1" dirty="0"/>
            </a:p>
          </p:txBody>
        </p:sp>
        <p:pic>
          <p:nvPicPr>
            <p:cNvPr id="7" name="Picture 2" descr="https://encrypted-tbn2.gstatic.com/images?q=tbn:ANd9GcQ6kYF61lxpCK2YV-G98nQ4fyqvIl88JKSyXQoa_MnOwsowIR2nh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99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05510" y="4909745"/>
              <a:ext cx="2646610" cy="928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99" b="100000" l="0" r="991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68358" y="5181414"/>
              <a:ext cx="1319324" cy="535975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3" b="96928" l="1163" r="96512">
                          <a14:foregroundMark x1="22093" y1="16724" x2="20349" y2="23549"/>
                          <a14:foregroundMark x1="8140" y1="27986" x2="14535" y2="37201"/>
                          <a14:foregroundMark x1="25581" y1="45051" x2="33140" y2="43345"/>
                          <a14:foregroundMark x1="59884" y1="80887" x2="56977" y2="72355"/>
                          <a14:foregroundMark x1="59884" y1="65529" x2="66279" y2="60751"/>
                          <a14:foregroundMark x1="76744" y1="60410" x2="79651" y2="64846"/>
                          <a14:foregroundMark x1="81395" y1="77816" x2="86047" y2="73038"/>
                          <a14:foregroundMark x1="67442" y1="90444" x2="71512" y2="84983"/>
                          <a14:foregroundMark x1="52907" y1="65188" x2="52907" y2="65188"/>
                          <a14:foregroundMark x1="65116" y1="51536" x2="65116" y2="51536"/>
                          <a14:foregroundMark x1="74419" y1="51536" x2="74419" y2="51536"/>
                          <a14:foregroundMark x1="74419" y1="53925" x2="74419" y2="53925"/>
                          <a14:foregroundMark x1="88372" y1="68942" x2="88372" y2="68942"/>
                          <a14:foregroundMark x1="47674" y1="20478" x2="47674" y2="20478"/>
                          <a14:foregroundMark x1="32558" y1="3754" x2="32558" y2="3754"/>
                          <a14:foregroundMark x1="24419" y1="4096" x2="24419" y2="4096"/>
                          <a14:foregroundMark x1="9884" y1="16724" x2="9884" y2="16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7" r="-1"/>
            <a:stretch/>
          </p:blipFill>
          <p:spPr>
            <a:xfrm rot="17220246">
              <a:off x="5033531" y="4981537"/>
              <a:ext cx="139351" cy="503000"/>
            </a:xfrm>
            <a:prstGeom prst="rect">
              <a:avLst/>
            </a:prstGeom>
          </p:spPr>
        </p:pic>
        <p:sp>
          <p:nvSpPr>
            <p:cNvPr id="10" name="TextovéPole 9"/>
            <p:cNvSpPr txBox="1"/>
            <p:nvPr/>
          </p:nvSpPr>
          <p:spPr>
            <a:xfrm rot="19930223">
              <a:off x="4748092" y="5526815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37602"/>
                </a:avLst>
              </a:prstTxWarp>
              <a:spAutoFit/>
            </a:bodyPr>
            <a:lstStyle/>
            <a:p>
              <a:pPr algn="ctr"/>
              <a:r>
                <a:rPr lang="cs-CZ" sz="4000" b="1" dirty="0" smtClean="0"/>
                <a:t> Brno</a:t>
              </a:r>
              <a:endParaRPr lang="cs-CZ" sz="4000" b="1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2" y="4379659"/>
            <a:ext cx="3724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98186"/>
            <a:ext cx="37719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66" y="5926550"/>
            <a:ext cx="327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850350"/>
            <a:ext cx="36671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9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/>
              <a:t>ZOOLOGICKÉ DNY 2016 ...</a:t>
            </a:r>
          </a:p>
          <a:p>
            <a:endParaRPr lang="cs-CZ" sz="5400" dirty="0"/>
          </a:p>
          <a:p>
            <a:endParaRPr lang="cs-CZ" sz="5400" dirty="0" smtClean="0"/>
          </a:p>
          <a:p>
            <a:r>
              <a:rPr lang="cs-CZ" sz="5400" dirty="0" smtClean="0"/>
              <a:t>ČESKÉ BUDĚJOVICE</a:t>
            </a:r>
            <a:r>
              <a:rPr lang="cs-CZ" sz="5400" dirty="0" smtClean="0"/>
              <a:t>!</a:t>
            </a:r>
          </a:p>
          <a:p>
            <a:endParaRPr lang="cs-CZ" sz="5400" dirty="0"/>
          </a:p>
          <a:p>
            <a:r>
              <a:rPr lang="cs-CZ" sz="5400" dirty="0" smtClean="0"/>
              <a:t>Únor 2016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5150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" y="91658"/>
            <a:ext cx="9152673" cy="246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03" y="4452402"/>
            <a:ext cx="3476297" cy="240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12835" y="3202358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prof. </a:t>
            </a:r>
            <a:r>
              <a:rPr lang="cs-CZ" sz="1200" b="1" dirty="0" err="1"/>
              <a:t>Ottar</a:t>
            </a:r>
            <a:r>
              <a:rPr lang="cs-CZ" sz="1200" b="1" dirty="0"/>
              <a:t> </a:t>
            </a:r>
            <a:r>
              <a:rPr lang="cs-CZ" sz="1200" b="1" dirty="0" err="1" smtClean="0"/>
              <a:t>Bjornstad</a:t>
            </a:r>
            <a:r>
              <a:rPr lang="cs-CZ" sz="1200" b="1" dirty="0" smtClean="0"/>
              <a:t> </a:t>
            </a:r>
            <a:r>
              <a:rPr lang="cs-CZ" sz="1200" dirty="0" smtClean="0"/>
              <a:t>(</a:t>
            </a:r>
            <a:r>
              <a:rPr lang="cs-CZ" sz="1200" dirty="0" err="1" smtClean="0"/>
              <a:t>Penn</a:t>
            </a:r>
            <a:r>
              <a:rPr lang="cs-CZ" sz="1200" dirty="0" smtClean="0"/>
              <a:t> </a:t>
            </a:r>
            <a:r>
              <a:rPr lang="cs-CZ" sz="1200" dirty="0" err="1"/>
              <a:t>State</a:t>
            </a:r>
            <a:r>
              <a:rPr lang="cs-CZ" sz="1200" dirty="0"/>
              <a:t> University</a:t>
            </a:r>
            <a:r>
              <a:rPr lang="cs-CZ" sz="1200" dirty="0" smtClean="0"/>
              <a:t>, U.S.A</a:t>
            </a:r>
            <a:r>
              <a:rPr lang="cs-CZ" sz="1200" dirty="0"/>
              <a:t>.): </a:t>
            </a:r>
            <a:r>
              <a:rPr lang="cs-CZ" sz="1200" dirty="0" err="1"/>
              <a:t>population</a:t>
            </a:r>
            <a:r>
              <a:rPr lang="cs-CZ" sz="1200" dirty="0"/>
              <a:t> </a:t>
            </a:r>
            <a:r>
              <a:rPr lang="cs-CZ" sz="1200" dirty="0" err="1"/>
              <a:t>ecology</a:t>
            </a:r>
            <a:r>
              <a:rPr lang="cs-CZ" sz="1200" dirty="0"/>
              <a:t> </a:t>
            </a:r>
            <a:r>
              <a:rPr lang="cs-CZ" sz="1200" dirty="0" smtClean="0"/>
              <a:t>and </a:t>
            </a:r>
            <a:r>
              <a:rPr lang="cs-CZ" sz="1200" dirty="0" err="1" smtClean="0"/>
              <a:t>population</a:t>
            </a:r>
            <a:r>
              <a:rPr lang="cs-CZ" sz="1200" dirty="0" smtClean="0"/>
              <a:t> </a:t>
            </a:r>
            <a:r>
              <a:rPr lang="cs-CZ" sz="1200" dirty="0" err="1"/>
              <a:t>dynamics</a:t>
            </a:r>
            <a:r>
              <a:rPr lang="cs-CZ" sz="1200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 smtClean="0"/>
              <a:t>particular</a:t>
            </a:r>
            <a:r>
              <a:rPr lang="cs-CZ" sz="1200" dirty="0" smtClean="0"/>
              <a:t> </a:t>
            </a:r>
            <a:r>
              <a:rPr lang="en-US" sz="1200" dirty="0" smtClean="0"/>
              <a:t>emphasis </a:t>
            </a:r>
            <a:r>
              <a:rPr lang="en-US" sz="1200" dirty="0"/>
              <a:t>on mathematical and computational</a:t>
            </a:r>
          </a:p>
          <a:p>
            <a:r>
              <a:rPr lang="cs-CZ" sz="1200" dirty="0" err="1" smtClean="0"/>
              <a:t>aspects</a:t>
            </a:r>
            <a:endParaRPr lang="cs-CZ" sz="1200" dirty="0"/>
          </a:p>
          <a:p>
            <a:endParaRPr lang="cs-CZ" sz="1200" dirty="0" smtClean="0"/>
          </a:p>
          <a:p>
            <a:r>
              <a:rPr lang="en-US" sz="1200" dirty="0"/>
              <a:t>Dr. </a:t>
            </a:r>
            <a:r>
              <a:rPr lang="en-US" sz="1200" b="1" dirty="0"/>
              <a:t>Gerald </a:t>
            </a:r>
            <a:r>
              <a:rPr lang="en-US" sz="1200" b="1" dirty="0" err="1"/>
              <a:t>Heckel</a:t>
            </a:r>
            <a:r>
              <a:rPr lang="en-US" sz="1200" b="1" dirty="0"/>
              <a:t> (</a:t>
            </a:r>
            <a:r>
              <a:rPr lang="en-US" sz="1200" dirty="0"/>
              <a:t>University of Bern</a:t>
            </a:r>
            <a:r>
              <a:rPr lang="en-US" sz="1200" dirty="0" smtClean="0"/>
              <a:t>, </a:t>
            </a:r>
            <a:r>
              <a:rPr lang="cs-CZ" sz="1200" dirty="0" err="1" smtClean="0"/>
              <a:t>Switzerland</a:t>
            </a:r>
            <a:r>
              <a:rPr lang="cs-CZ" sz="1200" dirty="0"/>
              <a:t>): </a:t>
            </a:r>
            <a:r>
              <a:rPr lang="cs-CZ" sz="1200" dirty="0" err="1"/>
              <a:t>evolutionary</a:t>
            </a:r>
            <a:r>
              <a:rPr lang="cs-CZ" sz="1200" dirty="0"/>
              <a:t> biology </a:t>
            </a:r>
            <a:r>
              <a:rPr lang="cs-CZ" sz="1200" dirty="0" err="1" smtClean="0"/>
              <a:t>from</a:t>
            </a:r>
            <a:r>
              <a:rPr lang="cs-CZ" sz="1200" dirty="0" smtClean="0"/>
              <a:t> </a:t>
            </a:r>
            <a:r>
              <a:rPr lang="cs-CZ" sz="1200" dirty="0" err="1" smtClean="0"/>
              <a:t>speciation</a:t>
            </a:r>
            <a:r>
              <a:rPr lang="cs-CZ" sz="1200" dirty="0" smtClean="0"/>
              <a:t> </a:t>
            </a:r>
            <a:r>
              <a:rPr lang="cs-CZ" sz="1200" dirty="0"/>
              <a:t>and </a:t>
            </a:r>
            <a:r>
              <a:rPr lang="cs-CZ" sz="1200" dirty="0" err="1"/>
              <a:t>reproductive</a:t>
            </a:r>
            <a:r>
              <a:rPr lang="cs-CZ" sz="1200" dirty="0"/>
              <a:t> </a:t>
            </a:r>
            <a:r>
              <a:rPr lang="cs-CZ" sz="1200" dirty="0" err="1"/>
              <a:t>isolation</a:t>
            </a:r>
            <a:r>
              <a:rPr lang="cs-CZ" sz="1200" dirty="0" smtClean="0"/>
              <a:t>, </a:t>
            </a:r>
            <a:r>
              <a:rPr lang="en-US" sz="1200" dirty="0" smtClean="0"/>
              <a:t>over </a:t>
            </a:r>
            <a:r>
              <a:rPr lang="en-US" sz="1200" dirty="0" err="1"/>
              <a:t>colonisation</a:t>
            </a:r>
            <a:r>
              <a:rPr lang="en-US" sz="1200" dirty="0"/>
              <a:t> and invasion processes</a:t>
            </a:r>
            <a:r>
              <a:rPr lang="en-US" sz="1200" dirty="0" smtClean="0"/>
              <a:t>,</a:t>
            </a:r>
            <a:r>
              <a:rPr lang="cs-CZ" sz="1200" dirty="0" smtClean="0"/>
              <a:t> host-</a:t>
            </a:r>
            <a:r>
              <a:rPr lang="cs-CZ" sz="1200" dirty="0" err="1" smtClean="0"/>
              <a:t>pathogen</a:t>
            </a:r>
            <a:r>
              <a:rPr lang="cs-CZ" sz="1200" dirty="0" smtClean="0"/>
              <a:t> </a:t>
            </a:r>
            <a:r>
              <a:rPr lang="cs-CZ" sz="1200" dirty="0"/>
              <a:t>co-</a:t>
            </a:r>
            <a:r>
              <a:rPr lang="cs-CZ" sz="1200" dirty="0" err="1"/>
              <a:t>evolution</a:t>
            </a:r>
            <a:r>
              <a:rPr lang="cs-CZ" sz="1200" dirty="0"/>
              <a:t>, </a:t>
            </a:r>
            <a:r>
              <a:rPr lang="cs-CZ" sz="1200" dirty="0" err="1" smtClean="0"/>
              <a:t>the</a:t>
            </a:r>
            <a:r>
              <a:rPr lang="cs-CZ" sz="1200" dirty="0" smtClean="0"/>
              <a:t> </a:t>
            </a:r>
            <a:r>
              <a:rPr lang="en-US" sz="1200" dirty="0" smtClean="0"/>
              <a:t>molecular </a:t>
            </a:r>
            <a:r>
              <a:rPr lang="en-US" sz="1200" dirty="0"/>
              <a:t>ecology of mating systems </a:t>
            </a:r>
            <a:r>
              <a:rPr lang="en-US" sz="1200" dirty="0" smtClean="0"/>
              <a:t>to</a:t>
            </a:r>
            <a:r>
              <a:rPr lang="cs-CZ" sz="1200" dirty="0" smtClean="0"/>
              <a:t> </a:t>
            </a:r>
            <a:r>
              <a:rPr lang="en-US" sz="1200" dirty="0" smtClean="0"/>
              <a:t>the </a:t>
            </a:r>
            <a:r>
              <a:rPr lang="en-US" sz="1200" dirty="0"/>
              <a:t>evolution of behaviorally-active </a:t>
            </a:r>
            <a:r>
              <a:rPr lang="en-US" sz="1200" dirty="0" smtClean="0"/>
              <a:t>genes</a:t>
            </a:r>
            <a:endParaRPr lang="cs-CZ" sz="1200" dirty="0"/>
          </a:p>
          <a:p>
            <a:endParaRPr lang="cs-CZ" sz="1200" dirty="0" smtClean="0"/>
          </a:p>
          <a:p>
            <a:r>
              <a:rPr lang="en-US" sz="1200" dirty="0" smtClean="0"/>
              <a:t>prof</a:t>
            </a:r>
            <a:r>
              <a:rPr lang="en-US" sz="1200" dirty="0"/>
              <a:t>. </a:t>
            </a:r>
            <a:r>
              <a:rPr lang="en-US" sz="1200" b="1" dirty="0"/>
              <a:t>Nancy Solomon </a:t>
            </a:r>
            <a:r>
              <a:rPr lang="en-US" sz="1200" dirty="0"/>
              <a:t>(Miami University</a:t>
            </a:r>
            <a:r>
              <a:rPr lang="en-US" sz="1200" dirty="0" smtClean="0"/>
              <a:t>,</a:t>
            </a:r>
            <a:r>
              <a:rPr lang="cs-CZ" sz="1200" dirty="0" smtClean="0"/>
              <a:t> </a:t>
            </a:r>
            <a:r>
              <a:rPr lang="en-US" sz="1200" dirty="0" smtClean="0"/>
              <a:t>U.S.A</a:t>
            </a:r>
            <a:r>
              <a:rPr lang="en-US" sz="1200" dirty="0"/>
              <a:t>.): </a:t>
            </a:r>
            <a:endParaRPr lang="cs-CZ" sz="1200" dirty="0" smtClean="0"/>
          </a:p>
          <a:p>
            <a:r>
              <a:rPr lang="en-US" sz="1200" dirty="0" smtClean="0"/>
              <a:t>ecology</a:t>
            </a:r>
            <a:r>
              <a:rPr lang="en-US" sz="1200" dirty="0"/>
              <a:t>, reproduction and </a:t>
            </a:r>
            <a:r>
              <a:rPr lang="en-US" sz="1200" dirty="0" err="1" smtClean="0"/>
              <a:t>behaviour</a:t>
            </a:r>
            <a:r>
              <a:rPr lang="cs-CZ" sz="1200" dirty="0" smtClean="0"/>
              <a:t>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/>
              <a:t>small</a:t>
            </a:r>
            <a:r>
              <a:rPr lang="cs-CZ" sz="1200" dirty="0"/>
              <a:t> </a:t>
            </a:r>
            <a:r>
              <a:rPr lang="cs-CZ" sz="1200" dirty="0" err="1" smtClean="0"/>
              <a:t>mammals</a:t>
            </a:r>
            <a:endParaRPr lang="cs-CZ" sz="1200" dirty="0"/>
          </a:p>
          <a:p>
            <a:endParaRPr lang="cs-CZ" sz="1200" dirty="0" smtClean="0"/>
          </a:p>
          <a:p>
            <a:r>
              <a:rPr lang="cs-CZ" sz="1200" dirty="0" smtClean="0"/>
              <a:t>Dr</a:t>
            </a:r>
            <a:r>
              <a:rPr lang="cs-CZ" sz="1200" dirty="0"/>
              <a:t>. </a:t>
            </a:r>
            <a:r>
              <a:rPr lang="cs-CZ" sz="1200" b="1" dirty="0" err="1"/>
              <a:t>Stuart</a:t>
            </a:r>
            <a:r>
              <a:rPr lang="cs-CZ" sz="1200" b="1" dirty="0"/>
              <a:t> J. E. </a:t>
            </a:r>
            <a:r>
              <a:rPr lang="cs-CZ" sz="1200" b="1" dirty="0" err="1"/>
              <a:t>Baird</a:t>
            </a:r>
            <a:r>
              <a:rPr lang="cs-CZ" sz="1200" b="1" dirty="0"/>
              <a:t> (</a:t>
            </a:r>
            <a:r>
              <a:rPr lang="cs-CZ" sz="1200" dirty="0"/>
              <a:t>IVB ASCR, </a:t>
            </a:r>
            <a:r>
              <a:rPr lang="cs-CZ" sz="1200" dirty="0" smtClean="0"/>
              <a:t>Czech Republic</a:t>
            </a:r>
            <a:r>
              <a:rPr lang="cs-CZ" sz="1200" dirty="0"/>
              <a:t>): </a:t>
            </a:r>
            <a:r>
              <a:rPr lang="cs-CZ" sz="1200" dirty="0" err="1"/>
              <a:t>evolutionary</a:t>
            </a:r>
            <a:r>
              <a:rPr lang="cs-CZ" sz="1200" dirty="0"/>
              <a:t> biology, </a:t>
            </a:r>
            <a:r>
              <a:rPr lang="cs-CZ" sz="1200" dirty="0" err="1" smtClean="0"/>
              <a:t>spatial</a:t>
            </a:r>
            <a:r>
              <a:rPr lang="cs-CZ" sz="1200" dirty="0" smtClean="0"/>
              <a:t> </a:t>
            </a:r>
            <a:r>
              <a:rPr lang="cs-CZ" sz="1200" dirty="0" err="1" smtClean="0"/>
              <a:t>genetics</a:t>
            </a:r>
            <a:r>
              <a:rPr lang="cs-CZ" sz="1200" dirty="0"/>
              <a:t>, </a:t>
            </a:r>
            <a:r>
              <a:rPr lang="cs-CZ" sz="1200" dirty="0" err="1"/>
              <a:t>population</a:t>
            </a:r>
            <a:r>
              <a:rPr lang="cs-CZ" sz="1200" dirty="0"/>
              <a:t> </a:t>
            </a:r>
            <a:r>
              <a:rPr lang="cs-CZ" sz="1200" dirty="0" err="1"/>
              <a:t>genetics</a:t>
            </a:r>
            <a:r>
              <a:rPr lang="cs-CZ" sz="1200" dirty="0"/>
              <a:t>, </a:t>
            </a:r>
            <a:r>
              <a:rPr lang="cs-CZ" sz="1200" dirty="0" err="1"/>
              <a:t>bioinformatics</a:t>
            </a:r>
            <a:r>
              <a:rPr lang="cs-CZ" sz="1200" dirty="0"/>
              <a:t>,</a:t>
            </a:r>
          </a:p>
          <a:p>
            <a:r>
              <a:rPr lang="cs-CZ" sz="1200" dirty="0"/>
              <a:t>hybrid </a:t>
            </a:r>
            <a:r>
              <a:rPr lang="cs-CZ" sz="1200" dirty="0" err="1"/>
              <a:t>zones</a:t>
            </a:r>
            <a:endParaRPr lang="cs-CZ" sz="1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835" y="2833026"/>
            <a:ext cx="185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Plenary</a:t>
            </a:r>
            <a:r>
              <a:rPr lang="cs-CZ" b="1" dirty="0" smtClean="0"/>
              <a:t> </a:t>
            </a:r>
            <a:r>
              <a:rPr lang="cs-CZ" b="1" dirty="0" err="1" smtClean="0"/>
              <a:t>speakers</a:t>
            </a:r>
            <a:r>
              <a:rPr lang="cs-CZ" b="1" dirty="0" smtClean="0"/>
              <a:t>:</a:t>
            </a:r>
            <a:endParaRPr lang="cs-CZ" b="1" dirty="0"/>
          </a:p>
        </p:txBody>
      </p:sp>
      <p:pic>
        <p:nvPicPr>
          <p:cNvPr id="8" name="Picture 4" descr="http://www.stayovernight.eu/user-files/pozadi/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03" y="2515485"/>
            <a:ext cx="3476297" cy="19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24" t="14959" r="64803" b="67588"/>
          <a:stretch>
            <a:fillRect/>
          </a:stretch>
        </p:blipFill>
        <p:spPr bwMode="auto">
          <a:xfrm>
            <a:off x="1573078" y="1309608"/>
            <a:ext cx="5843728" cy="217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8892" t="32859" r="25439" b="48986"/>
          <a:stretch/>
        </p:blipFill>
        <p:spPr>
          <a:xfrm>
            <a:off x="628650" y="3676304"/>
            <a:ext cx="7781438" cy="22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Ecology of soil Microorganisms 2015 </a:t>
            </a:r>
            <a:r>
              <a:rPr lang="cs-CZ" sz="2400" b="1" dirty="0">
                <a:latin typeface="Arial Black" panose="020B0A04020102020204" pitchFamily="34" charset="0"/>
              </a:rPr>
              <a:t/>
            </a:r>
            <a:br>
              <a:rPr lang="cs-CZ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Microbes as Important Drivers of Soil Processes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9" y="2388452"/>
            <a:ext cx="4077562" cy="236498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252632" y="2606641"/>
            <a:ext cx="49350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Decomposition</a:t>
            </a:r>
            <a:r>
              <a:rPr lang="cs-CZ" sz="1350" dirty="0"/>
              <a:t> and </a:t>
            </a:r>
            <a:r>
              <a:rPr lang="cs-CZ" sz="1350" dirty="0" err="1"/>
              <a:t>Carbon</a:t>
            </a:r>
            <a:r>
              <a:rPr lang="cs-CZ" sz="1350" dirty="0"/>
              <a:t> </a:t>
            </a:r>
            <a:r>
              <a:rPr lang="cs-CZ" sz="1350" dirty="0" err="1"/>
              <a:t>Cycling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Soil</a:t>
            </a:r>
            <a:r>
              <a:rPr lang="cs-CZ" sz="1350" dirty="0"/>
              <a:t> </a:t>
            </a:r>
            <a:r>
              <a:rPr lang="cs-CZ" sz="1350" dirty="0" err="1"/>
              <a:t>Biogeochemistry</a:t>
            </a:r>
            <a:r>
              <a:rPr lang="cs-CZ" sz="1350" dirty="0"/>
              <a:t> and </a:t>
            </a:r>
            <a:r>
              <a:rPr lang="cs-CZ" sz="1350" dirty="0" err="1"/>
              <a:t>Nutrient</a:t>
            </a:r>
            <a:r>
              <a:rPr lang="cs-CZ" sz="1350" dirty="0"/>
              <a:t> </a:t>
            </a:r>
            <a:r>
              <a:rPr lang="cs-CZ" sz="1350" dirty="0" err="1"/>
              <a:t>Cycling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/>
              <a:t>Biodiversity and </a:t>
            </a:r>
            <a:r>
              <a:rPr lang="cs-CZ" sz="1350" dirty="0" err="1"/>
              <a:t>Functioning</a:t>
            </a:r>
            <a:r>
              <a:rPr lang="cs-CZ" sz="1350" dirty="0"/>
              <a:t> </a:t>
            </a:r>
            <a:r>
              <a:rPr lang="cs-CZ" sz="1350" dirty="0" err="1"/>
              <a:t>of</a:t>
            </a:r>
            <a:r>
              <a:rPr lang="cs-CZ" sz="1350" dirty="0"/>
              <a:t> </a:t>
            </a:r>
            <a:r>
              <a:rPr lang="cs-CZ" sz="1350" dirty="0" err="1"/>
              <a:t>Agricultural</a:t>
            </a:r>
            <a:r>
              <a:rPr lang="cs-CZ" sz="1350" dirty="0"/>
              <a:t> </a:t>
            </a:r>
            <a:r>
              <a:rPr lang="cs-CZ" sz="1350" dirty="0" err="1"/>
              <a:t>Soils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/>
              <a:t>Biodiversity and </a:t>
            </a:r>
            <a:r>
              <a:rPr lang="cs-CZ" sz="1350" dirty="0" err="1"/>
              <a:t>Functioning</a:t>
            </a:r>
            <a:r>
              <a:rPr lang="cs-CZ" sz="1350" dirty="0"/>
              <a:t> </a:t>
            </a:r>
            <a:r>
              <a:rPr lang="cs-CZ" sz="1350" dirty="0" err="1"/>
              <a:t>of</a:t>
            </a:r>
            <a:r>
              <a:rPr lang="cs-CZ" sz="1350" dirty="0"/>
              <a:t> </a:t>
            </a:r>
            <a:r>
              <a:rPr lang="cs-CZ" sz="1350" dirty="0" err="1"/>
              <a:t>Forest</a:t>
            </a:r>
            <a:r>
              <a:rPr lang="cs-CZ" sz="1350" dirty="0"/>
              <a:t> </a:t>
            </a:r>
            <a:r>
              <a:rPr lang="cs-CZ" sz="1350" dirty="0" err="1"/>
              <a:t>Soils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b="1" dirty="0" err="1"/>
              <a:t>Interactions</a:t>
            </a:r>
            <a:r>
              <a:rPr lang="cs-CZ" sz="1350" b="1" dirty="0"/>
              <a:t> </a:t>
            </a:r>
            <a:r>
              <a:rPr lang="cs-CZ" sz="1350" b="1" dirty="0" err="1"/>
              <a:t>among</a:t>
            </a:r>
            <a:r>
              <a:rPr lang="cs-CZ" sz="1350" b="1" dirty="0"/>
              <a:t> </a:t>
            </a:r>
            <a:r>
              <a:rPr lang="cs-CZ" sz="1350" b="1" dirty="0" err="1"/>
              <a:t>Micro</a:t>
            </a:r>
            <a:r>
              <a:rPr lang="cs-CZ" sz="1350" b="1" dirty="0"/>
              <a:t>- and </a:t>
            </a:r>
            <a:r>
              <a:rPr lang="cs-CZ" sz="1350" b="1" dirty="0" err="1"/>
              <a:t>Macroorganisms</a:t>
            </a:r>
            <a:endParaRPr lang="cs-CZ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b="1" dirty="0" err="1"/>
              <a:t>Microbes</a:t>
            </a:r>
            <a:r>
              <a:rPr lang="cs-CZ" sz="1350" b="1" dirty="0"/>
              <a:t> in </a:t>
            </a:r>
            <a:r>
              <a:rPr lang="cs-CZ" sz="1350" b="1" dirty="0" err="1"/>
              <a:t>the</a:t>
            </a:r>
            <a:r>
              <a:rPr lang="cs-CZ" sz="1350" b="1" dirty="0"/>
              <a:t> </a:t>
            </a:r>
            <a:r>
              <a:rPr lang="cs-CZ" sz="1350" b="1" dirty="0" err="1"/>
              <a:t>Changing</a:t>
            </a:r>
            <a:r>
              <a:rPr lang="cs-CZ" sz="1350" b="1" dirty="0"/>
              <a:t> </a:t>
            </a:r>
            <a:r>
              <a:rPr lang="cs-CZ" sz="1350" b="1" dirty="0" err="1"/>
              <a:t>Environment</a:t>
            </a:r>
            <a:endParaRPr lang="cs-CZ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Microbial</a:t>
            </a:r>
            <a:r>
              <a:rPr lang="cs-CZ" sz="1350" dirty="0"/>
              <a:t> </a:t>
            </a:r>
            <a:r>
              <a:rPr lang="cs-CZ" sz="1350" dirty="0" err="1"/>
              <a:t>Life</a:t>
            </a:r>
            <a:r>
              <a:rPr lang="cs-CZ" sz="1350" dirty="0"/>
              <a:t> in </a:t>
            </a:r>
            <a:r>
              <a:rPr lang="cs-CZ" sz="1350" dirty="0" err="1"/>
              <a:t>Contaminated</a:t>
            </a:r>
            <a:r>
              <a:rPr lang="cs-CZ" sz="1350" dirty="0"/>
              <a:t> and </a:t>
            </a:r>
            <a:r>
              <a:rPr lang="cs-CZ" sz="1350" dirty="0" err="1"/>
              <a:t>Anthropogenic</a:t>
            </a:r>
            <a:r>
              <a:rPr lang="cs-CZ" sz="1350" dirty="0"/>
              <a:t> </a:t>
            </a:r>
            <a:r>
              <a:rPr lang="cs-CZ" sz="1350" dirty="0" err="1"/>
              <a:t>Soils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Archaeomicrobiology</a:t>
            </a:r>
            <a:r>
              <a:rPr lang="cs-CZ" sz="1350" dirty="0"/>
              <a:t>, </a:t>
            </a:r>
            <a:r>
              <a:rPr lang="cs-CZ" sz="1350" dirty="0" err="1"/>
              <a:t>Paleomicrobiology</a:t>
            </a:r>
            <a:r>
              <a:rPr lang="cs-CZ" sz="1350" dirty="0"/>
              <a:t> and </a:t>
            </a:r>
            <a:r>
              <a:rPr lang="cs-CZ" sz="1350" dirty="0" err="1"/>
              <a:t>Microbial</a:t>
            </a:r>
            <a:r>
              <a:rPr lang="cs-CZ" sz="1350" dirty="0"/>
              <a:t> </a:t>
            </a:r>
            <a:r>
              <a:rPr lang="cs-CZ" sz="1350" dirty="0" err="1"/>
              <a:t>Forensics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</p:txBody>
      </p:sp>
      <p:sp>
        <p:nvSpPr>
          <p:cNvPr id="6" name="Obdélník 5"/>
          <p:cNvSpPr/>
          <p:nvPr/>
        </p:nvSpPr>
        <p:spPr>
          <a:xfrm>
            <a:off x="0" y="5445880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http://www.biologicals.cz/conferences/index.php?template=conferences&amp;page=conference_login&amp;conference_id=22#bm186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4043" y="2008057"/>
            <a:ext cx="4269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29.11. - 3.12. 2015, Prague, Czech Republic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04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International Conference on Agriculture, Biological &amp; Environmental Sciences(ICABE- 2015) 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75347" y="1914199"/>
            <a:ext cx="406404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December 12-13, 2015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Phuket, Thailand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83" y="2299561"/>
            <a:ext cx="3824926" cy="254580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75347" y="501174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500" dirty="0" err="1"/>
              <a:t>Paper</a:t>
            </a:r>
            <a:r>
              <a:rPr lang="cs-CZ" sz="1500" dirty="0"/>
              <a:t> </a:t>
            </a:r>
            <a:r>
              <a:rPr lang="cs-CZ" sz="1500" dirty="0" err="1"/>
              <a:t>Submission</a:t>
            </a:r>
            <a:r>
              <a:rPr lang="cs-CZ" sz="1500" dirty="0"/>
              <a:t> </a:t>
            </a:r>
            <a:r>
              <a:rPr lang="cs-CZ" sz="1500" dirty="0" err="1"/>
              <a:t>Deadline</a:t>
            </a:r>
            <a:r>
              <a:rPr lang="cs-CZ" sz="1500" dirty="0"/>
              <a:t>: </a:t>
            </a:r>
            <a:r>
              <a:rPr lang="cs-CZ" sz="1500" dirty="0">
                <a:solidFill>
                  <a:srgbClr val="00B050"/>
                </a:solidFill>
              </a:rPr>
              <a:t>20 </a:t>
            </a:r>
            <a:r>
              <a:rPr lang="cs-CZ" sz="1500" dirty="0" err="1">
                <a:solidFill>
                  <a:srgbClr val="00B050"/>
                </a:solidFill>
              </a:rPr>
              <a:t>November</a:t>
            </a:r>
            <a:r>
              <a:rPr lang="cs-CZ" sz="1500" dirty="0">
                <a:solidFill>
                  <a:srgbClr val="00B050"/>
                </a:solidFill>
              </a:rPr>
              <a:t> 2015</a:t>
            </a:r>
          </a:p>
          <a:p>
            <a:r>
              <a:rPr lang="cs-CZ" sz="1500" dirty="0" err="1"/>
              <a:t>Registration</a:t>
            </a:r>
            <a:r>
              <a:rPr lang="cs-CZ" sz="1500" dirty="0"/>
              <a:t> </a:t>
            </a:r>
            <a:r>
              <a:rPr lang="cs-CZ" sz="1500" dirty="0" err="1"/>
              <a:t>D</a:t>
            </a:r>
            <a:r>
              <a:rPr lang="cs-CZ" sz="1500" dirty="0" err="1"/>
              <a:t>eadline</a:t>
            </a:r>
            <a:r>
              <a:rPr lang="cs-CZ" sz="1500" dirty="0"/>
              <a:t>: </a:t>
            </a:r>
            <a:r>
              <a:rPr lang="cs-CZ" sz="1500" dirty="0">
                <a:solidFill>
                  <a:srgbClr val="00B050"/>
                </a:solidFill>
              </a:rPr>
              <a:t>30 </a:t>
            </a:r>
            <a:r>
              <a:rPr lang="cs-CZ" sz="1500" dirty="0" err="1">
                <a:solidFill>
                  <a:srgbClr val="00B050"/>
                </a:solidFill>
              </a:rPr>
              <a:t>November</a:t>
            </a:r>
            <a:r>
              <a:rPr lang="cs-CZ" sz="1500" dirty="0">
                <a:solidFill>
                  <a:srgbClr val="00B050"/>
                </a:solidFill>
              </a:rPr>
              <a:t> 2015</a:t>
            </a:r>
            <a:endParaRPr lang="cs-CZ" sz="1500" dirty="0">
              <a:solidFill>
                <a:srgbClr val="00B05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933348" y="5584235"/>
            <a:ext cx="3036922" cy="314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marR="411480" algn="ctr">
              <a:lnSpc>
                <a:spcPct val="107000"/>
              </a:lnSpc>
              <a:spcBef>
                <a:spcPts val="750"/>
              </a:spcBef>
              <a:spcAft>
                <a:spcPts val="600"/>
              </a:spcAft>
            </a:pPr>
            <a:r>
              <a:rPr lang="cs-CZ" sz="135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http://www.icabe2015.org/</a:t>
            </a:r>
            <a:endParaRPr lang="cs-CZ" sz="135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652" y="1914201"/>
            <a:ext cx="2186576" cy="36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55" y="1050427"/>
            <a:ext cx="8710992" cy="322168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35670" y="4446742"/>
            <a:ext cx="7647495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The sessions are organized in a theme-based manner, with related topics discussed from the perspective of diverse viruses, ranging from bacteriophage, plant, and insect viruses to animal viruses.</a:t>
            </a:r>
          </a:p>
          <a:p>
            <a:endParaRPr lang="en-US" sz="1350" dirty="0"/>
          </a:p>
          <a:p>
            <a:r>
              <a:rPr lang="en-US" sz="1500" dirty="0"/>
              <a:t>Abstract Submission</a:t>
            </a:r>
            <a:r>
              <a:rPr lang="cs-CZ" sz="1500" dirty="0"/>
              <a:t> </a:t>
            </a:r>
            <a:r>
              <a:rPr lang="cs-CZ" sz="1500" dirty="0" err="1"/>
              <a:t>Deadline</a:t>
            </a:r>
            <a:r>
              <a:rPr lang="en-US" sz="1500" dirty="0"/>
              <a:t>: </a:t>
            </a:r>
            <a:r>
              <a:rPr lang="en-US" sz="1500" dirty="0">
                <a:solidFill>
                  <a:srgbClr val="00B050"/>
                </a:solidFill>
              </a:rPr>
              <a:t>31 Oct</a:t>
            </a:r>
            <a:r>
              <a:rPr lang="cs-CZ" sz="1500" dirty="0">
                <a:solidFill>
                  <a:srgbClr val="00B050"/>
                </a:solidFill>
              </a:rPr>
              <a:t>ober,</a:t>
            </a:r>
            <a:r>
              <a:rPr lang="en-US" sz="1500" dirty="0">
                <a:solidFill>
                  <a:srgbClr val="00B050"/>
                </a:solidFill>
              </a:rPr>
              <a:t> 2015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152674" y="5623987"/>
            <a:ext cx="34107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http://sciforum.net/conference/viruses-2016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7" y="1085628"/>
            <a:ext cx="8989814" cy="255017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0828" y="3897991"/>
            <a:ext cx="85736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The aim objective of ICBCB 2016 is to present the latest research and results of scientists (</a:t>
            </a:r>
            <a:r>
              <a:rPr lang="en-US" sz="1350" b="1" dirty="0"/>
              <a:t>preferred students, PhD Students, and post-doc scientist</a:t>
            </a:r>
            <a:r>
              <a:rPr lang="en-US" sz="1350" dirty="0"/>
              <a:t>) related to Bioinformatics and Computational Biology topics.</a:t>
            </a:r>
            <a:endParaRPr lang="cs-CZ" sz="1350" dirty="0"/>
          </a:p>
        </p:txBody>
      </p:sp>
      <p:sp>
        <p:nvSpPr>
          <p:cNvPr id="6" name="Obdélník 5"/>
          <p:cNvSpPr/>
          <p:nvPr/>
        </p:nvSpPr>
        <p:spPr>
          <a:xfrm>
            <a:off x="150828" y="4729770"/>
            <a:ext cx="46870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Paper Submission (Full Paper) </a:t>
            </a:r>
            <a:r>
              <a:rPr lang="cs-CZ" sz="1500" dirty="0" err="1"/>
              <a:t>Deadline</a:t>
            </a:r>
            <a:r>
              <a:rPr lang="cs-CZ" sz="1500" dirty="0"/>
              <a:t>: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00B050"/>
                </a:solidFill>
              </a:rPr>
              <a:t>Oct</a:t>
            </a:r>
            <a:r>
              <a:rPr lang="cs-CZ" sz="1500" dirty="0">
                <a:solidFill>
                  <a:srgbClr val="00B050"/>
                </a:solidFill>
              </a:rPr>
              <a:t>ober</a:t>
            </a:r>
            <a:r>
              <a:rPr lang="en-US" sz="1500" dirty="0">
                <a:solidFill>
                  <a:srgbClr val="00B050"/>
                </a:solidFill>
              </a:rPr>
              <a:t> 10, 2015</a:t>
            </a:r>
            <a:endParaRPr lang="cs-CZ" sz="1500" dirty="0">
              <a:solidFill>
                <a:srgbClr val="00B05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479481" y="5425672"/>
            <a:ext cx="18401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http://www.icbcb.org/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9" y="959206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EMBO conference Next gen  immunology,  From Host Genome to the Microbiome: Immunity in the Genomic Era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4043" y="2008057"/>
            <a:ext cx="67270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February 14-16, 2016, Weizmann Institute of Science, </a:t>
            </a:r>
            <a:r>
              <a:rPr lang="en-US" sz="1350" dirty="0" err="1">
                <a:solidFill>
                  <a:srgbClr val="FF0000"/>
                </a:solidFill>
                <a:latin typeface="Arial Black" panose="020B0A04020102020204" pitchFamily="34" charset="0"/>
              </a:rPr>
              <a:t>Rehovot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, Israel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071585" y="2538973"/>
            <a:ext cx="4799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Scholarships for outstanding PhD students and Postdocs, based on competitive track record </a:t>
            </a:r>
            <a:r>
              <a:rPr lang="en-US" sz="1350" dirty="0"/>
              <a:t>in the fields of systems biology, microbiome, immunology, genomics, computer science, and physics. Interdisciplinary research integrating these fields is a plus.</a:t>
            </a:r>
            <a:endParaRPr lang="cs-CZ" sz="13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8" y="2426458"/>
            <a:ext cx="3773643" cy="28302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011" y="3518328"/>
            <a:ext cx="1811171" cy="120744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4071585" y="4889137"/>
            <a:ext cx="4794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Deadline for submission of scholarships: </a:t>
            </a:r>
            <a:r>
              <a:rPr lang="en-US" sz="1500" dirty="0">
                <a:solidFill>
                  <a:srgbClr val="00B050"/>
                </a:solidFill>
              </a:rPr>
              <a:t>October 15, 2015</a:t>
            </a:r>
          </a:p>
          <a:p>
            <a:r>
              <a:rPr lang="en-US" sz="1500" dirty="0"/>
              <a:t>Deadline for submission of abstracts: </a:t>
            </a:r>
            <a:r>
              <a:rPr lang="en-US" sz="1500" dirty="0">
                <a:solidFill>
                  <a:srgbClr val="00B050"/>
                </a:solidFill>
              </a:rPr>
              <a:t>December 1, 2015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5583415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i="1" dirty="0">
                <a:solidFill>
                  <a:srgbClr val="FF0000"/>
                </a:solidFill>
              </a:rPr>
              <a:t>http://www.weizmann.ac.il/conferences/NGI2016/welcome</a:t>
            </a:r>
            <a:endParaRPr lang="cs-CZ" sz="135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40578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700" b="1" dirty="0">
                <a:latin typeface="Arial Black" panose="020B0A04020102020204" pitchFamily="34" charset="0"/>
                <a:cs typeface="Arial" panose="020B0604020202020204" pitchFamily="34" charset="0"/>
              </a:rPr>
              <a:t>Student </a:t>
            </a:r>
            <a:r>
              <a:rPr lang="cs-CZ" sz="27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Conference</a:t>
            </a:r>
            <a:r>
              <a:rPr lang="cs-CZ" sz="2700" b="1" dirty="0">
                <a:latin typeface="Arial Black" panose="020B0A04020102020204" pitchFamily="34" charset="0"/>
                <a:cs typeface="Arial" panose="020B0604020202020204" pitchFamily="34" charset="0"/>
              </a:rPr>
              <a:t> on </a:t>
            </a:r>
            <a:r>
              <a:rPr lang="cs-CZ" sz="27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Conservation</a:t>
            </a:r>
            <a:r>
              <a:rPr lang="cs-CZ" sz="2700" b="1" dirty="0">
                <a:latin typeface="Arial Black" panose="020B0A04020102020204" pitchFamily="34" charset="0"/>
                <a:cs typeface="Arial" panose="020B0604020202020204" pitchFamily="34" charset="0"/>
              </a:rPr>
              <a:t> Science 2016</a:t>
            </a:r>
            <a:br>
              <a:rPr lang="cs-CZ" sz="27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cs-CZ" sz="27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84498" y="4175706"/>
            <a:ext cx="570557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Most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delegates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are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Masters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or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PhD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students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or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are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working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similar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level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in a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conservation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organisation</a:t>
            </a:r>
            <a:r>
              <a:rPr lang="cs-CZ" sz="1350" b="1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conference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extremely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international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over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countries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represented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each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350" dirty="0" err="1"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cs-CZ" sz="135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cs-CZ" sz="135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46741" y="5235942"/>
            <a:ext cx="69903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dirty="0">
                <a:cs typeface="Arial" panose="020B0604020202020204" pitchFamily="34" charset="0"/>
              </a:rPr>
              <a:t>D</a:t>
            </a:r>
            <a:r>
              <a:rPr lang="en-US" sz="1500" dirty="0" err="1">
                <a:cs typeface="Arial" panose="020B0604020202020204" pitchFamily="34" charset="0"/>
              </a:rPr>
              <a:t>eadline</a:t>
            </a:r>
            <a:r>
              <a:rPr lang="en-US" sz="1500" dirty="0">
                <a:cs typeface="Arial" panose="020B0604020202020204" pitchFamily="34" charset="0"/>
              </a:rPr>
              <a:t> for applications</a:t>
            </a:r>
            <a:r>
              <a:rPr lang="cs-CZ" sz="1500" dirty="0">
                <a:cs typeface="Arial" panose="020B0604020202020204" pitchFamily="34" charset="0"/>
              </a:rPr>
              <a:t>: </a:t>
            </a:r>
            <a:r>
              <a:rPr lang="cs-CZ" sz="1500" dirty="0">
                <a:solidFill>
                  <a:srgbClr val="00B050"/>
                </a:solidFill>
                <a:cs typeface="Arial" panose="020B0604020202020204" pitchFamily="34" charset="0"/>
              </a:rPr>
              <a:t>23</a:t>
            </a:r>
            <a:r>
              <a:rPr lang="en-US" sz="15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cs-CZ" sz="1500" dirty="0" err="1">
                <a:solidFill>
                  <a:srgbClr val="00B050"/>
                </a:solidFill>
                <a:cs typeface="Arial" panose="020B0604020202020204" pitchFamily="34" charset="0"/>
              </a:rPr>
              <a:t>October</a:t>
            </a:r>
            <a:r>
              <a:rPr lang="cs-CZ" sz="1500" dirty="0">
                <a:solidFill>
                  <a:srgbClr val="00B050"/>
                </a:solidFill>
                <a:cs typeface="Arial" panose="020B0604020202020204" pitchFamily="34" charset="0"/>
              </a:rPr>
              <a:t>,</a:t>
            </a:r>
            <a:r>
              <a:rPr lang="en-US" sz="1500" dirty="0">
                <a:solidFill>
                  <a:srgbClr val="00B050"/>
                </a:solidFill>
                <a:cs typeface="Arial" panose="020B0604020202020204" pitchFamily="34" charset="0"/>
              </a:rPr>
              <a:t> 201</a:t>
            </a:r>
            <a:r>
              <a:rPr lang="cs-CZ" sz="1500" dirty="0">
                <a:solidFill>
                  <a:srgbClr val="00B050"/>
                </a:solidFill>
                <a:cs typeface="Arial" panose="020B0604020202020204" pitchFamily="34" charset="0"/>
              </a:rPr>
              <a:t>5</a:t>
            </a:r>
            <a:endParaRPr lang="en-US" sz="150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80" y="2034748"/>
            <a:ext cx="2814686" cy="28146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185" y="2034751"/>
            <a:ext cx="2270462" cy="170078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81380" y="1682592"/>
            <a:ext cx="34067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22-24 </a:t>
            </a:r>
            <a:r>
              <a:rPr lang="cs-CZ" sz="1350" dirty="0" err="1">
                <a:solidFill>
                  <a:srgbClr val="FF0000"/>
                </a:solidFill>
                <a:latin typeface="Arial Black" panose="020B0A04020102020204" pitchFamily="34" charset="0"/>
              </a:rPr>
              <a:t>March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2016, Cambridge, UK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096066" y="5611181"/>
            <a:ext cx="30836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http://www.sccs-cam.org/overview.htm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587" y="2034750"/>
            <a:ext cx="1353586" cy="20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ICCB 2016 : 18th International Conference on Conservation Biology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-1" y="5530721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https://www.waset.org/conference/2016/04/london/ICCB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4044" y="1839898"/>
            <a:ext cx="31692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350" dirty="0">
                <a:solidFill>
                  <a:srgbClr val="FF0000"/>
                </a:solidFill>
                <a:latin typeface="Arial Black" panose="020B0A04020102020204" pitchFamily="34" charset="0"/>
              </a:rPr>
              <a:t>April 22 - 23, 2016,  London, UK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4" y="2158138"/>
            <a:ext cx="6181905" cy="240192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320672" y="2445059"/>
            <a:ext cx="2750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dirty="0"/>
              <a:t>…</a:t>
            </a:r>
            <a:r>
              <a:rPr lang="en-US" sz="1350" dirty="0"/>
              <a:t>interdisciplinary forum for </a:t>
            </a:r>
            <a:r>
              <a:rPr lang="en-US" sz="1350" b="1" dirty="0"/>
              <a:t>researchers, practitioners and educators</a:t>
            </a:r>
            <a:r>
              <a:rPr lang="en-US" sz="1350" dirty="0"/>
              <a:t> to present and discuss the most recent innovations, trends, and concerns, practical challenges encountered and the solutions adopted in the field of Conservation Biology</a:t>
            </a:r>
            <a:r>
              <a:rPr lang="cs-CZ" sz="1350" dirty="0"/>
              <a:t>.</a:t>
            </a:r>
            <a:endParaRPr lang="cs-CZ" sz="1350" dirty="0"/>
          </a:p>
        </p:txBody>
      </p:sp>
      <p:sp>
        <p:nvSpPr>
          <p:cNvPr id="12" name="Obdélník 11"/>
          <p:cNvSpPr/>
          <p:nvPr/>
        </p:nvSpPr>
        <p:spPr>
          <a:xfrm>
            <a:off x="84043" y="4943099"/>
            <a:ext cx="3724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Paper submission deadline</a:t>
            </a:r>
            <a:r>
              <a:rPr lang="cs-CZ" sz="1500" dirty="0"/>
              <a:t>: </a:t>
            </a:r>
            <a:r>
              <a:rPr lang="en-US" sz="1500" dirty="0">
                <a:solidFill>
                  <a:srgbClr val="00B050"/>
                </a:solidFill>
              </a:rPr>
              <a:t>October 22, 2015</a:t>
            </a:r>
            <a:endParaRPr lang="cs-CZ" sz="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 idx="4294967295"/>
          </p:nvPr>
        </p:nvSpPr>
        <p:spPr>
          <a:xfrm>
            <a:off x="428625" y="285750"/>
            <a:ext cx="8286750" cy="839788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Počet účastníků ZD 2002-2015</a:t>
            </a:r>
          </a:p>
        </p:txBody>
      </p:sp>
      <p:sp>
        <p:nvSpPr>
          <p:cNvPr id="4099" name="TextovéPole 5"/>
          <p:cNvSpPr txBox="1">
            <a:spLocks noChangeArrowheads="1"/>
          </p:cNvSpPr>
          <p:nvPr/>
        </p:nvSpPr>
        <p:spPr bwMode="auto">
          <a:xfrm>
            <a:off x="1619250" y="6165850"/>
            <a:ext cx="5814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 smtClean="0"/>
              <a:t>482 </a:t>
            </a:r>
            <a:r>
              <a:rPr lang="cs-CZ" altLang="cs-CZ" b="1" dirty="0"/>
              <a:t>registrovaných účastníků (z toho </a:t>
            </a:r>
            <a:r>
              <a:rPr lang="cs-CZ" altLang="cs-CZ" b="1" dirty="0" smtClean="0"/>
              <a:t>257 </a:t>
            </a:r>
            <a:r>
              <a:rPr lang="cs-CZ" altLang="cs-CZ" b="1" dirty="0"/>
              <a:t>studentů)</a:t>
            </a:r>
          </a:p>
        </p:txBody>
      </p:sp>
      <p:sp>
        <p:nvSpPr>
          <p:cNvPr id="9" name="Popisek se šipkou dolů 8"/>
          <p:cNvSpPr/>
          <p:nvPr/>
        </p:nvSpPr>
        <p:spPr>
          <a:xfrm>
            <a:off x="3851920" y="1556792"/>
            <a:ext cx="1368425" cy="1439862"/>
          </a:xfrm>
          <a:prstGeom prst="downArrowCallout">
            <a:avLst>
              <a:gd name="adj1" fmla="val 12909"/>
              <a:gd name="adj2" fmla="val 15371"/>
              <a:gd name="adj3" fmla="val 15938"/>
              <a:gd name="adj4" fmla="val 39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České Budějovice</a:t>
            </a:r>
          </a:p>
        </p:txBody>
      </p:sp>
      <p:sp>
        <p:nvSpPr>
          <p:cNvPr id="10" name="Popisek se šipkou dolů 9"/>
          <p:cNvSpPr/>
          <p:nvPr/>
        </p:nvSpPr>
        <p:spPr>
          <a:xfrm>
            <a:off x="5148064" y="1341438"/>
            <a:ext cx="873125" cy="639762"/>
          </a:xfrm>
          <a:prstGeom prst="downArrowCallout">
            <a:avLst>
              <a:gd name="adj1" fmla="val 26476"/>
              <a:gd name="adj2" fmla="val 25000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Praha</a:t>
            </a:r>
          </a:p>
        </p:txBody>
      </p:sp>
      <p:sp>
        <p:nvSpPr>
          <p:cNvPr id="11" name="Popisek se šipkou dolů 10"/>
          <p:cNvSpPr/>
          <p:nvPr/>
        </p:nvSpPr>
        <p:spPr>
          <a:xfrm>
            <a:off x="6091833" y="1772816"/>
            <a:ext cx="1360487" cy="639762"/>
          </a:xfrm>
          <a:prstGeom prst="downArrowCallout">
            <a:avLst>
              <a:gd name="adj1" fmla="val 26476"/>
              <a:gd name="adj2" fmla="val 25000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Olomouc</a:t>
            </a:r>
          </a:p>
        </p:txBody>
      </p:sp>
      <p:sp>
        <p:nvSpPr>
          <p:cNvPr id="12" name="Popisek se šipkou dolů 11"/>
          <p:cNvSpPr/>
          <p:nvPr/>
        </p:nvSpPr>
        <p:spPr>
          <a:xfrm>
            <a:off x="7316291" y="1412875"/>
            <a:ext cx="1000125" cy="1152525"/>
          </a:xfrm>
          <a:prstGeom prst="downArrowCallout">
            <a:avLst>
              <a:gd name="adj1" fmla="val 17174"/>
              <a:gd name="adj2" fmla="val 19574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Ostrava</a:t>
            </a:r>
          </a:p>
        </p:txBody>
      </p:sp>
      <p:graphicFrame>
        <p:nvGraphicFramePr>
          <p:cNvPr id="13" name="Graf 12"/>
          <p:cNvGraphicFramePr>
            <a:graphicFrameLocks/>
          </p:cNvGraphicFramePr>
          <p:nvPr>
            <p:extLst/>
          </p:nvPr>
        </p:nvGraphicFramePr>
        <p:xfrm>
          <a:off x="431676" y="2276723"/>
          <a:ext cx="8388796" cy="3819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12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>
                <a:latin typeface="Arial Black" panose="020B0A04020102020204" pitchFamily="34" charset="0"/>
              </a:rPr>
              <a:t>EMBO/EMBL SYMPOSIUM </a:t>
            </a:r>
            <a:r>
              <a:rPr lang="en-US" sz="2400" b="1" dirty="0">
                <a:latin typeface="Arial Black" panose="020B0A04020102020204" pitchFamily="34" charset="0"/>
              </a:rPr>
              <a:t>New Model Systems for Linking Evolution and Ecology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5530721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http://www.embo-embl-symposia.org/symposia/2016/EES16-03/index.html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4043" y="1961128"/>
            <a:ext cx="48933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8 May - 11 May 2016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EMBL Heidelberg, Germany 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58" y="2328324"/>
            <a:ext cx="2993288" cy="299328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337090" y="2368928"/>
            <a:ext cx="569850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dirty="0"/>
              <a:t>…</a:t>
            </a:r>
            <a:r>
              <a:rPr lang="en-US" sz="1350" dirty="0"/>
              <a:t>focuses on the </a:t>
            </a:r>
            <a:r>
              <a:rPr lang="en-US" sz="1350" b="1" dirty="0"/>
              <a:t>interface of ecology and evolutionary genetics</a:t>
            </a:r>
            <a:r>
              <a:rPr lang="en-US" sz="1350" dirty="0"/>
              <a:t>, with special emphasis placed on the interaction between organisms as a basis for understanding ecological adaptation. </a:t>
            </a:r>
            <a:r>
              <a:rPr lang="en-US" sz="1350" b="1" dirty="0"/>
              <a:t>New sequencing-based methods are bridging the gap</a:t>
            </a:r>
            <a:r>
              <a:rPr lang="en-US" sz="1350" dirty="0"/>
              <a:t> between modern genetics and systems-level ecological studies…</a:t>
            </a:r>
            <a:endParaRPr lang="cs-CZ" sz="1350" dirty="0"/>
          </a:p>
        </p:txBody>
      </p:sp>
      <p:sp>
        <p:nvSpPr>
          <p:cNvPr id="10" name="Obdélník 9"/>
          <p:cNvSpPr/>
          <p:nvPr/>
        </p:nvSpPr>
        <p:spPr>
          <a:xfrm>
            <a:off x="3337088" y="3648420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/>
              <a:t>G</a:t>
            </a:r>
            <a:r>
              <a:rPr lang="cs-CZ" sz="1350" dirty="0"/>
              <a:t>enotype-</a:t>
            </a:r>
            <a:r>
              <a:rPr lang="cs-CZ" sz="1350" dirty="0" err="1"/>
              <a:t>phenotype</a:t>
            </a:r>
            <a:r>
              <a:rPr lang="cs-CZ" sz="1350" dirty="0"/>
              <a:t> map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I</a:t>
            </a:r>
            <a:r>
              <a:rPr lang="cs-CZ" sz="1350" dirty="0" err="1"/>
              <a:t>nterorganismal</a:t>
            </a:r>
            <a:r>
              <a:rPr lang="cs-CZ" sz="1350" dirty="0"/>
              <a:t> </a:t>
            </a:r>
            <a:r>
              <a:rPr lang="cs-CZ" sz="1350" dirty="0" err="1"/>
              <a:t>interactions</a:t>
            </a:r>
            <a:r>
              <a:rPr lang="cs-CZ" sz="135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E</a:t>
            </a:r>
            <a:r>
              <a:rPr lang="cs-CZ" sz="1350" dirty="0" err="1"/>
              <a:t>cological</a:t>
            </a:r>
            <a:r>
              <a:rPr lang="cs-CZ" sz="1350" dirty="0"/>
              <a:t> </a:t>
            </a:r>
            <a:r>
              <a:rPr lang="cs-CZ" sz="1350" dirty="0" err="1"/>
              <a:t>genomics</a:t>
            </a:r>
            <a:r>
              <a:rPr lang="cs-CZ" sz="135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E</a:t>
            </a:r>
            <a:r>
              <a:rPr lang="cs-CZ" sz="1350" dirty="0" err="1"/>
              <a:t>volutionary</a:t>
            </a:r>
            <a:r>
              <a:rPr lang="cs-CZ" sz="1350" dirty="0"/>
              <a:t> </a:t>
            </a:r>
            <a:r>
              <a:rPr lang="cs-CZ" sz="1350" dirty="0" err="1"/>
              <a:t>genetics</a:t>
            </a: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dirty="0" err="1"/>
              <a:t>L</a:t>
            </a:r>
            <a:r>
              <a:rPr lang="cs-CZ" sz="1350" dirty="0" err="1"/>
              <a:t>andscape</a:t>
            </a:r>
            <a:r>
              <a:rPr lang="cs-CZ" sz="1350" dirty="0"/>
              <a:t> </a:t>
            </a:r>
            <a:r>
              <a:rPr lang="cs-CZ" sz="1350" dirty="0" err="1"/>
              <a:t>genomics</a:t>
            </a: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18782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555" y="1041809"/>
            <a:ext cx="6856013" cy="13079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98" y="2775714"/>
            <a:ext cx="3268463" cy="189762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65708" y="2470369"/>
            <a:ext cx="31594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25-27 May 2016, Dublin, </a:t>
            </a:r>
            <a:r>
              <a:rPr lang="cs-CZ" sz="1350" dirty="0" err="1">
                <a:solidFill>
                  <a:srgbClr val="FF0000"/>
                </a:solidFill>
                <a:latin typeface="Arial Black" panose="020B0A04020102020204" pitchFamily="34" charset="0"/>
              </a:rPr>
              <a:t>Ireland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869702" y="3141674"/>
            <a:ext cx="4572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dirty="0" err="1"/>
              <a:t>An</a:t>
            </a:r>
            <a:r>
              <a:rPr lang="cs-CZ" sz="1350" dirty="0"/>
              <a:t> </a:t>
            </a:r>
            <a:r>
              <a:rPr lang="en-US" sz="1350" dirty="0"/>
              <a:t>interdisciplinary event for </a:t>
            </a:r>
            <a:r>
              <a:rPr lang="en-US" sz="1350" b="1" dirty="0"/>
              <a:t>scientists and practitioners </a:t>
            </a:r>
            <a:r>
              <a:rPr lang="en-US" sz="1350" dirty="0"/>
              <a:t>concerned with the study of human or </a:t>
            </a:r>
            <a:r>
              <a:rPr lang="en-US" sz="1350" b="1" dirty="0"/>
              <a:t>animal behavior</a:t>
            </a:r>
            <a:r>
              <a:rPr lang="en-US" sz="1350" dirty="0"/>
              <a:t>. </a:t>
            </a:r>
            <a:endParaRPr lang="cs-CZ" sz="1350" dirty="0"/>
          </a:p>
          <a:p>
            <a:endParaRPr lang="cs-CZ" sz="1350" dirty="0"/>
          </a:p>
          <a:p>
            <a:r>
              <a:rPr lang="en-US" sz="1350" dirty="0"/>
              <a:t>This unique conference focuses on </a:t>
            </a:r>
            <a:r>
              <a:rPr lang="en-US" sz="1350" b="1" dirty="0"/>
              <a:t>methods, techniques and tools</a:t>
            </a:r>
            <a:r>
              <a:rPr lang="en-US" sz="1350" dirty="0"/>
              <a:t> in behavioral research in the widest sense…</a:t>
            </a:r>
            <a:endParaRPr lang="cs-CZ" sz="1350" dirty="0"/>
          </a:p>
        </p:txBody>
      </p:sp>
      <p:sp>
        <p:nvSpPr>
          <p:cNvPr id="6" name="Obdélník 5"/>
          <p:cNvSpPr/>
          <p:nvPr/>
        </p:nvSpPr>
        <p:spPr>
          <a:xfrm>
            <a:off x="195006" y="4833869"/>
            <a:ext cx="60903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Deadline submission abstracts of oral papers and posters: </a:t>
            </a:r>
            <a:r>
              <a:rPr lang="en-US" sz="1500" dirty="0">
                <a:solidFill>
                  <a:srgbClr val="00B050"/>
                </a:solidFill>
              </a:rPr>
              <a:t>27 January 2016</a:t>
            </a:r>
          </a:p>
          <a:p>
            <a:r>
              <a:rPr lang="en-US" sz="1500" dirty="0"/>
              <a:t>Deadline early bird and presenters’ registration: </a:t>
            </a:r>
            <a:r>
              <a:rPr lang="en-US" sz="1500" dirty="0">
                <a:solidFill>
                  <a:srgbClr val="00B050"/>
                </a:solidFill>
              </a:rPr>
              <a:t>23 March 2016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26822" y="5525315"/>
            <a:ext cx="39259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http://www.measuringbehavior.org/mb2016/home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300722" y="4089780"/>
            <a:ext cx="446164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http://www.txstate.edu/continuinged/Events/ICBF.html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457957" y="147297"/>
            <a:ext cx="563389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June 12-16, 2016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San Marcos, Texas USA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740" y="447379"/>
            <a:ext cx="4772624" cy="3559013"/>
          </a:xfrm>
          <a:prstGeom prst="rect">
            <a:avLst/>
          </a:prstGeom>
        </p:spPr>
      </p:pic>
      <p:pic>
        <p:nvPicPr>
          <p:cNvPr id="1026" name="Picture 2" descr="Continuing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11" y="4663964"/>
            <a:ext cx="7521011" cy="21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9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4th International Conference on Integrative Biology (Integrative Biology-2016)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5445880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http://integrativebiology.conferenceseries.com/call-for-abstracts.php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9903" y="1949341"/>
            <a:ext cx="350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solidFill>
                  <a:srgbClr val="FF0000"/>
                </a:solidFill>
                <a:latin typeface="Arial Black" panose="020B0A04020102020204" pitchFamily="34" charset="0"/>
              </a:rPr>
              <a:t>June 13-15, 2016, Berlin, Germany 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68" y="2285056"/>
            <a:ext cx="5384665" cy="292737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634872" y="2363751"/>
            <a:ext cx="3414860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dirty="0"/>
              <a:t>…</a:t>
            </a:r>
            <a:r>
              <a:rPr lang="en-US" sz="1350" dirty="0"/>
              <a:t>will be organized around the theme “Insight, Innovation and Integration of Future Science”</a:t>
            </a:r>
          </a:p>
          <a:p>
            <a:endParaRPr lang="en-US" sz="1350" dirty="0"/>
          </a:p>
          <a:p>
            <a:r>
              <a:rPr lang="en-US" sz="1350" b="1" dirty="0"/>
              <a:t>Genomics and Bioinformatics</a:t>
            </a:r>
            <a:endParaRPr lang="cs-CZ" sz="1350" b="1" dirty="0"/>
          </a:p>
          <a:p>
            <a:r>
              <a:rPr lang="en-US" sz="1350" dirty="0"/>
              <a:t>Drug Discovery and Integrative Biology</a:t>
            </a:r>
            <a:endParaRPr lang="cs-CZ" sz="1350" dirty="0"/>
          </a:p>
          <a:p>
            <a:r>
              <a:rPr lang="en-US" sz="1350" b="1" dirty="0"/>
              <a:t>Cell and Molecular Biology</a:t>
            </a:r>
          </a:p>
          <a:p>
            <a:r>
              <a:rPr lang="en-US" sz="1350" dirty="0"/>
              <a:t>Tissue Biology </a:t>
            </a:r>
          </a:p>
          <a:p>
            <a:r>
              <a:rPr lang="en-US" sz="1350" b="1" dirty="0"/>
              <a:t>Developmental Biology</a:t>
            </a:r>
          </a:p>
          <a:p>
            <a:r>
              <a:rPr lang="en-US" sz="1350" dirty="0"/>
              <a:t>Bio-Engineering </a:t>
            </a:r>
          </a:p>
          <a:p>
            <a:r>
              <a:rPr lang="en-US" sz="1350" dirty="0"/>
              <a:t>Systems Toxicology </a:t>
            </a:r>
          </a:p>
          <a:p>
            <a:r>
              <a:rPr lang="en-US" sz="1350" b="1" dirty="0"/>
              <a:t>Ecology, Evolution and </a:t>
            </a:r>
            <a:r>
              <a:rPr lang="en-US" sz="1350" b="1" dirty="0" err="1"/>
              <a:t>Behaviour</a:t>
            </a:r>
            <a:endParaRPr lang="en-US" sz="1350" b="1" dirty="0"/>
          </a:p>
          <a:p>
            <a:r>
              <a:rPr lang="en-US" sz="1350" dirty="0"/>
              <a:t>Systems Biology </a:t>
            </a:r>
          </a:p>
          <a:p>
            <a:r>
              <a:rPr lang="en-US" sz="1350" dirty="0" err="1"/>
              <a:t>Bioimaging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37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806680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Evolution 2016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5445880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http://www.evolutionmeetings.org/evolution-2016---austin-texas.html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88258" y="1662352"/>
            <a:ext cx="33524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solidFill>
                  <a:srgbClr val="FF0000"/>
                </a:solidFill>
                <a:latin typeface="Arial Black" panose="020B0A04020102020204" pitchFamily="34" charset="0"/>
              </a:rPr>
              <a:t>June 17-21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2016, </a:t>
            </a:r>
            <a:r>
              <a:rPr lang="de-DE" sz="1350" dirty="0">
                <a:solidFill>
                  <a:srgbClr val="FF0000"/>
                </a:solidFill>
                <a:latin typeface="Arial Black" panose="020B0A04020102020204" pitchFamily="34" charset="0"/>
              </a:rPr>
              <a:t>Austin, TX, USA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443" y="1491561"/>
            <a:ext cx="2224667" cy="14394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4" y="1989866"/>
            <a:ext cx="4303336" cy="286608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47415" y="3076662"/>
            <a:ext cx="430832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dirty="0"/>
              <a:t>…</a:t>
            </a:r>
            <a:r>
              <a:rPr lang="en-US" sz="1350" dirty="0"/>
              <a:t>a joint conference of the American Society of Naturalists, the Society for the Study of Evolution, and the Society of Systematic Biologists</a:t>
            </a:r>
            <a:endParaRPr lang="cs-CZ" sz="1350" dirty="0"/>
          </a:p>
        </p:txBody>
      </p:sp>
      <p:sp>
        <p:nvSpPr>
          <p:cNvPr id="10" name="Obdélník 9"/>
          <p:cNvSpPr/>
          <p:nvPr/>
        </p:nvSpPr>
        <p:spPr>
          <a:xfrm>
            <a:off x="4723519" y="4568523"/>
            <a:ext cx="29288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Registration will open in </a:t>
            </a:r>
            <a:r>
              <a:rPr lang="en-US" sz="1500" dirty="0">
                <a:solidFill>
                  <a:srgbClr val="00B050"/>
                </a:solidFill>
              </a:rPr>
              <a:t>early 2016</a:t>
            </a:r>
            <a:endParaRPr lang="cs-CZ" sz="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GGBN Second International Conference on Biodiversity </a:t>
            </a:r>
            <a:r>
              <a:rPr lang="en-US" sz="2400" b="1" dirty="0" err="1">
                <a:latin typeface="Arial Black" panose="020B0A04020102020204" pitchFamily="34" charset="0"/>
              </a:rPr>
              <a:t>Biobanking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5445880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http://ggbn.org/ggbnConference16.html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03498" y="2025184"/>
            <a:ext cx="33877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solidFill>
                  <a:srgbClr val="FF0000"/>
                </a:solidFill>
                <a:latin typeface="Arial Black" panose="020B0A04020102020204" pitchFamily="34" charset="0"/>
              </a:rPr>
              <a:t>June 21-24 2016, Berlin, Germany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99" y="2690167"/>
            <a:ext cx="8420255" cy="18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" y="920027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2016 International Statistical Ecology Conference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5573142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http://depts.washington.edu/uwconf/wordpress/isec2016/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1084" y="1775699"/>
            <a:ext cx="490038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28 June – 1 July 2016, Seattle,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Washington, USA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15" y="2147614"/>
            <a:ext cx="7817489" cy="203254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74715" y="4275077"/>
            <a:ext cx="459556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Pre-Conference  Workshops  26-27 June </a:t>
            </a:r>
          </a:p>
          <a:p>
            <a:endParaRPr lang="en-US" sz="1500" dirty="0"/>
          </a:p>
          <a:p>
            <a:r>
              <a:rPr lang="en-US" sz="1500" dirty="0"/>
              <a:t>Abstracts accepted starting</a:t>
            </a:r>
            <a:r>
              <a:rPr lang="cs-CZ" sz="1500" dirty="0"/>
              <a:t>: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00B050"/>
                </a:solidFill>
              </a:rPr>
              <a:t>9 Oct</a:t>
            </a:r>
            <a:r>
              <a:rPr lang="cs-CZ" sz="1500" dirty="0">
                <a:solidFill>
                  <a:srgbClr val="00B050"/>
                </a:solidFill>
              </a:rPr>
              <a:t>ober</a:t>
            </a:r>
            <a:r>
              <a:rPr lang="en-US" sz="1500" dirty="0">
                <a:solidFill>
                  <a:srgbClr val="00B050"/>
                </a:solidFill>
              </a:rPr>
              <a:t> 2015 </a:t>
            </a:r>
          </a:p>
          <a:p>
            <a:r>
              <a:rPr lang="en-US" sz="1500" dirty="0"/>
              <a:t>Conference Registration Opens</a:t>
            </a:r>
            <a:r>
              <a:rPr lang="cs-CZ" sz="1500" dirty="0"/>
              <a:t>:</a:t>
            </a:r>
            <a:r>
              <a:rPr lang="cs-CZ" sz="1500" dirty="0"/>
              <a:t> </a:t>
            </a:r>
            <a:r>
              <a:rPr lang="en-US" sz="1500" dirty="0"/>
              <a:t>8 Dec</a:t>
            </a:r>
            <a:r>
              <a:rPr lang="cs-CZ" sz="1500" dirty="0" err="1"/>
              <a:t>ember</a:t>
            </a:r>
            <a:r>
              <a:rPr lang="en-US" sz="1500" dirty="0"/>
              <a:t> 2015 </a:t>
            </a:r>
          </a:p>
          <a:p>
            <a:r>
              <a:rPr lang="en-US" sz="1500" dirty="0"/>
              <a:t>Abstract submission deadline</a:t>
            </a:r>
            <a:r>
              <a:rPr lang="cs-CZ" sz="1500" dirty="0"/>
              <a:t>: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00B050"/>
                </a:solidFill>
              </a:rPr>
              <a:t>10 Jan</a:t>
            </a:r>
            <a:r>
              <a:rPr lang="cs-CZ" sz="1500" dirty="0" err="1">
                <a:solidFill>
                  <a:srgbClr val="00B050"/>
                </a:solidFill>
              </a:rPr>
              <a:t>uary</a:t>
            </a:r>
            <a:r>
              <a:rPr lang="en-US" sz="1500" dirty="0">
                <a:solidFill>
                  <a:srgbClr val="00B050"/>
                </a:solidFill>
              </a:rPr>
              <a:t> 2016</a:t>
            </a:r>
            <a:endParaRPr lang="en-US" sz="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69" y="1155888"/>
            <a:ext cx="8772698" cy="253647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904487" y="5404461"/>
            <a:ext cx="32396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http://www.ecbb2016-vienna.com/home/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40827" y="4129129"/>
            <a:ext cx="83285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The conference will have a similar format to former ECBB conferences which will include plenary talks, participant proposed symposia as well as oral and poster presentations.</a:t>
            </a: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25844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72" y="1065892"/>
            <a:ext cx="8499135" cy="317793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84143" y="452287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/>
              <a:t>Abstract Submission/Registration Open: </a:t>
            </a:r>
            <a:r>
              <a:rPr lang="en-US" sz="1500" dirty="0">
                <a:solidFill>
                  <a:srgbClr val="00B050"/>
                </a:solidFill>
              </a:rPr>
              <a:t>January 2016</a:t>
            </a:r>
          </a:p>
          <a:p>
            <a:r>
              <a:rPr lang="en-US" sz="1500" dirty="0"/>
              <a:t>Abstract Submission Deadline: </a:t>
            </a:r>
            <a:r>
              <a:rPr lang="en-US" sz="1500" dirty="0">
                <a:solidFill>
                  <a:srgbClr val="00B050"/>
                </a:solidFill>
              </a:rPr>
              <a:t>March 2016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49007" y="5503443"/>
            <a:ext cx="29707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http://www.genetics2016.org/mouse/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988" y="715828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latin typeface="Arial Black" panose="020B0A04020102020204" pitchFamily="34" charset="0"/>
              </a:rPr>
              <a:t>EuroScience</a:t>
            </a:r>
            <a:r>
              <a:rPr lang="en-US" sz="2400" b="1" dirty="0">
                <a:latin typeface="Arial Black" panose="020B0A04020102020204" pitchFamily="34" charset="0"/>
              </a:rPr>
              <a:t> Open Forum</a:t>
            </a:r>
          </a:p>
        </p:txBody>
      </p:sp>
      <p:sp>
        <p:nvSpPr>
          <p:cNvPr id="6" name="Obdélník 5"/>
          <p:cNvSpPr/>
          <p:nvPr/>
        </p:nvSpPr>
        <p:spPr>
          <a:xfrm>
            <a:off x="360575" y="5608383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http://www.esof.eu/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9682" y="3305051"/>
            <a:ext cx="490038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22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-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27 July 2016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Manchester, 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UK</a:t>
            </a:r>
            <a:endParaRPr lang="en-US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54" y="1465436"/>
            <a:ext cx="7176155" cy="165269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113241" y="37536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/>
              <a:t>EUROPE’S LARGEST interdisciplinary science meeting</a:t>
            </a:r>
            <a:r>
              <a:rPr lang="en-US" sz="1350" dirty="0"/>
              <a:t>. It brings together over 4,500 leading thinkers, innovators, policy makers, journalists and educators from more than 90 countries</a:t>
            </a:r>
            <a:r>
              <a:rPr lang="cs-CZ" sz="1350" dirty="0"/>
              <a:t>…</a:t>
            </a:r>
          </a:p>
          <a:p>
            <a:endParaRPr lang="en-US" sz="1350" dirty="0"/>
          </a:p>
          <a:p>
            <a:r>
              <a:rPr lang="en-US" sz="1350" dirty="0"/>
              <a:t>The overarching theme of the 2016 Forum is </a:t>
            </a:r>
            <a:r>
              <a:rPr lang="en-US" sz="1350" b="1" dirty="0"/>
              <a:t>‘Science as Revolution’</a:t>
            </a:r>
            <a:r>
              <a:rPr lang="en-US" sz="1350" dirty="0"/>
              <a:t>, encouraging debate and exploration of how science and technology transform our lives</a:t>
            </a:r>
            <a:r>
              <a:rPr lang="cs-CZ" sz="1350" dirty="0"/>
              <a:t>…</a:t>
            </a:r>
            <a:endParaRPr lang="en-US" sz="13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87" y="3680279"/>
            <a:ext cx="3447746" cy="19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 idx="4294967295"/>
          </p:nvPr>
        </p:nvSpPr>
        <p:spPr>
          <a:xfrm>
            <a:off x="428625" y="285750"/>
            <a:ext cx="8286750" cy="982663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Počty prezentací ZD 2002-2015</a:t>
            </a:r>
          </a:p>
        </p:txBody>
      </p:sp>
      <p:sp>
        <p:nvSpPr>
          <p:cNvPr id="5123" name="TextovéPole 5"/>
          <p:cNvSpPr txBox="1">
            <a:spLocks noChangeArrowheads="1"/>
          </p:cNvSpPr>
          <p:nvPr/>
        </p:nvSpPr>
        <p:spPr bwMode="auto">
          <a:xfrm>
            <a:off x="2195513" y="5949950"/>
            <a:ext cx="4222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 smtClean="0"/>
              <a:t>164 </a:t>
            </a:r>
            <a:r>
              <a:rPr lang="cs-CZ" altLang="cs-CZ" sz="2400" b="1" dirty="0"/>
              <a:t>posterů, </a:t>
            </a:r>
            <a:r>
              <a:rPr lang="cs-CZ" altLang="cs-CZ" sz="2400" b="1" dirty="0" smtClean="0"/>
              <a:t>162 </a:t>
            </a:r>
            <a:r>
              <a:rPr lang="cs-CZ" altLang="cs-CZ" sz="2400" b="1" dirty="0"/>
              <a:t>přednášek</a:t>
            </a: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/>
          </p:nvPr>
        </p:nvGraphicFramePr>
        <p:xfrm>
          <a:off x="683568" y="1412777"/>
          <a:ext cx="8064896" cy="453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28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778" y="857252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>
                <a:latin typeface="Arial Black" panose="020B0A04020102020204" pitchFamily="34" charset="0"/>
              </a:rPr>
              <a:t>T</a:t>
            </a:r>
            <a:r>
              <a:rPr lang="en-US" sz="2400" b="1" dirty="0">
                <a:latin typeface="Arial Black" panose="020B0A04020102020204" pitchFamily="34" charset="0"/>
              </a:rPr>
              <a:t>he 16th Congress of the International Society for Behavioral Ecology </a:t>
            </a:r>
          </a:p>
        </p:txBody>
      </p:sp>
      <p:sp>
        <p:nvSpPr>
          <p:cNvPr id="6" name="Obdélník 5"/>
          <p:cNvSpPr/>
          <p:nvPr/>
        </p:nvSpPr>
        <p:spPr>
          <a:xfrm>
            <a:off x="360575" y="5608383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http://www.isbe2016.com/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9681" y="3358089"/>
            <a:ext cx="526722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28 July – 3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August 2016, University of Exeter, UK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02" y="1941132"/>
            <a:ext cx="1995823" cy="12374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521" y="1941131"/>
            <a:ext cx="2052821" cy="12522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052" y="1941209"/>
            <a:ext cx="1868275" cy="12447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536" y="1956593"/>
            <a:ext cx="1867534" cy="12442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77" y="3702475"/>
            <a:ext cx="3677042" cy="1838521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124228" y="39094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350" dirty="0"/>
              <a:t>…</a:t>
            </a:r>
            <a:r>
              <a:rPr lang="en-US" sz="1350" b="1" dirty="0"/>
              <a:t>on the 30th anniversary of its founding</a:t>
            </a:r>
            <a:r>
              <a:rPr lang="en-US" sz="1350" dirty="0"/>
              <a:t>. We look forward to five days of presentations spanning the full spectrum of current research effort in </a:t>
            </a:r>
            <a:r>
              <a:rPr lang="en-US" sz="1350" dirty="0" err="1"/>
              <a:t>behavioural</a:t>
            </a:r>
            <a:r>
              <a:rPr lang="en-US" sz="1350" dirty="0"/>
              <a:t> ecology, and a chance to forge new relationships and catch up with friends…</a:t>
            </a: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33005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26" y="1019790"/>
            <a:ext cx="7617816" cy="427711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" y="5608383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http://www.eurobats.org/bat_news/17th_international_bat_research_conference_2016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98" y="746943"/>
            <a:ext cx="3859717" cy="606527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75803" y="4115917"/>
            <a:ext cx="40822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dirty="0" err="1"/>
              <a:t>Paper</a:t>
            </a:r>
            <a:r>
              <a:rPr lang="cs-CZ" sz="1500" dirty="0"/>
              <a:t> </a:t>
            </a:r>
            <a:r>
              <a:rPr lang="cs-CZ" sz="1500" dirty="0" err="1"/>
              <a:t>S</a:t>
            </a:r>
            <a:r>
              <a:rPr lang="cs-CZ" sz="1500" dirty="0" err="1"/>
              <a:t>ubmission</a:t>
            </a:r>
            <a:r>
              <a:rPr lang="cs-CZ" sz="1500" dirty="0"/>
              <a:t> </a:t>
            </a:r>
            <a:r>
              <a:rPr lang="cs-CZ" sz="1500" dirty="0" err="1"/>
              <a:t>Deadline</a:t>
            </a:r>
            <a:r>
              <a:rPr lang="cs-CZ" sz="1500" dirty="0"/>
              <a:t>: </a:t>
            </a:r>
            <a:r>
              <a:rPr lang="cs-CZ" sz="1500" dirty="0">
                <a:solidFill>
                  <a:srgbClr val="00B050"/>
                </a:solidFill>
              </a:rPr>
              <a:t>15 </a:t>
            </a:r>
            <a:r>
              <a:rPr lang="cs-CZ" sz="1500" dirty="0">
                <a:solidFill>
                  <a:srgbClr val="00B050"/>
                </a:solidFill>
              </a:rPr>
              <a:t>May </a:t>
            </a:r>
            <a:r>
              <a:rPr lang="cs-CZ" sz="1500" dirty="0">
                <a:solidFill>
                  <a:srgbClr val="00B050"/>
                </a:solidFill>
              </a:rPr>
              <a:t>2016</a:t>
            </a:r>
          </a:p>
          <a:p>
            <a:r>
              <a:rPr lang="en-US" sz="1500" dirty="0"/>
              <a:t>Early Registration: </a:t>
            </a:r>
            <a:r>
              <a:rPr lang="en-US" sz="1500" dirty="0">
                <a:solidFill>
                  <a:srgbClr val="00B050"/>
                </a:solidFill>
              </a:rPr>
              <a:t>1 March 2015 - 31 March 2016</a:t>
            </a:r>
            <a:r>
              <a:rPr lang="cs-CZ" sz="1500" dirty="0">
                <a:solidFill>
                  <a:srgbClr val="00B050"/>
                </a:solidFill>
              </a:rPr>
              <a:t> </a:t>
            </a:r>
            <a:endParaRPr lang="en-US" sz="1500" dirty="0">
              <a:solidFill>
                <a:srgbClr val="00B05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801" y="2102621"/>
            <a:ext cx="4084512" cy="181533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" y="5608383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http://www.wch2016hangzhou.com/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65" y="1238888"/>
            <a:ext cx="8436769" cy="38004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" y="5413708"/>
            <a:ext cx="914399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http://www.izw-berlin.de/ewda-conference-2016-european-wildlife-disease-association-kopie.html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37" y="1620740"/>
            <a:ext cx="1635772" cy="19662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185" y="1832304"/>
            <a:ext cx="5623089" cy="164738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60822" y="1042209"/>
            <a:ext cx="8430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2016 XXV International Congress of Entomology 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42628" y="1520032"/>
            <a:ext cx="45182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 err="1">
                <a:solidFill>
                  <a:srgbClr val="FF0000"/>
                </a:solidFill>
                <a:latin typeface="Arial Black" panose="020B0A04020102020204" pitchFamily="34" charset="0"/>
              </a:rPr>
              <a:t>September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25-30 2016, Orlando, Florida, USA </a:t>
            </a:r>
            <a:endParaRPr lang="cs-CZ" sz="13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1912" y="3678185"/>
            <a:ext cx="881426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International Graduate Student Showcase</a:t>
            </a:r>
          </a:p>
          <a:p>
            <a:r>
              <a:rPr lang="en-US" sz="1350" dirty="0"/>
              <a:t>The IGSS will showcase cutting-edge research conducted by talented graduate students of entomology from around the world, by providing a high-profile forum for select students to present completed or nearly completed thesis projects to future employers, graduate degree/post-doc supervisors and the entomological community at large. </a:t>
            </a:r>
            <a:r>
              <a:rPr lang="en-US" sz="1350" b="1" dirty="0"/>
              <a:t>Outstanding applicants may be given the opportunity to present their project in an extended (30 minute) format</a:t>
            </a:r>
            <a:r>
              <a:rPr lang="cs-CZ" sz="1350" b="1" dirty="0"/>
              <a:t>.</a:t>
            </a:r>
            <a:endParaRPr lang="en-US" sz="1350" b="1" dirty="0"/>
          </a:p>
        </p:txBody>
      </p:sp>
      <p:sp>
        <p:nvSpPr>
          <p:cNvPr id="8" name="Obdélník 7"/>
          <p:cNvSpPr/>
          <p:nvPr/>
        </p:nvSpPr>
        <p:spPr>
          <a:xfrm>
            <a:off x="91912" y="4922542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/>
              <a:t>IGSS </a:t>
            </a:r>
            <a:r>
              <a:rPr lang="cs-CZ" sz="1350" dirty="0"/>
              <a:t>S</a:t>
            </a:r>
            <a:r>
              <a:rPr lang="en-US" sz="1350" dirty="0" err="1"/>
              <a:t>howcase</a:t>
            </a:r>
            <a:r>
              <a:rPr lang="en-US" sz="1350" dirty="0"/>
              <a:t> </a:t>
            </a:r>
            <a:r>
              <a:rPr lang="cs-CZ" sz="1350" dirty="0"/>
              <a:t>S</a:t>
            </a:r>
            <a:r>
              <a:rPr lang="en-US" sz="1350" dirty="0" err="1"/>
              <a:t>ubmission</a:t>
            </a:r>
            <a:r>
              <a:rPr lang="en-US" sz="1350" dirty="0"/>
              <a:t> </a:t>
            </a:r>
            <a:r>
              <a:rPr lang="cs-CZ" sz="1350" dirty="0"/>
              <a:t>D</a:t>
            </a:r>
            <a:r>
              <a:rPr lang="en-US" sz="1350" dirty="0" err="1"/>
              <a:t>eadline</a:t>
            </a:r>
            <a:r>
              <a:rPr lang="cs-CZ" sz="1350" dirty="0"/>
              <a:t>:</a:t>
            </a:r>
            <a:r>
              <a:rPr lang="en-US" sz="1350" dirty="0"/>
              <a:t> </a:t>
            </a:r>
            <a:r>
              <a:rPr lang="en-US" sz="1350" dirty="0">
                <a:solidFill>
                  <a:srgbClr val="00B050"/>
                </a:solidFill>
              </a:rPr>
              <a:t>October 31, 2015</a:t>
            </a:r>
          </a:p>
          <a:p>
            <a:r>
              <a:rPr lang="en-US" sz="1350" dirty="0"/>
              <a:t>Paper and Poster Submission Deadline</a:t>
            </a:r>
            <a:r>
              <a:rPr lang="cs-CZ" sz="1350" dirty="0"/>
              <a:t>:</a:t>
            </a:r>
            <a:r>
              <a:rPr lang="en-US" sz="1350" dirty="0"/>
              <a:t> </a:t>
            </a:r>
            <a:r>
              <a:rPr lang="en-US" sz="1350" dirty="0">
                <a:solidFill>
                  <a:srgbClr val="00B050"/>
                </a:solidFill>
              </a:rPr>
              <a:t>February 1, 2016 </a:t>
            </a:r>
          </a:p>
          <a:p>
            <a:r>
              <a:rPr lang="en-US" sz="1350" dirty="0"/>
              <a:t>Early-bird Registration Deadline</a:t>
            </a:r>
            <a:r>
              <a:rPr lang="cs-CZ" sz="1350" dirty="0"/>
              <a:t>:</a:t>
            </a:r>
            <a:r>
              <a:rPr lang="en-US" sz="1350" dirty="0"/>
              <a:t> </a:t>
            </a:r>
            <a:r>
              <a:rPr lang="en-US" sz="1350" dirty="0">
                <a:solidFill>
                  <a:srgbClr val="00B050"/>
                </a:solidFill>
              </a:rPr>
              <a:t>March 25, 2016 </a:t>
            </a:r>
            <a:endParaRPr lang="en-US" sz="1350" dirty="0">
              <a:solidFill>
                <a:srgbClr val="00B05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333355" y="5677087"/>
            <a:ext cx="35814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>
                <a:solidFill>
                  <a:srgbClr val="FF0000"/>
                </a:solidFill>
              </a:rPr>
              <a:t>http://ice2016orlando.org/submit-to-ice-2016/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778" y="857252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22nd International Congress of Zoology (ICZ)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5608383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http://www.zoology.or.jp/2016-jointmeeting/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5777" y="1925308"/>
            <a:ext cx="526722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15 - 19 November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2016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Okinawa, Japan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133" y="2308947"/>
            <a:ext cx="3466707" cy="1420957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270335" y="5017677"/>
            <a:ext cx="31848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The registration will start in </a:t>
            </a:r>
            <a:r>
              <a:rPr lang="en-US" sz="1500" dirty="0">
                <a:solidFill>
                  <a:srgbClr val="00B050"/>
                </a:solidFill>
              </a:rPr>
              <a:t>early 2016</a:t>
            </a:r>
            <a:endParaRPr lang="cs-CZ" sz="1500" dirty="0">
              <a:solidFill>
                <a:srgbClr val="00B050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35" y="2276193"/>
            <a:ext cx="4907108" cy="2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778" y="931138"/>
            <a:ext cx="8767482" cy="994172"/>
          </a:xfrm>
        </p:spPr>
        <p:txBody>
          <a:bodyPr>
            <a:noAutofit/>
          </a:bodyPr>
          <a:lstStyle/>
          <a:p>
            <a:pPr algn="ctr"/>
            <a:r>
              <a:rPr lang="en-US" sz="2100" b="1" dirty="0">
                <a:latin typeface="Arial Black" panose="020B0A04020102020204" pitchFamily="34" charset="0"/>
              </a:rPr>
              <a:t>ICMEEGID 2016 : 18th International Conference on Molecular Epidemiology and Evolutionary Genetics of Infectious Diseases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5608383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50" b="1" i="1" dirty="0">
                <a:solidFill>
                  <a:srgbClr val="FF0000"/>
                </a:solidFill>
              </a:rPr>
              <a:t>https://www.waset.org/conference/2016/12/bangkok/ICMEEGID</a:t>
            </a:r>
            <a:endParaRPr lang="cs-CZ" sz="1350" b="1" i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58006" y="1932120"/>
            <a:ext cx="526722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December 12 – 13</a:t>
            </a:r>
            <a:r>
              <a:rPr lang="cs-CZ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2016,</a:t>
            </a:r>
            <a:r>
              <a:rPr lang="en-US" sz="1350" dirty="0">
                <a:solidFill>
                  <a:srgbClr val="FF0000"/>
                </a:solidFill>
                <a:latin typeface="Arial Black" panose="020B0A04020102020204" pitchFamily="34" charset="0"/>
              </a:rPr>
              <a:t> Bangkok, Thailand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35777" y="4789920"/>
            <a:ext cx="34474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Paper submission deadline: </a:t>
            </a:r>
            <a:r>
              <a:rPr lang="en-US" sz="1500" dirty="0">
                <a:solidFill>
                  <a:srgbClr val="00B050"/>
                </a:solidFill>
              </a:rPr>
              <a:t>June 12, 2016</a:t>
            </a:r>
            <a:endParaRPr lang="cs-CZ" sz="1500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287224" y="2344089"/>
            <a:ext cx="4716036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b="1" dirty="0"/>
              <a:t>Molecular Epidemiology and Evolutionary Genetics of Infectious Diseases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b="1" dirty="0"/>
              <a:t>Genetics, genomics, proteomics, population biology, mathematical modeling and bioinformatics</a:t>
            </a:r>
            <a:r>
              <a:rPr lang="cs-CZ" sz="1275" b="1" dirty="0"/>
              <a:t> </a:t>
            </a:r>
            <a:r>
              <a:rPr lang="cs-CZ" sz="1275" dirty="0"/>
              <a:t>(..</a:t>
            </a:r>
            <a:r>
              <a:rPr lang="en-US" sz="1275" dirty="0"/>
              <a:t>can deal with the host, the pathogen, or the vector in case of vector-borne diseases</a:t>
            </a:r>
            <a:r>
              <a:rPr lang="cs-CZ" sz="1275" dirty="0"/>
              <a:t>)</a:t>
            </a:r>
            <a:endParaRPr lang="en-US" sz="1275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b="1" dirty="0"/>
              <a:t>Host + pathogen or pathogen + vector (co-evolution)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dirty="0"/>
              <a:t>All infectious models, including those of veterinary or agronomical relevance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75" dirty="0"/>
              <a:t>Cancer and infectious diseases</a:t>
            </a:r>
            <a:endParaRPr lang="en-US" sz="1275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78" y="2276009"/>
            <a:ext cx="3925922" cy="22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1302789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AKTUÁLNÍ INFO A DALŠÍ KONFERENCE: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182" y="3923493"/>
            <a:ext cx="5936784" cy="13808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59" y="5479353"/>
            <a:ext cx="4321617" cy="4016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18094" y="2335049"/>
            <a:ext cx="5340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1" dirty="0">
                <a:solidFill>
                  <a:srgbClr val="FF0000"/>
                </a:solidFill>
              </a:rPr>
              <a:t>http://www.provaz.ivb.cz/</a:t>
            </a:r>
            <a:endParaRPr lang="cs-CZ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 smtClean="0"/>
              <a:t>Studentská soutěž – </a:t>
            </a:r>
            <a:r>
              <a:rPr lang="cs-CZ" altLang="cs-CZ" sz="3600" b="1" dirty="0" smtClean="0">
                <a:solidFill>
                  <a:srgbClr val="FF0000"/>
                </a:solidFill>
              </a:rPr>
              <a:t>57 přednášek a 83 posterů</a:t>
            </a:r>
          </a:p>
        </p:txBody>
      </p:sp>
      <p:sp>
        <p:nvSpPr>
          <p:cNvPr id="6147" name="Zástupný symbol pro obsah 4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cs-CZ" altLang="cs-CZ" sz="2800" dirty="0" smtClean="0"/>
              <a:t>3 nejlepší přednášky a 3 nejlepší postery</a:t>
            </a:r>
          </a:p>
          <a:p>
            <a:r>
              <a:rPr lang="cs-CZ" altLang="cs-CZ" sz="2800" dirty="0" smtClean="0"/>
              <a:t>předplatné časopisu Živa</a:t>
            </a:r>
          </a:p>
          <a:p>
            <a:r>
              <a:rPr lang="cs-CZ" altLang="cs-CZ" sz="2800" dirty="0" smtClean="0"/>
              <a:t>poukázka na knihy z nakladatelství Academia             </a:t>
            </a:r>
            <a:r>
              <a:rPr lang="cs-CZ" altLang="cs-CZ" sz="2800" dirty="0" smtClean="0"/>
              <a:t> (</a:t>
            </a:r>
            <a:r>
              <a:rPr lang="cs-CZ" altLang="cs-CZ" sz="2800" dirty="0" smtClean="0"/>
              <a:t>v brněnském knihkupectví)</a:t>
            </a:r>
          </a:p>
          <a:p>
            <a:r>
              <a:rPr lang="cs-CZ" altLang="cs-CZ" sz="2800" dirty="0" smtClean="0"/>
              <a:t>finanční odměna</a:t>
            </a:r>
          </a:p>
          <a:p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9920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5400" dirty="0" smtClean="0"/>
              <a:t>ZOOLOGICKÉ DNY 2016 ...</a:t>
            </a:r>
            <a:endParaRPr lang="cs-CZ" sz="54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2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zoo.ivb.cz/doc/zoo_cb/z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921"/>
            <a:ext cx="9073008" cy="60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87268" y="6311899"/>
            <a:ext cx="90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5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://zoo.ivb.cz/doc/zoo_cb/zd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0" y="116632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87268" y="6311899"/>
            <a:ext cx="90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6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zoo.ivb.cz/doc/zoo_cb/zd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8" y="332656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87268" y="6311899"/>
            <a:ext cx="90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81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zoo.ivb.cz/doc/zoo_cb/zd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6054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87268" y="6311899"/>
            <a:ext cx="90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38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</TotalTime>
  <Words>1420</Words>
  <Application>Microsoft Office PowerPoint</Application>
  <PresentationFormat>Předvádění na obrazovce (4:3)</PresentationFormat>
  <Paragraphs>174</Paragraphs>
  <Slides>37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Motiv Office</vt:lpstr>
      <vt:lpstr>Prezentace aplikace PowerPoint</vt:lpstr>
      <vt:lpstr>Počet účastníků ZD 2002-2015</vt:lpstr>
      <vt:lpstr>Počty prezentací ZD 2002-2015</vt:lpstr>
      <vt:lpstr>Studentská soutěž – 57 přednášek a 83 posterů</vt:lpstr>
      <vt:lpstr>ZOOLOGICKÉ DNY 2016 ...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Ecology of soil Microorganisms 2015  Microbes as Important Drivers of Soil Processes</vt:lpstr>
      <vt:lpstr>International Conference on Agriculture, Biological &amp; Environmental Sciences(ICABE- 2015) </vt:lpstr>
      <vt:lpstr>Prezentace aplikace PowerPoint</vt:lpstr>
      <vt:lpstr>Prezentace aplikace PowerPoint</vt:lpstr>
      <vt:lpstr>EMBO conference Next gen  immunology,  From Host Genome to the Microbiome: Immunity in the Genomic Era</vt:lpstr>
      <vt:lpstr>Student Conference on Conservation Science 2016 </vt:lpstr>
      <vt:lpstr>ICCB 2016 : 18th International Conference on Conservation Biology</vt:lpstr>
      <vt:lpstr>EMBO/EMBL SYMPOSIUM New Model Systems for Linking Evolution and Ecology</vt:lpstr>
      <vt:lpstr>Prezentace aplikace PowerPoint</vt:lpstr>
      <vt:lpstr>Prezentace aplikace PowerPoint</vt:lpstr>
      <vt:lpstr>4th International Conference on Integrative Biology (Integrative Biology-2016)</vt:lpstr>
      <vt:lpstr>Evolution 2016</vt:lpstr>
      <vt:lpstr>GGBN Second International Conference on Biodiversity Biobanking</vt:lpstr>
      <vt:lpstr>2016 International Statistical Ecology Conference </vt:lpstr>
      <vt:lpstr>Prezentace aplikace PowerPoint</vt:lpstr>
      <vt:lpstr>Prezentace aplikace PowerPoint</vt:lpstr>
      <vt:lpstr>EuroScience Open Forum</vt:lpstr>
      <vt:lpstr>The 16th Congress of the International Society for Behavioral Ecology </vt:lpstr>
      <vt:lpstr>Prezentace aplikace PowerPoint</vt:lpstr>
      <vt:lpstr>Prezentace aplikace PowerPoint</vt:lpstr>
      <vt:lpstr>Prezentace aplikace PowerPoint</vt:lpstr>
      <vt:lpstr>Prezentace aplikace PowerPoint</vt:lpstr>
      <vt:lpstr>22nd International Congress of Zoology (ICZ) </vt:lpstr>
      <vt:lpstr>ICMEEGID 2016 : 18th International Conference on Molecular Epidemiology and Evolutionary Genetics of Infectious Diseases</vt:lpstr>
      <vt:lpstr>AKTUÁLNÍ INFO A DALŠÍ KONFERENCE:</vt:lpstr>
    </vt:vector>
  </TitlesOfParts>
  <Company>SZŠ a VOŠZ HB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of soil Microorganisms 2015 Microbes as Important Drivers of Soil Processes 29.11. - 3.12. 2015, Prague, Czech Republic</dc:title>
  <dc:creator>Olga Růžičková</dc:creator>
  <cp:lastModifiedBy>jbryja</cp:lastModifiedBy>
  <cp:revision>118</cp:revision>
  <dcterms:created xsi:type="dcterms:W3CDTF">2015-09-10T13:58:58Z</dcterms:created>
  <dcterms:modified xsi:type="dcterms:W3CDTF">2015-09-30T08:00:11Z</dcterms:modified>
</cp:coreProperties>
</file>