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95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56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92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75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3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6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64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4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FAE8-3334-43A8-91A7-C6FAEF88457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A76E-7679-493C-BF0F-D24622F7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Kosti ruky –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manus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6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Háková kost – os </a:t>
            </a:r>
            <a:r>
              <a:rPr lang="cs-CZ" dirty="0" err="1" smtClean="0"/>
              <a:t>hamatum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1" y="4797152"/>
            <a:ext cx="8666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</a:t>
            </a:r>
            <a:r>
              <a:rPr lang="cs-CZ" dirty="0" smtClean="0"/>
              <a:t>os </a:t>
            </a:r>
            <a:r>
              <a:rPr lang="cs-CZ" dirty="0" err="1" smtClean="0"/>
              <a:t>capitatum</a:t>
            </a:r>
            <a:r>
              <a:rPr lang="cs-CZ" dirty="0" smtClean="0"/>
              <a:t>, os </a:t>
            </a:r>
            <a:r>
              <a:rPr lang="cs-CZ" dirty="0" err="1" smtClean="0"/>
              <a:t>triquetrum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metacarpi</a:t>
            </a:r>
            <a:r>
              <a:rPr lang="cs-CZ" dirty="0" smtClean="0"/>
              <a:t> </a:t>
            </a:r>
            <a:r>
              <a:rPr lang="cs-CZ" dirty="0" err="1" smtClean="0"/>
              <a:t>quatrum</a:t>
            </a:r>
            <a:r>
              <a:rPr lang="cs-CZ" dirty="0" smtClean="0"/>
              <a:t> et </a:t>
            </a:r>
            <a:r>
              <a:rPr lang="cs-CZ" dirty="0" err="1" smtClean="0"/>
              <a:t>quintum</a:t>
            </a:r>
            <a:endParaRPr lang="cs-CZ" dirty="0" smtClean="0"/>
          </a:p>
          <a:p>
            <a:r>
              <a:rPr lang="cs-CZ" dirty="0" err="1" smtClean="0"/>
              <a:t>Hamulus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hamati – úpon lig. </a:t>
            </a:r>
            <a:r>
              <a:rPr lang="cs-CZ" dirty="0" err="1" smtClean="0"/>
              <a:t>pisohamatum</a:t>
            </a:r>
            <a:endParaRPr lang="cs-CZ" dirty="0"/>
          </a:p>
        </p:txBody>
      </p:sp>
      <p:pic>
        <p:nvPicPr>
          <p:cNvPr id="4098" name="Picture 2" descr="http://www.exprow.jecool.net/pics/bones/os_hamatum/facies_articualris_proximalis_%5bos_lunatum%5d_ossis_ham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900" y="1315492"/>
            <a:ext cx="488534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5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Záprstní kosti –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metacarpi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-10492" y="147783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Obecná stavba: </a:t>
            </a:r>
            <a:r>
              <a:rPr lang="cs-CZ" sz="4400" dirty="0" err="1" smtClean="0"/>
              <a:t>basis</a:t>
            </a:r>
            <a:r>
              <a:rPr lang="cs-CZ" sz="4400" dirty="0" smtClean="0"/>
              <a:t>, corpus, </a:t>
            </a:r>
            <a:r>
              <a:rPr lang="cs-CZ" sz="4400" dirty="0" err="1" smtClean="0"/>
              <a:t>caput</a:t>
            </a:r>
            <a:endParaRPr lang="cs-CZ" sz="4400" dirty="0" smtClean="0"/>
          </a:p>
          <a:p>
            <a:pPr marL="400050" indent="-400050">
              <a:buAutoNum type="romanUcPeriod"/>
            </a:pPr>
            <a:r>
              <a:rPr lang="cs-CZ" sz="4400" dirty="0" smtClean="0"/>
              <a:t>Os </a:t>
            </a:r>
            <a:r>
              <a:rPr lang="cs-CZ" sz="4400" dirty="0" err="1" smtClean="0"/>
              <a:t>metacarpi</a:t>
            </a:r>
            <a:r>
              <a:rPr lang="cs-CZ" sz="4400" dirty="0" smtClean="0"/>
              <a:t> primum</a:t>
            </a:r>
          </a:p>
          <a:p>
            <a:pPr marL="400050" indent="-400050">
              <a:buAutoNum type="romanUcPeriod"/>
            </a:pPr>
            <a:r>
              <a:rPr lang="cs-CZ" sz="4400" dirty="0" smtClean="0"/>
              <a:t> </a:t>
            </a:r>
            <a:r>
              <a:rPr lang="cs-CZ" sz="4400" dirty="0"/>
              <a:t>Os </a:t>
            </a:r>
            <a:r>
              <a:rPr lang="cs-CZ" sz="4400" dirty="0" err="1" smtClean="0"/>
              <a:t>metacarpi</a:t>
            </a:r>
            <a:r>
              <a:rPr lang="cs-CZ" sz="4400" dirty="0" smtClean="0"/>
              <a:t> </a:t>
            </a:r>
            <a:r>
              <a:rPr lang="cs-CZ" sz="4400" dirty="0" err="1" smtClean="0"/>
              <a:t>secundum</a:t>
            </a:r>
            <a:endParaRPr lang="cs-CZ" sz="4400" dirty="0" smtClean="0"/>
          </a:p>
          <a:p>
            <a:pPr marL="400050" indent="-400050">
              <a:buAutoNum type="romanUcPeriod"/>
            </a:pPr>
            <a:r>
              <a:rPr lang="cs-CZ" sz="4400" dirty="0"/>
              <a:t>Os </a:t>
            </a:r>
            <a:r>
              <a:rPr lang="cs-CZ" sz="4400" dirty="0" err="1" smtClean="0"/>
              <a:t>metacarpi</a:t>
            </a:r>
            <a:r>
              <a:rPr lang="cs-CZ" sz="4400" dirty="0" smtClean="0"/>
              <a:t> </a:t>
            </a:r>
            <a:r>
              <a:rPr lang="cs-CZ" sz="4400" dirty="0" err="1" smtClean="0"/>
              <a:t>tertium</a:t>
            </a:r>
            <a:endParaRPr lang="cs-CZ" sz="4400" dirty="0" smtClean="0"/>
          </a:p>
          <a:p>
            <a:pPr marL="400050" indent="-400050">
              <a:buAutoNum type="romanUcPeriod"/>
            </a:pPr>
            <a:r>
              <a:rPr lang="cs-CZ" sz="4400" dirty="0"/>
              <a:t>Os </a:t>
            </a:r>
            <a:r>
              <a:rPr lang="cs-CZ" sz="4400" dirty="0" err="1" smtClean="0"/>
              <a:t>metacarpi</a:t>
            </a:r>
            <a:r>
              <a:rPr lang="cs-CZ" sz="4400" dirty="0" smtClean="0"/>
              <a:t> </a:t>
            </a:r>
            <a:r>
              <a:rPr lang="cs-CZ" sz="4400" dirty="0" err="1" smtClean="0"/>
              <a:t>quatrum</a:t>
            </a:r>
            <a:endParaRPr lang="cs-CZ" sz="4400" dirty="0" smtClean="0"/>
          </a:p>
          <a:p>
            <a:pPr marL="400050" indent="-400050">
              <a:buAutoNum type="romanUcPeriod"/>
            </a:pPr>
            <a:r>
              <a:rPr lang="cs-CZ" sz="4400" dirty="0" smtClean="0"/>
              <a:t> Os </a:t>
            </a:r>
            <a:r>
              <a:rPr lang="cs-CZ" sz="4400" dirty="0" err="1" smtClean="0"/>
              <a:t>metacarpi</a:t>
            </a:r>
            <a:r>
              <a:rPr lang="cs-CZ" sz="4400" dirty="0"/>
              <a:t> </a:t>
            </a:r>
            <a:r>
              <a:rPr lang="cs-CZ" sz="4400" dirty="0" err="1" smtClean="0"/>
              <a:t>quintum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39679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Články prstů – </a:t>
            </a:r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digitorum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84482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err="1" smtClean="0"/>
              <a:t>Phalanx</a:t>
            </a:r>
            <a:r>
              <a:rPr lang="cs-CZ" sz="3600" dirty="0" smtClean="0"/>
              <a:t> </a:t>
            </a:r>
            <a:r>
              <a:rPr lang="cs-CZ" sz="3600" dirty="0" err="1" smtClean="0"/>
              <a:t>proximalis</a:t>
            </a:r>
            <a:endParaRPr lang="cs-CZ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err="1" smtClean="0"/>
              <a:t>Phalanx</a:t>
            </a:r>
            <a:r>
              <a:rPr lang="cs-CZ" sz="3600" dirty="0" smtClean="0"/>
              <a:t>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err="1" smtClean="0"/>
              <a:t>Phalanx</a:t>
            </a:r>
            <a:r>
              <a:rPr lang="cs-CZ" sz="3600" dirty="0" smtClean="0"/>
              <a:t> </a:t>
            </a:r>
            <a:r>
              <a:rPr lang="cs-CZ" sz="3600" dirty="0" err="1" smtClean="0"/>
              <a:t>distalis</a:t>
            </a:r>
            <a:endParaRPr lang="cs-CZ" sz="3600" dirty="0" smtClean="0"/>
          </a:p>
          <a:p>
            <a:endParaRPr lang="cs-CZ" sz="3600" dirty="0" smtClean="0"/>
          </a:p>
          <a:p>
            <a:r>
              <a:rPr lang="cs-CZ" sz="3600" dirty="0" err="1" smtClean="0"/>
              <a:t>Basis</a:t>
            </a:r>
            <a:r>
              <a:rPr lang="cs-CZ" sz="3600" dirty="0" smtClean="0"/>
              <a:t> – </a:t>
            </a:r>
            <a:r>
              <a:rPr lang="cs-CZ" sz="3600" dirty="0" err="1" smtClean="0"/>
              <a:t>coprus</a:t>
            </a:r>
            <a:r>
              <a:rPr lang="cs-CZ" sz="3600" dirty="0" smtClean="0"/>
              <a:t> – </a:t>
            </a:r>
            <a:r>
              <a:rPr lang="cs-CZ" sz="3600" dirty="0" err="1" smtClean="0"/>
              <a:t>caput</a:t>
            </a:r>
            <a:endParaRPr lang="cs-CZ" sz="3600" dirty="0" smtClean="0"/>
          </a:p>
          <a:p>
            <a:endParaRPr lang="cs-CZ" sz="3600" dirty="0" smtClean="0"/>
          </a:p>
          <a:p>
            <a:r>
              <a:rPr lang="cs-CZ" sz="3600" dirty="0" err="1"/>
              <a:t>Basis</a:t>
            </a:r>
            <a:r>
              <a:rPr lang="cs-CZ" sz="3600" dirty="0"/>
              <a:t> – </a:t>
            </a:r>
            <a:r>
              <a:rPr lang="cs-CZ" sz="3600" dirty="0" err="1" smtClean="0"/>
              <a:t>coprus</a:t>
            </a:r>
            <a:r>
              <a:rPr lang="cs-CZ" sz="3600" dirty="0" smtClean="0"/>
              <a:t> – </a:t>
            </a:r>
            <a:r>
              <a:rPr lang="cs-CZ" sz="3600" dirty="0" err="1" smtClean="0"/>
              <a:t>tuberositas</a:t>
            </a:r>
            <a:r>
              <a:rPr lang="cs-CZ" sz="3600" dirty="0" smtClean="0"/>
              <a:t> </a:t>
            </a:r>
            <a:r>
              <a:rPr lang="cs-CZ" sz="3600" dirty="0" err="1" smtClean="0"/>
              <a:t>phalangis</a:t>
            </a:r>
            <a:r>
              <a:rPr lang="cs-CZ" sz="3600" dirty="0" smtClean="0"/>
              <a:t> </a:t>
            </a:r>
            <a:r>
              <a:rPr lang="cs-CZ" sz="3600" dirty="0" err="1" smtClean="0"/>
              <a:t>distalis</a:t>
            </a:r>
            <a:endParaRPr lang="cs-CZ" sz="3600" dirty="0" smtClean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9129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Ossa</a:t>
            </a:r>
            <a:r>
              <a:rPr lang="cs-CZ" dirty="0" smtClean="0"/>
              <a:t> </a:t>
            </a:r>
            <a:r>
              <a:rPr lang="cs-CZ" dirty="0" err="1" smtClean="0"/>
              <a:t>manus</a:t>
            </a:r>
            <a:endParaRPr lang="cs-CZ" dirty="0"/>
          </a:p>
        </p:txBody>
      </p:sp>
      <p:pic>
        <p:nvPicPr>
          <p:cNvPr id="1028" name="Picture 4" descr="http://anthropotomy.com/assets/images/part1/s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3337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923928" y="1616703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1 - </a:t>
            </a:r>
            <a:r>
              <a:rPr lang="cs-CZ" dirty="0" err="1" smtClean="0"/>
              <a:t>distal</a:t>
            </a:r>
            <a:r>
              <a:rPr lang="cs-CZ" dirty="0" smtClean="0"/>
              <a:t> </a:t>
            </a:r>
            <a:r>
              <a:rPr lang="cs-CZ" dirty="0" err="1" smtClean="0"/>
              <a:t>phalanx</a:t>
            </a:r>
            <a:r>
              <a:rPr lang="cs-CZ" dirty="0" smtClean="0"/>
              <a:t> </a:t>
            </a:r>
            <a:r>
              <a:rPr lang="cs-CZ" dirty="0" err="1" smtClean="0"/>
              <a:t>sistalis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 </a:t>
            </a:r>
            <a:r>
              <a:rPr lang="cs-CZ" dirty="0" smtClean="0"/>
              <a:t>– </a:t>
            </a:r>
            <a:r>
              <a:rPr lang="cs-CZ" dirty="0" err="1" smtClean="0"/>
              <a:t>phalanx</a:t>
            </a:r>
            <a:r>
              <a:rPr lang="cs-CZ" dirty="0" smtClean="0"/>
              <a:t> media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 smtClean="0"/>
              <a:t>– </a:t>
            </a:r>
            <a:r>
              <a:rPr lang="cs-CZ" dirty="0" err="1" smtClean="0"/>
              <a:t>phalanx</a:t>
            </a:r>
            <a:r>
              <a:rPr lang="cs-CZ" dirty="0"/>
              <a:t> </a:t>
            </a:r>
            <a:r>
              <a:rPr lang="cs-CZ" dirty="0" err="1" smtClean="0"/>
              <a:t>proximalis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 </a:t>
            </a:r>
            <a:r>
              <a:rPr lang="cs-CZ" dirty="0" smtClean="0"/>
              <a:t>– </a:t>
            </a:r>
            <a:r>
              <a:rPr lang="cs-CZ" dirty="0" err="1" smtClean="0"/>
              <a:t>caput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metacarpal</a:t>
            </a:r>
            <a:r>
              <a:rPr lang="cs-CZ" dirty="0" err="1" smtClean="0"/>
              <a:t>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 </a:t>
            </a:r>
            <a:r>
              <a:rPr lang="cs-CZ" dirty="0" smtClean="0"/>
              <a:t>– os </a:t>
            </a:r>
            <a:r>
              <a:rPr lang="cs-CZ" dirty="0" err="1" smtClean="0"/>
              <a:t>metacarpi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6 - </a:t>
            </a:r>
            <a:r>
              <a:rPr lang="cs-CZ" dirty="0" smtClean="0"/>
              <a:t>corpus </a:t>
            </a:r>
            <a:r>
              <a:rPr lang="cs-CZ" dirty="0" err="1" smtClean="0"/>
              <a:t>ossi</a:t>
            </a:r>
            <a:r>
              <a:rPr lang="cs-CZ" dirty="0" err="1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metacarpi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7 </a:t>
            </a:r>
            <a:r>
              <a:rPr lang="cs-CZ" dirty="0" smtClean="0"/>
              <a:t>– </a:t>
            </a:r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metacarpi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8 - </a:t>
            </a:r>
            <a:r>
              <a:rPr lang="cs-CZ" dirty="0" err="1" smtClean="0"/>
              <a:t>capitatum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9 - </a:t>
            </a:r>
            <a:r>
              <a:rPr lang="cs-CZ" dirty="0" err="1" smtClean="0"/>
              <a:t>hamatum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10 </a:t>
            </a:r>
            <a:r>
              <a:rPr lang="cs-CZ" dirty="0" smtClean="0"/>
              <a:t>- </a:t>
            </a:r>
            <a:r>
              <a:rPr lang="cs-CZ" dirty="0" err="1" smtClean="0"/>
              <a:t>trapezium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11 - </a:t>
            </a:r>
            <a:r>
              <a:rPr lang="cs-CZ" dirty="0" err="1" smtClean="0"/>
              <a:t>trapezoideum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12 </a:t>
            </a:r>
            <a:r>
              <a:rPr lang="cs-CZ" dirty="0" smtClean="0"/>
              <a:t>- </a:t>
            </a:r>
            <a:r>
              <a:rPr lang="cs-CZ" dirty="0" err="1" smtClean="0"/>
              <a:t>scaphoideum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13 - </a:t>
            </a:r>
            <a:r>
              <a:rPr lang="cs-CZ" dirty="0" err="1" smtClean="0"/>
              <a:t>triquetrum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14 - </a:t>
            </a:r>
            <a:r>
              <a:rPr lang="cs-CZ" dirty="0" err="1" smtClean="0"/>
              <a:t>lunare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7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Člunkovitá kost – os </a:t>
            </a:r>
            <a:r>
              <a:rPr lang="cs-CZ" dirty="0" err="1" smtClean="0"/>
              <a:t>scaphoideum</a:t>
            </a:r>
            <a:endParaRPr lang="cs-CZ" dirty="0"/>
          </a:p>
        </p:txBody>
      </p:sp>
      <p:pic>
        <p:nvPicPr>
          <p:cNvPr id="1028" name="Picture 4" descr="http://www.exprow.jecool.net/pics/bones/os_scaphoideum/Os%20scaphoideum%20dorz%C3%A1ln%C4%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60746"/>
            <a:ext cx="427351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xprow.jecool.net/pics/bones/os_trapezium/facies_articularis_proximalis_%5bos_scaphoideum%5d_ossis_trapez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60746"/>
            <a:ext cx="427727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21" y="4797152"/>
            <a:ext cx="8666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radiem</a:t>
            </a:r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trapezium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lunatum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capitatum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84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Poloměsíčitá kost - os </a:t>
            </a:r>
            <a:r>
              <a:rPr lang="cs-CZ" dirty="0" err="1" smtClean="0"/>
              <a:t>lunatum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1" y="4797152"/>
            <a:ext cx="8666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radiem</a:t>
            </a:r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spaphoieum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lunatum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triquetrum</a:t>
            </a:r>
            <a:endParaRPr lang="cs-CZ" dirty="0"/>
          </a:p>
        </p:txBody>
      </p:sp>
      <p:pic>
        <p:nvPicPr>
          <p:cNvPr id="2050" name="Picture 2" descr="http://www.exprow.jecool.net/pics/bones/os_lunatum/facies_articularis_radialis_%5bos_scaphoideum%5d_ossis_lun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18328"/>
            <a:ext cx="4569214" cy="323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69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Trojhranná kost – Os </a:t>
            </a:r>
            <a:r>
              <a:rPr lang="cs-CZ" dirty="0" err="1" smtClean="0"/>
              <a:t>triquetrum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1" y="4797152"/>
            <a:ext cx="8666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os </a:t>
            </a:r>
            <a:r>
              <a:rPr lang="cs-CZ" dirty="0" err="1" smtClean="0"/>
              <a:t>metacarpi</a:t>
            </a:r>
            <a:r>
              <a:rPr lang="cs-CZ" dirty="0" smtClean="0"/>
              <a:t> primum et </a:t>
            </a:r>
            <a:r>
              <a:rPr lang="cs-CZ" dirty="0" err="1" smtClean="0"/>
              <a:t>secundum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os</a:t>
            </a:r>
            <a:r>
              <a:rPr lang="cs-CZ" dirty="0" smtClean="0"/>
              <a:t> </a:t>
            </a:r>
            <a:r>
              <a:rPr lang="cs-CZ" dirty="0" err="1" smtClean="0"/>
              <a:t>scaphoideum</a:t>
            </a:r>
            <a:r>
              <a:rPr lang="cs-CZ" dirty="0" smtClean="0"/>
              <a:t> a </a:t>
            </a:r>
            <a:r>
              <a:rPr lang="cs-CZ" dirty="0" err="1" smtClean="0"/>
              <a:t>trapezoideum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žlábek pro </a:t>
            </a:r>
            <a:r>
              <a:rPr lang="cs-CZ" dirty="0" err="1" smtClean="0"/>
              <a:t>musculus</a:t>
            </a:r>
            <a:r>
              <a:rPr lang="cs-CZ" dirty="0" smtClean="0"/>
              <a:t> flexor </a:t>
            </a:r>
            <a:r>
              <a:rPr lang="cs-CZ" dirty="0" err="1" smtClean="0"/>
              <a:t>carpi</a:t>
            </a:r>
            <a:r>
              <a:rPr lang="cs-CZ" dirty="0" smtClean="0"/>
              <a:t> </a:t>
            </a:r>
            <a:r>
              <a:rPr lang="cs-CZ" dirty="0" err="1" smtClean="0"/>
              <a:t>radialis</a:t>
            </a:r>
            <a:endParaRPr lang="cs-CZ" dirty="0" smtClean="0"/>
          </a:p>
          <a:p>
            <a:r>
              <a:rPr lang="cs-CZ" dirty="0" err="1" smtClean="0"/>
              <a:t>Tuberculum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trapezii</a:t>
            </a:r>
            <a:endParaRPr lang="cs-CZ" dirty="0" smtClean="0"/>
          </a:p>
        </p:txBody>
      </p:sp>
      <p:pic>
        <p:nvPicPr>
          <p:cNvPr id="3074" name="Picture 2" descr="http://www.exprow.jecool.net/pics/bones/os_triquetrum/Os%20triquetrum%20dist%C3%A1ln%C4%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271" y="1281830"/>
            <a:ext cx="4536504" cy="321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Hrášková kost - os </a:t>
            </a:r>
            <a:r>
              <a:rPr lang="cs-CZ" dirty="0" err="1" smtClean="0"/>
              <a:t>pisiforme</a:t>
            </a:r>
            <a:endParaRPr lang="cs-CZ" dirty="0"/>
          </a:p>
        </p:txBody>
      </p:sp>
      <p:pic>
        <p:nvPicPr>
          <p:cNvPr id="4098" name="Picture 2" descr="http://www.exprow.jecool.net/pics/bones/os_pisiforme/Os%20pisiforme%20dorz%C3%A1ln%C4%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522657" cy="3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6070" y="4797151"/>
            <a:ext cx="8666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os </a:t>
            </a:r>
            <a:r>
              <a:rPr lang="cs-CZ" dirty="0" err="1" smtClean="0"/>
              <a:t>scaphoideum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trapezium</a:t>
            </a:r>
            <a:r>
              <a:rPr lang="cs-CZ" dirty="0" smtClean="0"/>
              <a:t>, os </a:t>
            </a:r>
            <a:r>
              <a:rPr lang="cs-CZ" dirty="0" err="1" smtClean="0"/>
              <a:t>capitatum</a:t>
            </a:r>
            <a:endParaRPr lang="cs-CZ" dirty="0" smtClean="0"/>
          </a:p>
          <a:p>
            <a:r>
              <a:rPr lang="cs-CZ" dirty="0" smtClean="0"/>
              <a:t>		os </a:t>
            </a:r>
            <a:r>
              <a:rPr lang="cs-CZ" dirty="0" err="1" smtClean="0"/>
              <a:t>hamatum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98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Sedlová </a:t>
            </a:r>
            <a:r>
              <a:rPr lang="cs-CZ" dirty="0" smtClean="0"/>
              <a:t>kost – os </a:t>
            </a:r>
            <a:r>
              <a:rPr lang="cs-CZ" dirty="0" err="1" smtClean="0"/>
              <a:t>trapezium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1" y="4797152"/>
            <a:ext cx="8666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os </a:t>
            </a:r>
            <a:r>
              <a:rPr lang="cs-CZ" dirty="0" err="1" smtClean="0"/>
              <a:t>metacarpi</a:t>
            </a:r>
            <a:r>
              <a:rPr lang="cs-CZ" dirty="0" smtClean="0"/>
              <a:t> primum et </a:t>
            </a:r>
            <a:r>
              <a:rPr lang="cs-CZ" dirty="0" err="1" smtClean="0"/>
              <a:t>secundum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hamatum</a:t>
            </a:r>
            <a:endParaRPr lang="cs-CZ" dirty="0"/>
          </a:p>
        </p:txBody>
      </p:sp>
      <p:pic>
        <p:nvPicPr>
          <p:cNvPr id="1028" name="Picture 4" descr="Obrázek k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59" y="1268760"/>
            <a:ext cx="4752528" cy="336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18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Botičková kost – os </a:t>
            </a:r>
            <a:r>
              <a:rPr lang="cs-CZ" dirty="0" err="1" smtClean="0"/>
              <a:t>trapezoideum</a:t>
            </a:r>
            <a:endParaRPr lang="cs-CZ" dirty="0"/>
          </a:p>
        </p:txBody>
      </p:sp>
      <p:pic>
        <p:nvPicPr>
          <p:cNvPr id="4" name="Picture 2" descr="http://www.exprow.jecool.net/pics/bones/os_trapezoideum/facies_articularis_radialis_%5bos_trapezium%5d_ossis_trapezoid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59" y="1315616"/>
            <a:ext cx="4752528" cy="33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84809" y="5258816"/>
            <a:ext cx="8666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os </a:t>
            </a:r>
            <a:r>
              <a:rPr lang="cs-CZ" dirty="0" err="1" smtClean="0"/>
              <a:t>os</a:t>
            </a:r>
            <a:r>
              <a:rPr lang="cs-CZ" dirty="0" smtClean="0"/>
              <a:t> </a:t>
            </a:r>
            <a:r>
              <a:rPr lang="cs-CZ" dirty="0" err="1" smtClean="0"/>
              <a:t>scaphoideum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trapezium</a:t>
            </a:r>
            <a:r>
              <a:rPr lang="cs-CZ" dirty="0" smtClean="0"/>
              <a:t>, os </a:t>
            </a:r>
            <a:r>
              <a:rPr lang="cs-CZ" dirty="0" err="1" smtClean="0"/>
              <a:t>capitatum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metacarpi</a:t>
            </a:r>
            <a:r>
              <a:rPr lang="cs-CZ" dirty="0" smtClean="0"/>
              <a:t> </a:t>
            </a:r>
            <a:r>
              <a:rPr lang="cs-CZ" dirty="0" err="1" smtClean="0"/>
              <a:t>secunda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44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Hlavatá kost - os </a:t>
            </a:r>
            <a:r>
              <a:rPr lang="cs-CZ" dirty="0" err="1" smtClean="0"/>
              <a:t>capitatum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1" y="4797152"/>
            <a:ext cx="8666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Skloubení s: 	os </a:t>
            </a:r>
            <a:r>
              <a:rPr lang="cs-CZ" dirty="0" err="1" smtClean="0"/>
              <a:t>scaphoideum</a:t>
            </a:r>
            <a:r>
              <a:rPr lang="cs-CZ" dirty="0" smtClean="0"/>
              <a:t> a os </a:t>
            </a:r>
            <a:r>
              <a:rPr lang="cs-CZ" dirty="0" err="1" smtClean="0"/>
              <a:t>lunatum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os</a:t>
            </a:r>
            <a:r>
              <a:rPr lang="cs-CZ" dirty="0" smtClean="0"/>
              <a:t> </a:t>
            </a:r>
            <a:r>
              <a:rPr lang="cs-CZ" dirty="0" err="1" smtClean="0"/>
              <a:t>trapezoideum</a:t>
            </a:r>
            <a:r>
              <a:rPr lang="cs-CZ" dirty="0" smtClean="0"/>
              <a:t> a os </a:t>
            </a:r>
            <a:r>
              <a:rPr lang="cs-CZ" dirty="0" err="1" smtClean="0"/>
              <a:t>hamatum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os </a:t>
            </a:r>
            <a:r>
              <a:rPr lang="cs-CZ" dirty="0" err="1" smtClean="0"/>
              <a:t>metacarpi</a:t>
            </a:r>
            <a:r>
              <a:rPr lang="cs-CZ" dirty="0" smtClean="0"/>
              <a:t> </a:t>
            </a:r>
            <a:r>
              <a:rPr lang="cs-CZ" dirty="0" err="1" smtClean="0"/>
              <a:t>tertium</a:t>
            </a:r>
            <a:endParaRPr lang="cs-CZ" dirty="0" smtClean="0"/>
          </a:p>
          <a:p>
            <a:r>
              <a:rPr lang="cs-CZ" dirty="0" smtClean="0"/>
              <a:t>Caput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capitati</a:t>
            </a:r>
            <a:r>
              <a:rPr lang="cs-CZ" dirty="0" smtClean="0"/>
              <a:t> – lig. </a:t>
            </a:r>
            <a:r>
              <a:rPr lang="cs-CZ" dirty="0" err="1" smtClean="0"/>
              <a:t>carpi</a:t>
            </a:r>
            <a:r>
              <a:rPr lang="cs-CZ" dirty="0" smtClean="0"/>
              <a:t> </a:t>
            </a:r>
            <a:r>
              <a:rPr lang="cs-CZ" dirty="0" err="1" smtClean="0"/>
              <a:t>radialis</a:t>
            </a:r>
            <a:endParaRPr lang="cs-CZ" dirty="0"/>
          </a:p>
        </p:txBody>
      </p:sp>
      <p:pic>
        <p:nvPicPr>
          <p:cNvPr id="2050" name="Picture 2" descr="http://upload.wikimedia.org/wikipedia/commons/b/b1/Capitatum_p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11" y="1484785"/>
            <a:ext cx="2266193" cy="29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93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129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Kosti ruky – ossa manus</vt:lpstr>
      <vt:lpstr>Ossa manus</vt:lpstr>
      <vt:lpstr>Člunkovitá kost – os scaphoideum</vt:lpstr>
      <vt:lpstr>Poloměsíčitá kost - os lunatum</vt:lpstr>
      <vt:lpstr>Trojhranná kost – Os triquetrum</vt:lpstr>
      <vt:lpstr>Hrášková kost - os pisiforme</vt:lpstr>
      <vt:lpstr>Sedlová kost – os trapezium</vt:lpstr>
      <vt:lpstr>Botičková kost – os trapezoideum</vt:lpstr>
      <vt:lpstr>Hlavatá kost - os capitatum</vt:lpstr>
      <vt:lpstr>Háková kost – os hamatum </vt:lpstr>
      <vt:lpstr>Záprstní kosti – Ossa metacarpi</vt:lpstr>
      <vt:lpstr>Články prstů – Ossa digitorum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Kosti ruky – ossa manus</dc:title>
  <dc:creator>Student</dc:creator>
  <cp:lastModifiedBy>Student</cp:lastModifiedBy>
  <cp:revision>14</cp:revision>
  <dcterms:created xsi:type="dcterms:W3CDTF">2014-09-24T13:01:23Z</dcterms:created>
  <dcterms:modified xsi:type="dcterms:W3CDTF">2014-09-26T11:29:28Z</dcterms:modified>
</cp:coreProperties>
</file>