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7" r:id="rId3"/>
    <p:sldId id="314" r:id="rId4"/>
    <p:sldId id="308" r:id="rId5"/>
    <p:sldId id="309" r:id="rId6"/>
    <p:sldId id="315" r:id="rId7"/>
    <p:sldId id="310" r:id="rId8"/>
    <p:sldId id="316" r:id="rId9"/>
    <p:sldId id="318" r:id="rId10"/>
    <p:sldId id="311" r:id="rId11"/>
    <p:sldId id="319" r:id="rId12"/>
    <p:sldId id="312" r:id="rId13"/>
    <p:sldId id="296" r:id="rId14"/>
    <p:sldId id="298" r:id="rId15"/>
    <p:sldId id="299" r:id="rId16"/>
    <p:sldId id="300" r:id="rId17"/>
    <p:sldId id="317" r:id="rId18"/>
    <p:sldId id="306" r:id="rId19"/>
    <p:sldId id="313" r:id="rId20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51" d="100"/>
          <a:sy n="51" d="100"/>
        </p:scale>
        <p:origin x="124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7.11.2015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3574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7.11.2015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0485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4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registru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79512" y="1124744"/>
            <a:ext cx="890500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600" dirty="0" smtClean="0"/>
              <a:t> Registr/studie se skládá z 1 až n formulářů, které se vyplňují v určité fázi  péče o pacienta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Formulář (CRF Case report </a:t>
            </a:r>
            <a:r>
              <a:rPr lang="cs-CZ" sz="1600" dirty="0" err="1" smtClean="0"/>
              <a:t>form</a:t>
            </a:r>
            <a:r>
              <a:rPr lang="cs-CZ" sz="1600" dirty="0" smtClean="0"/>
              <a:t>) se skládá z 1 až n skupin otázek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Skupina otázek je tvořena 1 až n otázkami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Otázky mohou být různého datové typu</a:t>
            </a:r>
            <a:r>
              <a:rPr lang="en-US" sz="1600" dirty="0" smtClean="0"/>
              <a:t> </a:t>
            </a:r>
            <a:r>
              <a:rPr lang="cs-CZ" sz="1600" dirty="0" smtClean="0"/>
              <a:t>(číslo, text, datum, číselník)</a:t>
            </a:r>
          </a:p>
          <a:p>
            <a:pPr>
              <a:buFont typeface="Arial" pitchFamily="34" charset="0"/>
              <a:buChar char="•"/>
            </a:pP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Číselník je sada povolených odpovědí na danou otázku (výběr z nabídky „roletka“, </a:t>
            </a:r>
            <a:r>
              <a:rPr lang="cs-CZ" sz="1600" dirty="0" err="1" smtClean="0"/>
              <a:t>combo</a:t>
            </a:r>
            <a:r>
              <a:rPr lang="cs-CZ" sz="1600" dirty="0" smtClean="0"/>
              <a:t> box)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Uk</a:t>
            </a:r>
            <a:r>
              <a:rPr lang="cs-CZ" dirty="0" err="1" smtClean="0"/>
              <a:t>ázka</a:t>
            </a:r>
            <a:r>
              <a:rPr lang="cs-CZ" dirty="0" smtClean="0"/>
              <a:t> formuláře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56792"/>
            <a:ext cx="8424936" cy="331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55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TRIALDB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pic>
        <p:nvPicPr>
          <p:cNvPr id="8" name="Obrázek 7" descr="export_pati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836711"/>
            <a:ext cx="5904656" cy="5603837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3995936" y="119675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Formulář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20072" y="2708920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Skupina otázek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44208" y="400506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176795" y="5517232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Položky číselníku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20272" y="486916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Číselník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98072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1)  Zjistěte počet řádků v tabulce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2420888"/>
            <a:ext cx="740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COUNT(*), </a:t>
            </a:r>
            <a:r>
              <a:rPr lang="cs-CZ" dirty="0" err="1" smtClean="0"/>
              <a:t>COUNT</a:t>
            </a:r>
            <a:r>
              <a:rPr lang="cs-CZ" dirty="0" smtClean="0"/>
              <a:t>(DISTINCT </a:t>
            </a:r>
            <a:r>
              <a:rPr lang="cs-CZ" dirty="0" err="1" smtClean="0"/>
              <a:t>question</a:t>
            </a:r>
            <a:r>
              <a:rPr lang="cs-CZ" dirty="0" smtClean="0"/>
              <a:t>_id) FROM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1988841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2) </a:t>
            </a:r>
            <a:r>
              <a:rPr lang="en-US" dirty="0" err="1" smtClean="0"/>
              <a:t>Ov</a:t>
            </a:r>
            <a:r>
              <a:rPr lang="cs-CZ" dirty="0" err="1" smtClean="0"/>
              <a:t>ěřte</a:t>
            </a:r>
            <a:r>
              <a:rPr lang="cs-CZ" dirty="0" smtClean="0"/>
              <a:t>, zda QUESTION_ID je unikátní v tabulce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1484784"/>
            <a:ext cx="4002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COUNT</a:t>
            </a:r>
            <a:r>
              <a:rPr lang="en-US" dirty="0" smtClean="0"/>
              <a:t>(*) FROM questions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9552" y="3284984"/>
            <a:ext cx="8345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COUNT(*), </a:t>
            </a:r>
            <a:r>
              <a:rPr lang="cs-CZ" dirty="0" err="1" smtClean="0"/>
              <a:t>COUNT</a:t>
            </a:r>
            <a:r>
              <a:rPr lang="cs-CZ" dirty="0" smtClean="0"/>
              <a:t>(DISTINCT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) FROM </a:t>
            </a:r>
            <a:r>
              <a:rPr lang="cs-CZ" dirty="0" err="1" smtClean="0"/>
              <a:t>questions</a:t>
            </a:r>
            <a:endParaRPr lang="cs-CZ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395536" y="2852936"/>
            <a:ext cx="5737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3) Ověřte, zda QUESTION_DESCRIPTION je unikátní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39552" y="4149080"/>
            <a:ext cx="624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, COUNT(*) FROM </a:t>
            </a:r>
            <a:r>
              <a:rPr lang="cs-CZ" dirty="0" err="1" smtClean="0"/>
              <a:t>questions</a:t>
            </a:r>
            <a:endParaRPr lang="cs-CZ" dirty="0" smtClean="0"/>
          </a:p>
          <a:p>
            <a:r>
              <a:rPr lang="cs-CZ" dirty="0" smtClean="0"/>
              <a:t>GROUP BY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 </a:t>
            </a:r>
          </a:p>
          <a:p>
            <a:r>
              <a:rPr lang="cs-CZ" dirty="0" smtClean="0"/>
              <a:t>HAVING COUNT(*) &gt; 10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3717032"/>
            <a:ext cx="7472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4) Vypište QUESTION_DESCRIPTION, které se opakují více než 10x</a:t>
            </a:r>
          </a:p>
        </p:txBody>
      </p:sp>
      <p:sp>
        <p:nvSpPr>
          <p:cNvPr id="13" name="Zástupný symbol pro zápatí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1124744"/>
            <a:ext cx="47500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Najděte formulář s největším počtem otázek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CLUSTERS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QUESTION_GROUP_CLUSTERS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QUESTION_GROUP_QUESTIONS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2420888"/>
            <a:ext cx="7540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Vypište vše z uvedených </a:t>
            </a:r>
            <a:r>
              <a:rPr lang="cs-CZ" smtClean="0"/>
              <a:t>tabulek vnitřním spojením </a:t>
            </a:r>
            <a:r>
              <a:rPr lang="cs-CZ" dirty="0" smtClean="0"/>
              <a:t>přes příslušné klíče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2924944"/>
            <a:ext cx="72315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*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clusters</a:t>
            </a:r>
            <a:r>
              <a:rPr lang="cs-CZ" dirty="0" smtClean="0"/>
              <a:t> c, </a:t>
            </a:r>
          </a:p>
          <a:p>
            <a:r>
              <a:rPr lang="cs-CZ" dirty="0" smtClean="0"/>
              <a:t>          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clusters</a:t>
            </a:r>
            <a:r>
              <a:rPr lang="cs-CZ" dirty="0" smtClean="0"/>
              <a:t> </a:t>
            </a:r>
            <a:r>
              <a:rPr lang="cs-CZ" dirty="0" err="1" smtClean="0"/>
              <a:t>qg</a:t>
            </a:r>
            <a:r>
              <a:rPr lang="cs-CZ" dirty="0" smtClean="0"/>
              <a:t>_cluster, </a:t>
            </a:r>
          </a:p>
          <a:p>
            <a:r>
              <a:rPr lang="cs-CZ" dirty="0" smtClean="0"/>
              <a:t>           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questions</a:t>
            </a:r>
            <a:r>
              <a:rPr lang="cs-CZ" dirty="0" smtClean="0"/>
              <a:t> 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c.cluster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_cluster.cluster_id </a:t>
            </a:r>
          </a:p>
          <a:p>
            <a:r>
              <a:rPr lang="cs-CZ" dirty="0" smtClean="0"/>
              <a:t>AND </a:t>
            </a:r>
            <a:r>
              <a:rPr lang="cs-CZ" dirty="0" err="1" smtClean="0"/>
              <a:t>qg</a:t>
            </a:r>
            <a:r>
              <a:rPr lang="cs-CZ" dirty="0" smtClean="0"/>
              <a:t>_cluster.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question.question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1124744"/>
            <a:ext cx="7343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Seskupte dle cluster_id a cluster_</a:t>
            </a:r>
            <a:r>
              <a:rPr lang="cs-CZ" dirty="0" err="1" smtClean="0"/>
              <a:t>description</a:t>
            </a:r>
            <a:r>
              <a:rPr lang="cs-CZ" dirty="0" smtClean="0"/>
              <a:t> a spočítejte počet řádků</a:t>
            </a:r>
          </a:p>
          <a:p>
            <a:r>
              <a:rPr lang="cs-CZ" dirty="0" smtClean="0"/>
              <a:t>	= počet otázek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916832"/>
            <a:ext cx="723153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c.cluster</a:t>
            </a:r>
            <a:r>
              <a:rPr lang="cs-CZ" dirty="0" smtClean="0"/>
              <a:t>_id, </a:t>
            </a:r>
            <a:r>
              <a:rPr lang="cs-CZ" dirty="0" err="1" smtClean="0"/>
              <a:t>c.cluster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, COUNT(*)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clusters</a:t>
            </a:r>
            <a:r>
              <a:rPr lang="cs-CZ" dirty="0" smtClean="0"/>
              <a:t> c,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clusters</a:t>
            </a:r>
            <a:r>
              <a:rPr lang="cs-CZ" dirty="0" smtClean="0"/>
              <a:t> </a:t>
            </a:r>
            <a:r>
              <a:rPr lang="cs-CZ" dirty="0" err="1" smtClean="0"/>
              <a:t>qg</a:t>
            </a:r>
            <a:r>
              <a:rPr lang="cs-CZ" dirty="0" smtClean="0"/>
              <a:t>_cluster,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questions</a:t>
            </a:r>
            <a:r>
              <a:rPr lang="cs-CZ" dirty="0" smtClean="0"/>
              <a:t> 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c.cluster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_cluster.cluster_id </a:t>
            </a:r>
          </a:p>
          <a:p>
            <a:r>
              <a:rPr lang="cs-CZ" dirty="0" smtClean="0"/>
              <a:t>AND </a:t>
            </a:r>
            <a:r>
              <a:rPr lang="cs-CZ" dirty="0" err="1" smtClean="0"/>
              <a:t>qg</a:t>
            </a:r>
            <a:r>
              <a:rPr lang="cs-CZ" dirty="0" smtClean="0"/>
              <a:t>_cluster.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question.question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c.cluster</a:t>
            </a:r>
            <a:r>
              <a:rPr lang="cs-CZ" dirty="0" smtClean="0"/>
              <a:t>_id, </a:t>
            </a:r>
            <a:r>
              <a:rPr lang="cs-CZ" dirty="0" err="1" smtClean="0"/>
              <a:t>c.cluster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4077072"/>
            <a:ext cx="5090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Vypište řádky s maximální hodnotou COUNT(*)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55576" y="1340768"/>
            <a:ext cx="723153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cluster_</a:t>
            </a:r>
            <a:r>
              <a:rPr lang="cs-CZ" dirty="0" err="1" smtClean="0"/>
              <a:t>description</a:t>
            </a:r>
            <a:r>
              <a:rPr lang="cs-CZ" dirty="0" smtClean="0"/>
              <a:t>, </a:t>
            </a:r>
            <a:r>
              <a:rPr lang="cs-CZ" dirty="0" err="1" smtClean="0"/>
              <a:t>pocet</a:t>
            </a:r>
            <a:r>
              <a:rPr lang="cs-CZ" dirty="0" smtClean="0"/>
              <a:t> FROM ( 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c.cluster_id</a:t>
            </a:r>
            <a:r>
              <a:rPr lang="en-US" dirty="0" smtClean="0"/>
              <a:t>, </a:t>
            </a:r>
            <a:r>
              <a:rPr lang="en-US" dirty="0" err="1" smtClean="0"/>
              <a:t>c.cluster_description</a:t>
            </a:r>
            <a:r>
              <a:rPr lang="en-US" dirty="0" smtClean="0"/>
              <a:t>, COUNT(*) </a:t>
            </a:r>
            <a:r>
              <a:rPr lang="en-US" dirty="0" err="1" smtClean="0"/>
              <a:t>pocet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 smtClean="0"/>
              <a:t>clusters</a:t>
            </a:r>
            <a:r>
              <a:rPr lang="cs-CZ" dirty="0" smtClean="0"/>
              <a:t> c,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clusters</a:t>
            </a:r>
            <a:r>
              <a:rPr lang="cs-CZ" dirty="0" smtClean="0"/>
              <a:t> </a:t>
            </a:r>
            <a:r>
              <a:rPr lang="cs-CZ" dirty="0" err="1" smtClean="0"/>
              <a:t>qg</a:t>
            </a:r>
            <a:r>
              <a:rPr lang="cs-CZ" dirty="0" smtClean="0"/>
              <a:t>_cluster,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</a:t>
            </a:r>
            <a:r>
              <a:rPr lang="cs-CZ" dirty="0" err="1" smtClean="0"/>
              <a:t>questions</a:t>
            </a:r>
            <a:r>
              <a:rPr lang="cs-CZ" dirty="0" smtClean="0"/>
              <a:t> 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c.cluster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_cluster.cluster_id </a:t>
            </a:r>
          </a:p>
          <a:p>
            <a:r>
              <a:rPr lang="cs-CZ" dirty="0" smtClean="0"/>
              <a:t>AND </a:t>
            </a:r>
            <a:r>
              <a:rPr lang="cs-CZ" dirty="0" err="1" smtClean="0"/>
              <a:t>qg</a:t>
            </a:r>
            <a:r>
              <a:rPr lang="cs-CZ" dirty="0" smtClean="0"/>
              <a:t>_cluster.</a:t>
            </a:r>
            <a:r>
              <a:rPr lang="cs-CZ" dirty="0" err="1" smtClean="0"/>
              <a:t>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qg</a:t>
            </a:r>
            <a:r>
              <a:rPr lang="cs-CZ" dirty="0" smtClean="0"/>
              <a:t>_</a:t>
            </a:r>
            <a:r>
              <a:rPr lang="cs-CZ" dirty="0" err="1" smtClean="0"/>
              <a:t>question.question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c.cluster</a:t>
            </a:r>
            <a:r>
              <a:rPr lang="cs-CZ" dirty="0" smtClean="0"/>
              <a:t>_id, </a:t>
            </a:r>
            <a:r>
              <a:rPr lang="cs-CZ" dirty="0" err="1" smtClean="0"/>
              <a:t>c.cluster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endParaRPr lang="cs-CZ" dirty="0" smtClean="0"/>
          </a:p>
          <a:p>
            <a:r>
              <a:rPr lang="cs-CZ" dirty="0" smtClean="0"/>
              <a:t>ORDER BY </a:t>
            </a:r>
            <a:r>
              <a:rPr lang="cs-CZ" dirty="0" err="1" smtClean="0"/>
              <a:t>count</a:t>
            </a:r>
            <a:r>
              <a:rPr lang="cs-CZ" dirty="0" smtClean="0"/>
              <a:t>(*) DESC</a:t>
            </a:r>
          </a:p>
          <a:p>
            <a:r>
              <a:rPr lang="cs-CZ" dirty="0" smtClean="0"/>
              <a:t>) WHERE </a:t>
            </a:r>
            <a:r>
              <a:rPr lang="cs-CZ" dirty="0" smtClean="0">
                <a:solidFill>
                  <a:srgbClr val="FF0000"/>
                </a:solidFill>
              </a:rPr>
              <a:t>ROWNUM = 1</a:t>
            </a:r>
          </a:p>
          <a:p>
            <a:endParaRPr lang="cs-CZ" dirty="0" smtClean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628800"/>
            <a:ext cx="683283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Srovnejte položky číselníků otázek </a:t>
            </a:r>
            <a:r>
              <a:rPr lang="cs-CZ" dirty="0" err="1" smtClean="0"/>
              <a:t>question</a:t>
            </a:r>
            <a:r>
              <a:rPr lang="cs-CZ" dirty="0" smtClean="0"/>
              <a:t>_id = 9304 a  11383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Vypište rozdílné/společné položky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dv.short_name</a:t>
            </a:r>
            <a:r>
              <a:rPr lang="en-US" dirty="0" smtClean="0"/>
              <a:t> FROM questions q, </a:t>
            </a:r>
            <a:r>
              <a:rPr lang="en-US" dirty="0" err="1" smtClean="0"/>
              <a:t>discrete_values</a:t>
            </a:r>
            <a:r>
              <a:rPr lang="en-US" dirty="0" smtClean="0"/>
              <a:t> </a:t>
            </a:r>
            <a:r>
              <a:rPr lang="en-US" dirty="0" err="1" smtClean="0"/>
              <a:t>dv</a:t>
            </a:r>
            <a:endParaRPr lang="en-US" dirty="0" smtClean="0"/>
          </a:p>
          <a:p>
            <a:r>
              <a:rPr lang="cs-CZ" dirty="0" smtClean="0"/>
              <a:t> WHERE </a:t>
            </a:r>
            <a:r>
              <a:rPr lang="cs-CZ" dirty="0" err="1" smtClean="0"/>
              <a:t>q.discrete</a:t>
            </a:r>
            <a:r>
              <a:rPr lang="cs-CZ" dirty="0" smtClean="0"/>
              <a:t>_</a:t>
            </a:r>
            <a:r>
              <a:rPr lang="cs-CZ" dirty="0" err="1" smtClean="0"/>
              <a:t>value</a:t>
            </a:r>
            <a:r>
              <a:rPr lang="cs-CZ" dirty="0" smtClean="0"/>
              <a:t>_</a:t>
            </a:r>
            <a:r>
              <a:rPr lang="cs-CZ" dirty="0" err="1" smtClean="0"/>
              <a:t>group</a:t>
            </a:r>
            <a:r>
              <a:rPr lang="cs-CZ" dirty="0" smtClean="0"/>
              <a:t>_id = </a:t>
            </a:r>
            <a:r>
              <a:rPr lang="cs-CZ" dirty="0" err="1" smtClean="0"/>
              <a:t>dv.discrete</a:t>
            </a:r>
            <a:r>
              <a:rPr lang="cs-CZ" dirty="0" smtClean="0"/>
              <a:t>_</a:t>
            </a:r>
            <a:r>
              <a:rPr lang="cs-CZ" dirty="0" err="1" smtClean="0"/>
              <a:t>value</a:t>
            </a:r>
            <a:r>
              <a:rPr lang="cs-CZ" dirty="0" smtClean="0"/>
              <a:t>_</a:t>
            </a:r>
            <a:r>
              <a:rPr lang="cs-CZ" dirty="0" err="1" smtClean="0"/>
              <a:t>grp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 AND </a:t>
            </a:r>
            <a:r>
              <a:rPr lang="cs-CZ" dirty="0" err="1" smtClean="0"/>
              <a:t>q.question</a:t>
            </a:r>
            <a:r>
              <a:rPr lang="cs-CZ" dirty="0" smtClean="0"/>
              <a:t>_id = 9304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MINUS / INTERSECT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84784"/>
            <a:ext cx="8311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Najděte záznamy v tabulce QUESTIONS s </a:t>
            </a:r>
            <a:r>
              <a:rPr lang="cs-CZ" dirty="0" err="1" smtClean="0"/>
              <a:t>datatype</a:t>
            </a:r>
            <a:r>
              <a:rPr lang="cs-CZ" dirty="0" smtClean="0"/>
              <a:t> = </a:t>
            </a:r>
            <a:r>
              <a:rPr lang="en-US" dirty="0" smtClean="0"/>
              <a:t>‘E’, pro </a:t>
            </a:r>
            <a:r>
              <a:rPr lang="en-US" dirty="0" err="1" smtClean="0"/>
              <a:t>kter</a:t>
            </a:r>
            <a:r>
              <a:rPr lang="cs-CZ" dirty="0" smtClean="0"/>
              <a:t>é neexistuje</a:t>
            </a:r>
          </a:p>
          <a:p>
            <a:r>
              <a:rPr lang="cs-CZ" dirty="0" smtClean="0"/>
              <a:t>   záznam v tabulce DISCRETE_VALUE_GROUPS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97659" y="2924944"/>
            <a:ext cx="86463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* FROM questions q WHERE </a:t>
            </a:r>
            <a:r>
              <a:rPr lang="en-US" dirty="0" err="1" smtClean="0"/>
              <a:t>datatype</a:t>
            </a:r>
            <a:r>
              <a:rPr lang="en-US" dirty="0" smtClean="0"/>
              <a:t> ='E' </a:t>
            </a:r>
          </a:p>
          <a:p>
            <a:r>
              <a:rPr lang="en-US" dirty="0" smtClean="0"/>
              <a:t>AND NOT EXISTS(SELECT * FROM </a:t>
            </a:r>
            <a:r>
              <a:rPr lang="en-US" dirty="0" err="1" smtClean="0"/>
              <a:t>discrete_value_groups</a:t>
            </a:r>
            <a:r>
              <a:rPr lang="en-US" dirty="0" smtClean="0"/>
              <a:t> </a:t>
            </a:r>
            <a:r>
              <a:rPr lang="en-US" dirty="0" err="1" smtClean="0"/>
              <a:t>dvg</a:t>
            </a:r>
            <a:endParaRPr lang="en-US" dirty="0" smtClean="0"/>
          </a:p>
          <a:p>
            <a:r>
              <a:rPr lang="cs-CZ" dirty="0" smtClean="0"/>
              <a:t>WHERE Q.DISCRETE_VALUE_GROUP_ID = DVG.DISCRETE_VALUE_GRP_ID)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484784"/>
            <a:ext cx="518924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bez definované skupiny otázek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s největším počtem skupin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formulář s největším počtem otázek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Najděte nejčastěji používaný číselník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Subdotazy SQL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698477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dirty="0"/>
              <a:t>Zanořené dotazy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uzavřené </a:t>
            </a:r>
            <a:r>
              <a:rPr lang="cs-CZ" sz="2400" dirty="0"/>
              <a:t>v kulatých závorkách </a:t>
            </a:r>
            <a:r>
              <a:rPr lang="cs-CZ" sz="2400" b="1" dirty="0" smtClean="0"/>
              <a:t>()</a:t>
            </a:r>
            <a:endParaRPr lang="en-US" sz="2400" b="1" dirty="0" smtClean="0"/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 s</a:t>
            </a:r>
            <a:r>
              <a:rPr lang="en-US" sz="2400" dirty="0" err="1" smtClean="0"/>
              <a:t>tejn</a:t>
            </a:r>
            <a:r>
              <a:rPr lang="cs-CZ" sz="2400" dirty="0" smtClean="0"/>
              <a:t>á syntaxe jako obyčejný dotaz</a:t>
            </a:r>
            <a:endParaRPr lang="cs-CZ" sz="2400" dirty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vložení: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5576" y="2861642"/>
            <a:ext cx="331236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r>
              <a:rPr lang="cs-CZ" sz="2400" b="1" dirty="0" smtClean="0"/>
              <a:t>SELECT</a:t>
            </a:r>
            <a:r>
              <a:rPr lang="en-US" sz="2400" b="1" dirty="0" smtClean="0"/>
              <a:t>    </a:t>
            </a:r>
            <a:r>
              <a:rPr lang="en-US" sz="2400" dirty="0" smtClean="0"/>
              <a:t> </a:t>
            </a:r>
            <a:r>
              <a:rPr lang="en-US" sz="2400" dirty="0" err="1" smtClean="0"/>
              <a:t>sloupec</a:t>
            </a:r>
            <a:r>
              <a:rPr lang="en-US" sz="2400" dirty="0" smtClean="0"/>
              <a:t> </a:t>
            </a:r>
          </a:p>
          <a:p>
            <a:r>
              <a:rPr lang="en-US" sz="2400" b="1" dirty="0" smtClean="0"/>
              <a:t>FROM</a:t>
            </a:r>
            <a:r>
              <a:rPr lang="en-US" sz="2400" dirty="0" smtClean="0"/>
              <a:t>         </a:t>
            </a:r>
            <a:r>
              <a:rPr lang="en-US" sz="2400" dirty="0" err="1" smtClean="0"/>
              <a:t>tabulka</a:t>
            </a:r>
            <a:endParaRPr lang="en-US" sz="2400" dirty="0" smtClean="0"/>
          </a:p>
          <a:p>
            <a:r>
              <a:rPr lang="en-US" sz="2400" b="1" dirty="0" smtClean="0"/>
              <a:t>WHERE</a:t>
            </a:r>
            <a:r>
              <a:rPr lang="en-US" sz="2400" dirty="0" smtClean="0"/>
              <a:t>      </a:t>
            </a:r>
            <a:r>
              <a:rPr lang="en-US" sz="2400" dirty="0" err="1" smtClean="0"/>
              <a:t>podm</a:t>
            </a:r>
            <a:r>
              <a:rPr lang="cs-CZ" sz="2400" dirty="0" smtClean="0"/>
              <a:t>í</a:t>
            </a:r>
            <a:r>
              <a:rPr lang="en-US" sz="2400" dirty="0" err="1" smtClean="0"/>
              <a:t>nka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GROUP BY</a:t>
            </a:r>
          </a:p>
          <a:p>
            <a:r>
              <a:rPr lang="en-US" sz="2400" dirty="0" smtClean="0"/>
              <a:t>HAVING</a:t>
            </a:r>
          </a:p>
          <a:p>
            <a:r>
              <a:rPr lang="en-US" sz="2400" dirty="0" smtClean="0"/>
              <a:t>ORDER</a:t>
            </a:r>
            <a:r>
              <a:rPr lang="cs-CZ" sz="2400" dirty="0" smtClean="0"/>
              <a:t> BY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499992" y="2996952"/>
            <a:ext cx="3183885" cy="461665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místo názvu sloupce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511965" y="3501008"/>
            <a:ext cx="3097323" cy="461665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místo názvu tabulky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499992" y="4005064"/>
            <a:ext cx="2549096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cs-CZ" sz="2400" dirty="0" smtClean="0"/>
              <a:t>v sekci WHERE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Subdotazy</a:t>
            </a:r>
            <a:r>
              <a:rPr lang="cs-CZ" dirty="0" smtClean="0"/>
              <a:t> SQL</a:t>
            </a:r>
            <a:r>
              <a:rPr lang="en-US" dirty="0" smtClean="0"/>
              <a:t> - m</a:t>
            </a:r>
            <a:r>
              <a:rPr lang="cs-CZ" dirty="0" err="1" smtClean="0"/>
              <a:t>ísto</a:t>
            </a:r>
            <a:r>
              <a:rPr lang="cs-CZ" dirty="0" smtClean="0"/>
              <a:t> sloupce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F7599-2296-43BB-84E4-376EB50F915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33797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90152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000" dirty="0"/>
          </a:p>
          <a:p>
            <a:endParaRPr lang="cs-CZ" sz="2000" b="1" dirty="0" smtClean="0"/>
          </a:p>
          <a:p>
            <a:r>
              <a:rPr lang="cs-CZ" sz="2000" dirty="0" smtClean="0"/>
              <a:t>SELECT</a:t>
            </a:r>
            <a:r>
              <a:rPr lang="en-US" sz="2000" dirty="0" smtClean="0"/>
              <a:t> COUNT(</a:t>
            </a:r>
            <a:r>
              <a:rPr lang="en-US" sz="2000" dirty="0" err="1" smtClean="0"/>
              <a:t>patient_id</a:t>
            </a:r>
            <a:r>
              <a:rPr lang="en-US" sz="2000" dirty="0" smtClean="0"/>
              <a:t>),</a:t>
            </a:r>
            <a:r>
              <a:rPr lang="cs-CZ" sz="2000" dirty="0" smtClean="0"/>
              <a:t> </a:t>
            </a:r>
            <a:endParaRPr lang="en-US" sz="2000" dirty="0" smtClean="0"/>
          </a:p>
          <a:p>
            <a:r>
              <a:rPr lang="en-US" sz="2000" b="1" dirty="0" smtClean="0"/>
              <a:t>	(SELECT COUNT</a:t>
            </a:r>
            <a:r>
              <a:rPr lang="cs-CZ" sz="2000" b="1" dirty="0" smtClean="0"/>
              <a:t>  </a:t>
            </a:r>
            <a:r>
              <a:rPr lang="cs-CZ" sz="2000" b="1" dirty="0"/>
              <a:t>(</a:t>
            </a:r>
            <a:r>
              <a:rPr lang="en-US" sz="2000" b="1" dirty="0"/>
              <a:t>*) </a:t>
            </a:r>
            <a:r>
              <a:rPr lang="cs-CZ" sz="2000" b="1" dirty="0"/>
              <a:t>FROM</a:t>
            </a:r>
            <a:r>
              <a:rPr lang="en-US" sz="2000" b="1" dirty="0"/>
              <a:t> </a:t>
            </a:r>
            <a:r>
              <a:rPr lang="en-US" sz="2000" b="1" dirty="0" smtClean="0"/>
              <a:t> patients) </a:t>
            </a:r>
          </a:p>
          <a:p>
            <a:r>
              <a:rPr lang="cs-CZ" sz="2000" dirty="0" smtClean="0"/>
              <a:t>FROM</a:t>
            </a:r>
            <a:r>
              <a:rPr lang="en-US" sz="2000" dirty="0" smtClean="0"/>
              <a:t> </a:t>
            </a:r>
            <a:r>
              <a:rPr lang="en-US" sz="2000" dirty="0" err="1" smtClean="0"/>
              <a:t>patient_study</a:t>
            </a:r>
            <a:endParaRPr lang="en-US" sz="2000" dirty="0" smtClean="0"/>
          </a:p>
          <a:p>
            <a:r>
              <a:rPr lang="en-US" sz="2000" dirty="0" smtClean="0"/>
              <a:t>GROUP BY 0</a:t>
            </a:r>
            <a:r>
              <a:rPr lang="cs-CZ" sz="2000" dirty="0" smtClean="0"/>
              <a:t>;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- </a:t>
            </a:r>
            <a:r>
              <a:rPr lang="cs-CZ" sz="2000" b="1" dirty="0"/>
              <a:t>vnořený dotaz na pozici sloupce musí vrátit právě jeden </a:t>
            </a:r>
            <a:r>
              <a:rPr lang="cs-CZ" sz="2000" b="1" dirty="0" smtClean="0"/>
              <a:t>řádek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 a p</a:t>
            </a:r>
            <a:r>
              <a:rPr lang="cs-CZ" sz="2000" b="1" dirty="0" err="1" smtClean="0"/>
              <a:t>rávě</a:t>
            </a:r>
            <a:r>
              <a:rPr lang="cs-CZ" sz="2000" b="1" dirty="0" smtClean="0"/>
              <a:t> jeden sloupec</a:t>
            </a:r>
            <a:r>
              <a:rPr lang="en-US" sz="2000" b="1" dirty="0" smtClean="0"/>
              <a:t>!</a:t>
            </a:r>
            <a:endParaRPr lang="cs-CZ" sz="2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4509120"/>
            <a:ext cx="57502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Cvičení:</a:t>
            </a:r>
          </a:p>
          <a:p>
            <a:r>
              <a:rPr lang="cs-CZ" dirty="0" smtClean="0"/>
              <a:t>Napište dotaz, který vrátí seznam </a:t>
            </a:r>
            <a:r>
              <a:rPr lang="en-US" dirty="0" smtClean="0"/>
              <a:t>v</a:t>
            </a:r>
            <a:r>
              <a:rPr lang="cs-CZ" dirty="0" smtClean="0"/>
              <a:t>šech studentů, </a:t>
            </a:r>
            <a:br>
              <a:rPr lang="cs-CZ" dirty="0" smtClean="0"/>
            </a:br>
            <a:r>
              <a:rPr lang="cs-CZ" dirty="0" smtClean="0"/>
              <a:t>     počet jejich registrovaných předmětů </a:t>
            </a:r>
            <a:br>
              <a:rPr lang="cs-CZ" dirty="0" smtClean="0"/>
            </a:br>
            <a:r>
              <a:rPr lang="cs-CZ" dirty="0" smtClean="0"/>
              <a:t>     a kolik je to procent ze všech dostupných předmětů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Zano</a:t>
            </a:r>
            <a:r>
              <a:rPr lang="cs-CZ" dirty="0" err="1" smtClean="0"/>
              <a:t>řený</a:t>
            </a:r>
            <a:r>
              <a:rPr lang="cs-CZ" dirty="0" smtClean="0"/>
              <a:t> dotaz – místo názvu tabulky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0065-CAA8-4B40-BEE5-5221F084C997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34821" name="TextovéPole 4"/>
          <p:cNvSpPr txBox="1">
            <a:spLocks noChangeArrowheads="1"/>
          </p:cNvSpPr>
          <p:nvPr/>
        </p:nvSpPr>
        <p:spPr bwMode="auto">
          <a:xfrm>
            <a:off x="827584" y="1412777"/>
            <a:ext cx="572663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err="1" smtClean="0"/>
              <a:t>Subdotaz</a:t>
            </a:r>
            <a:r>
              <a:rPr lang="en-US" sz="2000" b="1" dirty="0" smtClean="0"/>
              <a:t> na </a:t>
            </a:r>
            <a:r>
              <a:rPr lang="en-US" sz="2000" b="1" dirty="0" err="1" smtClean="0"/>
              <a:t>pozici</a:t>
            </a:r>
            <a:r>
              <a:rPr lang="en-US" sz="2000" b="1" dirty="0" smtClean="0"/>
              <a:t> FROM </a:t>
            </a:r>
            <a:r>
              <a:rPr lang="en-US" sz="2000" b="1" dirty="0" err="1" smtClean="0"/>
              <a:t>nahrazuje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tabulku</a:t>
            </a:r>
            <a:endParaRPr lang="en-US" sz="2000" b="1" dirty="0" smtClean="0"/>
          </a:p>
          <a:p>
            <a:endParaRPr lang="cs-CZ" sz="2000" dirty="0" smtClean="0"/>
          </a:p>
          <a:p>
            <a:r>
              <a:rPr lang="en-US" sz="2000" dirty="0" smtClean="0"/>
              <a:t>SELECT  </a:t>
            </a:r>
            <a:r>
              <a:rPr lang="en-US" sz="2000" dirty="0"/>
              <a:t>COUNT(*)  FROM </a:t>
            </a:r>
            <a:r>
              <a:rPr lang="en-US" sz="2000" b="1" dirty="0"/>
              <a:t>(</a:t>
            </a:r>
          </a:p>
          <a:p>
            <a:r>
              <a:rPr lang="en-US" sz="2000" b="1" dirty="0"/>
              <a:t>   </a:t>
            </a:r>
            <a:r>
              <a:rPr lang="cs-CZ" sz="2000" b="1" dirty="0"/>
              <a:t>SELECT </a:t>
            </a:r>
            <a:r>
              <a:rPr lang="cs-CZ" sz="2000" b="1" dirty="0" smtClean="0"/>
              <a:t>study_id, COUNT</a:t>
            </a:r>
            <a:r>
              <a:rPr lang="en-US" sz="2000" b="1" dirty="0" smtClean="0"/>
              <a:t>(*)</a:t>
            </a:r>
          </a:p>
          <a:p>
            <a:r>
              <a:rPr lang="en-US" sz="2000" b="1" dirty="0" smtClean="0"/>
              <a:t>      </a:t>
            </a:r>
            <a:r>
              <a:rPr lang="en-US" sz="2000" b="1" dirty="0"/>
              <a:t>FROM </a:t>
            </a:r>
            <a:r>
              <a:rPr lang="en-US" sz="2000" b="1" dirty="0" err="1" smtClean="0"/>
              <a:t>patient_study</a:t>
            </a:r>
            <a:r>
              <a:rPr lang="en-US" sz="2000" b="1" dirty="0" smtClean="0"/>
              <a:t> GROUP BY </a:t>
            </a:r>
            <a:r>
              <a:rPr lang="en-US" sz="2000" b="1" dirty="0" err="1" smtClean="0"/>
              <a:t>study_id</a:t>
            </a:r>
            <a:endParaRPr lang="en-US" sz="2000" b="1" dirty="0"/>
          </a:p>
          <a:p>
            <a:r>
              <a:rPr lang="cs-CZ" sz="2000" b="1" dirty="0" smtClean="0"/>
              <a:t>    </a:t>
            </a:r>
            <a:r>
              <a:rPr lang="en-US" sz="2000" b="1" dirty="0" smtClean="0"/>
              <a:t>)</a:t>
            </a:r>
            <a:r>
              <a:rPr lang="cs-CZ" sz="2000" b="1" dirty="0" smtClean="0"/>
              <a:t> </a:t>
            </a:r>
            <a:r>
              <a:rPr lang="cs-CZ" sz="2000" b="1" dirty="0" smtClean="0">
                <a:solidFill>
                  <a:srgbClr val="FF0000"/>
                </a:solidFill>
              </a:rPr>
              <a:t>sub</a:t>
            </a:r>
            <a:endParaRPr lang="en-US" sz="2000" b="1" dirty="0">
              <a:solidFill>
                <a:srgbClr val="FF0000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3645024"/>
            <a:ext cx="74677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Jakýkoliv SELECT dotaz je možné ozávorkovat a použít místo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Počet možných zanoření závisí na konkrétním databázovém SW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Kromě ORACLE je vyžadováno </a:t>
            </a:r>
            <a:r>
              <a:rPr lang="cs-CZ" dirty="0" smtClean="0">
                <a:solidFill>
                  <a:srgbClr val="FF0000"/>
                </a:solidFill>
              </a:rPr>
              <a:t>pojmenování</a:t>
            </a:r>
            <a:r>
              <a:rPr lang="cs-CZ" dirty="0" smtClean="0"/>
              <a:t> vnořeného dotazu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797152"/>
            <a:ext cx="6655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Využijte předchozí dotaz a vypočítejte kolik </a:t>
            </a:r>
            <a:r>
              <a:rPr lang="cs-CZ" dirty="0" err="1" smtClean="0"/>
              <a:t>studento</a:t>
            </a:r>
            <a:r>
              <a:rPr lang="cs-CZ" dirty="0" smtClean="0"/>
              <a:t>-předmětů</a:t>
            </a:r>
            <a:br>
              <a:rPr lang="cs-CZ" dirty="0" smtClean="0"/>
            </a:br>
            <a:r>
              <a:rPr lang="cs-CZ" dirty="0" smtClean="0"/>
              <a:t>   bude odučeno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35845" name="TextovéPole 4"/>
          <p:cNvSpPr txBox="1">
            <a:spLocks noChangeArrowheads="1"/>
          </p:cNvSpPr>
          <p:nvPr/>
        </p:nvSpPr>
        <p:spPr bwMode="auto">
          <a:xfrm>
            <a:off x="611560" y="1268760"/>
            <a:ext cx="7468711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Varianty:</a:t>
            </a:r>
          </a:p>
          <a:p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= (</a:t>
            </a:r>
            <a:r>
              <a:rPr lang="en-US" dirty="0" smtClean="0"/>
              <a:t>SELECT</a:t>
            </a:r>
            <a:r>
              <a:rPr lang="cs-CZ" dirty="0" smtClean="0"/>
              <a:t> sloupec FROM</a:t>
            </a:r>
            <a:r>
              <a:rPr lang="en-US" dirty="0" smtClean="0"/>
              <a:t>…</a:t>
            </a:r>
            <a:endParaRPr lang="cs-CZ" dirty="0" smtClean="0"/>
          </a:p>
          <a:p>
            <a:pPr lvl="1"/>
            <a:r>
              <a:rPr lang="cs-CZ" dirty="0" smtClean="0"/>
              <a:t>	zanořený dotaz musí vrátit právě 1 řádek a 1 sloupec</a:t>
            </a:r>
          </a:p>
          <a:p>
            <a:pPr lvl="1"/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b="1" dirty="0">
                <a:solidFill>
                  <a:srgbClr val="FF0000"/>
                </a:solidFill>
              </a:rPr>
              <a:t>ANY</a:t>
            </a:r>
            <a:r>
              <a:rPr lang="en-US" dirty="0"/>
              <a:t> (</a:t>
            </a:r>
            <a:r>
              <a:rPr lang="en-US" dirty="0" smtClean="0"/>
              <a:t>SELECT</a:t>
            </a:r>
            <a:r>
              <a:rPr lang="cs-CZ" dirty="0" smtClean="0"/>
              <a:t> sloupec FROM</a:t>
            </a:r>
            <a:r>
              <a:rPr lang="en-US" dirty="0" smtClean="0"/>
              <a:t>…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WHERE sloupec </a:t>
            </a:r>
            <a:r>
              <a:rPr lang="cs-CZ" b="1" dirty="0" smtClean="0">
                <a:solidFill>
                  <a:srgbClr val="FF0000"/>
                </a:solidFill>
              </a:rPr>
              <a:t>IN</a:t>
            </a:r>
            <a:r>
              <a:rPr lang="cs-CZ" dirty="0" smtClean="0"/>
              <a:t> (SELECT sloupec FROM …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dirty="0" err="1"/>
              <a:t>sloupec</a:t>
            </a:r>
            <a:r>
              <a:rPr lang="en-US" dirty="0"/>
              <a:t> &gt; </a:t>
            </a:r>
            <a:r>
              <a:rPr lang="en-US" b="1" dirty="0">
                <a:solidFill>
                  <a:srgbClr val="FF0000"/>
                </a:solidFill>
              </a:rPr>
              <a:t>ALL</a:t>
            </a:r>
            <a:r>
              <a:rPr lang="en-US" dirty="0"/>
              <a:t> (SELECT </a:t>
            </a:r>
            <a:r>
              <a:rPr lang="cs-CZ" dirty="0" smtClean="0"/>
              <a:t>sloupec FROM </a:t>
            </a:r>
            <a:r>
              <a:rPr lang="en-US" dirty="0" smtClean="0"/>
              <a:t>…</a:t>
            </a:r>
            <a:endParaRPr lang="en-US" dirty="0"/>
          </a:p>
          <a:p>
            <a:pPr lvl="1"/>
            <a:r>
              <a:rPr lang="cs-CZ" dirty="0" smtClean="0"/>
              <a:t>	zanořený dotaz musí vrátit 1 sloupec a libovolný počet řádků 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WHERE </a:t>
            </a:r>
            <a:r>
              <a:rPr lang="en-US" b="1" dirty="0">
                <a:solidFill>
                  <a:srgbClr val="FF0000"/>
                </a:solidFill>
              </a:rPr>
              <a:t>EXISTS</a:t>
            </a:r>
            <a:r>
              <a:rPr lang="en-US" dirty="0"/>
              <a:t> (</a:t>
            </a:r>
            <a:r>
              <a:rPr lang="en-US" dirty="0" smtClean="0"/>
              <a:t>SELECT</a:t>
            </a:r>
            <a:r>
              <a:rPr lang="cs-CZ" dirty="0" smtClean="0"/>
              <a:t> * FROM</a:t>
            </a:r>
            <a:r>
              <a:rPr lang="en-US" dirty="0" smtClean="0"/>
              <a:t>….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WHERE </a:t>
            </a:r>
            <a:r>
              <a:rPr lang="en-US" b="1" dirty="0">
                <a:solidFill>
                  <a:srgbClr val="FF0000"/>
                </a:solidFill>
              </a:rPr>
              <a:t>NOT EXISTS </a:t>
            </a:r>
            <a:r>
              <a:rPr lang="en-US" dirty="0"/>
              <a:t>(</a:t>
            </a:r>
            <a:r>
              <a:rPr lang="en-US" dirty="0" smtClean="0"/>
              <a:t>SELECT</a:t>
            </a:r>
            <a:r>
              <a:rPr lang="cs-CZ" dirty="0" smtClean="0"/>
              <a:t> * FROM</a:t>
            </a:r>
            <a:r>
              <a:rPr lang="en-US" dirty="0" smtClean="0"/>
              <a:t>…</a:t>
            </a:r>
            <a:endParaRPr lang="cs-CZ" dirty="0" smtClean="0"/>
          </a:p>
          <a:p>
            <a:pPr lvl="2"/>
            <a:r>
              <a:rPr lang="cs-CZ" dirty="0" smtClean="0"/>
              <a:t>zanořený dotaz může vracet libovolný počet řádků i sloupců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Zanořené dotazy se obvykle propojují s nadřazeným dotazem </a:t>
            </a:r>
          </a:p>
          <a:p>
            <a:pPr lvl="1"/>
            <a:r>
              <a:rPr lang="cs-CZ" dirty="0" smtClean="0"/>
              <a:t>pomocí podmínky v sekci WHERE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Vno</a:t>
            </a:r>
            <a:r>
              <a:rPr lang="cs-CZ" dirty="0" err="1" smtClean="0"/>
              <a:t>řený</a:t>
            </a:r>
            <a:r>
              <a:rPr lang="cs-CZ" dirty="0" smtClean="0"/>
              <a:t> dotaz za WHERE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65F83-9B5B-4848-BC75-95F5FE60835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35846" name="TextovéPole 5"/>
          <p:cNvSpPr txBox="1">
            <a:spLocks noChangeArrowheads="1"/>
          </p:cNvSpPr>
          <p:nvPr/>
        </p:nvSpPr>
        <p:spPr bwMode="auto">
          <a:xfrm>
            <a:off x="1004813" y="1690930"/>
            <a:ext cx="680754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SELECT * FROM </a:t>
            </a:r>
            <a:r>
              <a:rPr lang="cs-CZ" dirty="0" smtClean="0"/>
              <a:t>student</a:t>
            </a:r>
            <a:r>
              <a:rPr lang="en-US" dirty="0" smtClean="0"/>
              <a:t> </a:t>
            </a:r>
            <a:r>
              <a:rPr lang="en-US" dirty="0"/>
              <a:t>WHERE  </a:t>
            </a:r>
            <a:r>
              <a:rPr lang="cs-CZ" dirty="0" smtClean="0"/>
              <a:t>datum</a:t>
            </a:r>
            <a:r>
              <a:rPr lang="en-US" dirty="0" smtClean="0"/>
              <a:t>_</a:t>
            </a:r>
            <a:r>
              <a:rPr lang="en-US" dirty="0" err="1" smtClean="0"/>
              <a:t>narozeni</a:t>
            </a:r>
            <a:r>
              <a:rPr lang="en-US" dirty="0" smtClean="0"/>
              <a:t>  </a:t>
            </a:r>
            <a:r>
              <a:rPr lang="en-US" dirty="0"/>
              <a:t>=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</a:t>
            </a:r>
            <a:r>
              <a:rPr lang="cs-CZ" dirty="0" smtClean="0"/>
              <a:t>MAX</a:t>
            </a:r>
            <a:r>
              <a:rPr lang="en-US" dirty="0" smtClean="0"/>
              <a:t>(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) </a:t>
            </a:r>
            <a:r>
              <a:rPr lang="cs-CZ" dirty="0" smtClean="0"/>
              <a:t>FROM</a:t>
            </a:r>
            <a:r>
              <a:rPr lang="en-US" dirty="0" smtClean="0"/>
              <a:t> student);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SELECT * FROM student WHERE</a:t>
            </a:r>
          </a:p>
          <a:p>
            <a:r>
              <a:rPr lang="en-US" dirty="0" smtClean="0"/>
              <a:t>	 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 &gt;= ALL (</a:t>
            </a:r>
            <a:endParaRPr lang="cs-CZ" dirty="0" smtClean="0"/>
          </a:p>
          <a:p>
            <a:r>
              <a:rPr lang="cs-CZ" dirty="0" smtClean="0"/>
              <a:t>      SELECT</a:t>
            </a:r>
            <a:r>
              <a:rPr lang="en-US" dirty="0" smtClean="0"/>
              <a:t>  </a:t>
            </a:r>
            <a:r>
              <a:rPr lang="cs-CZ" dirty="0" smtClean="0"/>
              <a:t>dat</a:t>
            </a:r>
            <a:r>
              <a:rPr lang="en-US" dirty="0" err="1" smtClean="0"/>
              <a:t>um_narozeni</a:t>
            </a:r>
            <a:r>
              <a:rPr lang="en-US" dirty="0" smtClean="0"/>
              <a:t>  </a:t>
            </a:r>
            <a:r>
              <a:rPr lang="cs-CZ" dirty="0" smtClean="0"/>
              <a:t>FROM</a:t>
            </a:r>
            <a:r>
              <a:rPr lang="en-US" dirty="0" smtClean="0"/>
              <a:t> student);</a:t>
            </a:r>
          </a:p>
          <a:p>
            <a:endParaRPr lang="en-US" dirty="0"/>
          </a:p>
          <a:p>
            <a:r>
              <a:rPr lang="en-US" dirty="0"/>
              <a:t>SELECT * FROM </a:t>
            </a:r>
            <a:r>
              <a:rPr lang="en-US" dirty="0" smtClean="0"/>
              <a:t>student tab1 WHERE  NOT </a:t>
            </a:r>
            <a:r>
              <a:rPr lang="en-US" dirty="0"/>
              <a:t>EXISTS  </a:t>
            </a:r>
            <a:r>
              <a:rPr lang="en-US" dirty="0" smtClean="0"/>
              <a:t>(</a:t>
            </a:r>
            <a:endParaRPr lang="cs-CZ" dirty="0" smtClean="0"/>
          </a:p>
          <a:p>
            <a:r>
              <a:rPr lang="cs-CZ" dirty="0" smtClean="0"/>
              <a:t>     SELECT</a:t>
            </a:r>
            <a:r>
              <a:rPr lang="en-US" dirty="0" smtClean="0"/>
              <a:t>  </a:t>
            </a:r>
            <a:r>
              <a:rPr lang="en-US" dirty="0"/>
              <a:t>* </a:t>
            </a:r>
            <a:r>
              <a:rPr lang="cs-CZ" dirty="0" smtClean="0"/>
              <a:t>FROM</a:t>
            </a:r>
            <a:r>
              <a:rPr lang="en-US" dirty="0" smtClean="0"/>
              <a:t> student tab2 </a:t>
            </a:r>
          </a:p>
          <a:p>
            <a:r>
              <a:rPr lang="en-US" dirty="0" smtClean="0"/>
              <a:t>     WHERE </a:t>
            </a:r>
            <a:r>
              <a:rPr lang="en-US" dirty="0"/>
              <a:t>tab2</a:t>
            </a:r>
            <a:r>
              <a:rPr lang="en-US" dirty="0" smtClean="0"/>
              <a:t>.</a:t>
            </a:r>
            <a:r>
              <a:rPr lang="cs-CZ" dirty="0" smtClean="0"/>
              <a:t> dat</a:t>
            </a:r>
            <a:r>
              <a:rPr lang="en-US" dirty="0" err="1" smtClean="0"/>
              <a:t>um_narozeni</a:t>
            </a:r>
            <a:r>
              <a:rPr lang="en-US" dirty="0" smtClean="0"/>
              <a:t> </a:t>
            </a:r>
            <a:r>
              <a:rPr lang="en-US" dirty="0"/>
              <a:t>&gt; </a:t>
            </a:r>
            <a:r>
              <a:rPr lang="en-US" dirty="0" smtClean="0"/>
              <a:t>tab1.</a:t>
            </a:r>
            <a:r>
              <a:rPr lang="cs-CZ" dirty="0" err="1" smtClean="0"/>
              <a:t>da</a:t>
            </a:r>
            <a:r>
              <a:rPr lang="en-US" dirty="0" err="1" smtClean="0"/>
              <a:t>tum_narozeni</a:t>
            </a:r>
            <a:r>
              <a:rPr lang="en-US" dirty="0" smtClean="0"/>
              <a:t> );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1124744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Nejmladší </a:t>
            </a:r>
            <a:r>
              <a:rPr lang="en-US" b="1" dirty="0" smtClean="0"/>
              <a:t>student</a:t>
            </a:r>
            <a:r>
              <a:rPr lang="cs-CZ" dirty="0" smtClean="0"/>
              <a:t>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9F26F-3794-4C12-AB31-43B7DCF42D6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36869" name="TextovéPole 4"/>
          <p:cNvSpPr txBox="1">
            <a:spLocks noChangeArrowheads="1"/>
          </p:cNvSpPr>
          <p:nvPr/>
        </p:nvSpPr>
        <p:spPr bwMode="auto">
          <a:xfrm>
            <a:off x="539552" y="1412776"/>
            <a:ext cx="861857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Napište 3 varianty, které zobrazí řádek s </a:t>
            </a:r>
            <a:r>
              <a:rPr lang="cs-CZ" dirty="0" smtClean="0"/>
              <a:t>nejstarším </a:t>
            </a:r>
            <a:r>
              <a:rPr lang="en-US" dirty="0" err="1" smtClean="0"/>
              <a:t>studentem</a:t>
            </a:r>
            <a:endParaRPr lang="cs-CZ" dirty="0"/>
          </a:p>
          <a:p>
            <a:endParaRPr lang="cs-CZ" dirty="0"/>
          </a:p>
          <a:p>
            <a:r>
              <a:rPr lang="cs-CZ" dirty="0"/>
              <a:t>Napište dotaz, který vrátí všechny </a:t>
            </a:r>
            <a:r>
              <a:rPr lang="en-US" dirty="0" err="1" smtClean="0"/>
              <a:t>studenty</a:t>
            </a:r>
            <a:r>
              <a:rPr lang="cs-CZ" dirty="0" smtClean="0"/>
              <a:t> kromě nejstaršího a nejmladšího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Vypište všechny studie a počet zařazených pacientů v jednotlivých letech</a:t>
            </a:r>
          </a:p>
          <a:p>
            <a:r>
              <a:rPr lang="cs-CZ" dirty="0" smtClean="0"/>
              <a:t>a u každé nejmladšího a nejstaršího pacienta v daném roce</a:t>
            </a:r>
          </a:p>
          <a:p>
            <a:r>
              <a:rPr lang="cs-CZ" dirty="0" smtClean="0"/>
              <a:t>	STUDY_NAME, rok(DATE_OF_ENROLLMENT), </a:t>
            </a:r>
          </a:p>
          <a:p>
            <a:r>
              <a:rPr lang="cs-CZ" dirty="0" smtClean="0"/>
              <a:t>	min(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), </a:t>
            </a:r>
            <a:r>
              <a:rPr lang="cs-CZ" dirty="0" err="1" smtClean="0"/>
              <a:t>max</a:t>
            </a:r>
            <a:r>
              <a:rPr lang="cs-CZ" dirty="0" smtClean="0"/>
              <a:t>(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) </a:t>
            </a:r>
          </a:p>
          <a:p>
            <a:endParaRPr lang="cs-CZ" dirty="0" smtClean="0"/>
          </a:p>
          <a:p>
            <a:r>
              <a:rPr lang="cs-CZ" dirty="0" smtClean="0"/>
              <a:t>Zjistěte počet pacientů ve  studiích, kde počet pacientek není větší než 10</a:t>
            </a:r>
          </a:p>
          <a:p>
            <a:r>
              <a:rPr lang="cs-CZ" dirty="0" smtClean="0"/>
              <a:t>	STUDY_NAME, počet pacientů</a:t>
            </a:r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Najděte předměty, kam </a:t>
            </a:r>
            <a:r>
              <a:rPr lang="cs-CZ" smtClean="0"/>
              <a:t>se přihlásil </a:t>
            </a:r>
            <a:r>
              <a:rPr lang="cs-CZ" dirty="0" smtClean="0"/>
              <a:t>alespoň jed</a:t>
            </a:r>
            <a:r>
              <a:rPr lang="en-US" dirty="0" smtClean="0"/>
              <a:t>en</a:t>
            </a:r>
            <a:r>
              <a:rPr lang="cs-CZ" dirty="0" smtClean="0"/>
              <a:t> student</a:t>
            </a:r>
            <a:r>
              <a:rPr lang="en-US" dirty="0" smtClean="0"/>
              <a:t> (mu</a:t>
            </a:r>
            <a:r>
              <a:rPr lang="cs-CZ" dirty="0" smtClean="0"/>
              <a:t>ž) a vypište celkový </a:t>
            </a:r>
          </a:p>
          <a:p>
            <a:r>
              <a:rPr lang="cs-CZ" dirty="0" smtClean="0"/>
              <a:t>počet přihlášených studentů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Skl</a:t>
            </a:r>
            <a:r>
              <a:rPr lang="cs-CZ" dirty="0" err="1" smtClean="0"/>
              <a:t>ádání</a:t>
            </a:r>
            <a:r>
              <a:rPr lang="cs-CZ" dirty="0" smtClean="0"/>
              <a:t> dotazu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980728"/>
            <a:ext cx="63319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predmet_id</a:t>
            </a:r>
            <a:r>
              <a:rPr lang="en-US" dirty="0" smtClean="0"/>
              <a:t>, COUNT(*) FROM student s, </a:t>
            </a:r>
            <a:r>
              <a:rPr lang="en-US" dirty="0" err="1" smtClean="0"/>
              <a:t>vyuka</a:t>
            </a:r>
            <a:r>
              <a:rPr lang="en-US" dirty="0" smtClean="0"/>
              <a:t> v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s.student_uco</a:t>
            </a:r>
            <a:r>
              <a:rPr lang="en-US" dirty="0" smtClean="0"/>
              <a:t> = </a:t>
            </a:r>
            <a:r>
              <a:rPr lang="en-US" dirty="0" err="1" smtClean="0"/>
              <a:t>v.student_uco</a:t>
            </a:r>
            <a:endParaRPr lang="en-US" dirty="0" smtClean="0"/>
          </a:p>
          <a:p>
            <a:r>
              <a:rPr lang="en-US" dirty="0" smtClean="0"/>
              <a:t>GROUP BY </a:t>
            </a:r>
            <a:r>
              <a:rPr lang="en-US" dirty="0" err="1" smtClean="0"/>
              <a:t>predmet_id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1951672"/>
            <a:ext cx="61436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predmet_id</a:t>
            </a:r>
            <a:r>
              <a:rPr lang="en-US" dirty="0" smtClean="0"/>
              <a:t>, COUNT(*) FROM student s, </a:t>
            </a:r>
            <a:r>
              <a:rPr lang="en-US" dirty="0" err="1" smtClean="0"/>
              <a:t>vyuka</a:t>
            </a:r>
            <a:r>
              <a:rPr lang="en-US" dirty="0" smtClean="0"/>
              <a:t> v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s.student_uco</a:t>
            </a:r>
            <a:r>
              <a:rPr lang="en-US" dirty="0" smtClean="0"/>
              <a:t> = </a:t>
            </a:r>
            <a:r>
              <a:rPr lang="en-US" dirty="0" err="1" smtClean="0"/>
              <a:t>v.student_uco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AND </a:t>
            </a:r>
            <a:r>
              <a:rPr lang="en-US" b="1" dirty="0" err="1" smtClean="0">
                <a:solidFill>
                  <a:srgbClr val="FF0000"/>
                </a:solidFill>
              </a:rPr>
              <a:t>s.pohlavi</a:t>
            </a:r>
            <a:r>
              <a:rPr lang="en-US" b="1" dirty="0" smtClean="0">
                <a:solidFill>
                  <a:srgbClr val="FF0000"/>
                </a:solidFill>
              </a:rPr>
              <a:t> = ‘M’</a:t>
            </a:r>
            <a:endParaRPr lang="en-US" dirty="0" smtClean="0"/>
          </a:p>
          <a:p>
            <a:r>
              <a:rPr lang="en-US" dirty="0" smtClean="0"/>
              <a:t>GROUP BY </a:t>
            </a:r>
            <a:r>
              <a:rPr lang="en-US" dirty="0" err="1" smtClean="0"/>
              <a:t>predmet_id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3308791"/>
            <a:ext cx="633192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predmet</a:t>
            </a:r>
            <a:r>
              <a:rPr lang="cs-CZ" dirty="0" smtClean="0"/>
              <a:t>_id, COUNT(*) FROM student s, </a:t>
            </a:r>
            <a:r>
              <a:rPr lang="cs-CZ" dirty="0" err="1" smtClean="0"/>
              <a:t>vyuka</a:t>
            </a:r>
            <a:r>
              <a:rPr lang="cs-CZ" dirty="0" smtClean="0"/>
              <a:t> v</a:t>
            </a:r>
          </a:p>
          <a:p>
            <a:r>
              <a:rPr lang="cs-CZ" dirty="0" smtClean="0"/>
              <a:t>WHERE s.student_</a:t>
            </a:r>
            <a:r>
              <a:rPr lang="cs-CZ" dirty="0" err="1" smtClean="0"/>
              <a:t>uco</a:t>
            </a:r>
            <a:r>
              <a:rPr lang="cs-CZ" dirty="0" smtClean="0"/>
              <a:t> = v.student_</a:t>
            </a:r>
            <a:r>
              <a:rPr lang="cs-CZ" dirty="0" err="1" smtClean="0"/>
              <a:t>uco</a:t>
            </a:r>
            <a:endParaRPr lang="cs-CZ" dirty="0" smtClean="0"/>
          </a:p>
          <a:p>
            <a:r>
              <a:rPr lang="cs-CZ" dirty="0" smtClean="0"/>
              <a:t>AND v.</a:t>
            </a:r>
            <a:r>
              <a:rPr lang="cs-CZ" dirty="0" err="1" smtClean="0"/>
              <a:t>predmet</a:t>
            </a:r>
            <a:r>
              <a:rPr lang="cs-CZ" dirty="0" smtClean="0"/>
              <a:t>_id = ANY (</a:t>
            </a:r>
          </a:p>
          <a:p>
            <a:r>
              <a:rPr lang="cs-CZ" dirty="0" smtClean="0"/>
              <a:t>	SELECT </a:t>
            </a:r>
            <a:r>
              <a:rPr lang="cs-CZ" dirty="0" err="1" smtClean="0"/>
              <a:t>predmet</a:t>
            </a:r>
            <a:r>
              <a:rPr lang="cs-CZ" dirty="0" smtClean="0"/>
              <a:t>_id FROM student s, </a:t>
            </a:r>
            <a:r>
              <a:rPr lang="cs-CZ" dirty="0" err="1" smtClean="0"/>
              <a:t>vyuka</a:t>
            </a:r>
            <a:r>
              <a:rPr lang="cs-CZ" dirty="0" smtClean="0"/>
              <a:t> v</a:t>
            </a:r>
          </a:p>
          <a:p>
            <a:r>
              <a:rPr lang="cs-CZ" dirty="0" smtClean="0"/>
              <a:t>	WHERE s.student_</a:t>
            </a:r>
            <a:r>
              <a:rPr lang="cs-CZ" dirty="0" err="1" smtClean="0"/>
              <a:t>uco</a:t>
            </a:r>
            <a:r>
              <a:rPr lang="cs-CZ" dirty="0" smtClean="0"/>
              <a:t> = v.student_</a:t>
            </a:r>
            <a:r>
              <a:rPr lang="cs-CZ" dirty="0" err="1" smtClean="0"/>
              <a:t>uco</a:t>
            </a:r>
            <a:endParaRPr lang="cs-CZ" dirty="0" smtClean="0"/>
          </a:p>
          <a:p>
            <a:r>
              <a:rPr lang="cs-CZ" dirty="0" smtClean="0"/>
              <a:t>	AND s.</a:t>
            </a:r>
            <a:r>
              <a:rPr lang="cs-CZ" dirty="0" err="1" smtClean="0"/>
              <a:t>pohlavi</a:t>
            </a:r>
            <a:r>
              <a:rPr lang="cs-CZ" dirty="0" smtClean="0"/>
              <a:t> = ‘</a:t>
            </a:r>
            <a:r>
              <a:rPr lang="en-US" dirty="0" smtClean="0"/>
              <a:t>M</a:t>
            </a:r>
            <a:r>
              <a:rPr lang="cs-CZ" dirty="0" smtClean="0"/>
              <a:t>'</a:t>
            </a:r>
          </a:p>
          <a:p>
            <a:r>
              <a:rPr lang="cs-CZ" dirty="0" smtClean="0"/>
              <a:t>	GROUP BY </a:t>
            </a:r>
            <a:r>
              <a:rPr lang="cs-CZ" dirty="0" err="1" smtClean="0"/>
              <a:t>predmet</a:t>
            </a:r>
            <a:r>
              <a:rPr lang="cs-CZ" dirty="0" smtClean="0"/>
              <a:t>_id</a:t>
            </a:r>
          </a:p>
          <a:p>
            <a:r>
              <a:rPr lang="cs-CZ" dirty="0" smtClean="0"/>
              <a:t>)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predmet</a:t>
            </a:r>
            <a:r>
              <a:rPr lang="cs-CZ" dirty="0" smtClean="0"/>
              <a:t>_id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412776"/>
            <a:ext cx="791755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Vytvoření schématu </a:t>
            </a:r>
            <a:r>
              <a:rPr lang="cs-CZ" dirty="0" err="1" smtClean="0"/>
              <a:t>patients</a:t>
            </a:r>
            <a:r>
              <a:rPr lang="cs-CZ" dirty="0" smtClean="0"/>
              <a:t>/</a:t>
            </a:r>
            <a:r>
              <a:rPr lang="cs-CZ" dirty="0" err="1" smtClean="0"/>
              <a:t>patient</a:t>
            </a:r>
            <a:r>
              <a:rPr lang="en-US" dirty="0" smtClean="0"/>
              <a:t>_study/sites/</a:t>
            </a:r>
            <a:r>
              <a:rPr lang="cs-CZ" dirty="0" err="1" smtClean="0"/>
              <a:t>studies</a:t>
            </a:r>
            <a:r>
              <a:rPr lang="cs-CZ" dirty="0" smtClean="0"/>
              <a:t>/</a:t>
            </a:r>
            <a:r>
              <a:rPr lang="en-US" dirty="0" err="1" smtClean="0"/>
              <a:t>studies_site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spu</a:t>
            </a:r>
            <a:r>
              <a:rPr lang="cs-CZ" dirty="0" err="1" smtClean="0"/>
              <a:t>štěním</a:t>
            </a:r>
            <a:r>
              <a:rPr lang="en-US" dirty="0" smtClean="0"/>
              <a:t> </a:t>
            </a:r>
            <a:r>
              <a:rPr lang="en-US" dirty="0" err="1" smtClean="0"/>
              <a:t>skriptu</a:t>
            </a:r>
            <a:r>
              <a:rPr lang="en-US" dirty="0" smtClean="0"/>
              <a:t> </a:t>
            </a:r>
            <a:r>
              <a:rPr lang="en-US" dirty="0" smtClean="0"/>
              <a:t>skript1.sql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Import dat </a:t>
            </a:r>
            <a:r>
              <a:rPr lang="cs-CZ" dirty="0" err="1" smtClean="0"/>
              <a:t>patients.txt</a:t>
            </a:r>
            <a:r>
              <a:rPr lang="cs-CZ" dirty="0" smtClean="0"/>
              <a:t>, </a:t>
            </a:r>
            <a:r>
              <a:rPr lang="cs-CZ" dirty="0" err="1" smtClean="0"/>
              <a:t>patient</a:t>
            </a:r>
            <a:r>
              <a:rPr lang="cs-CZ" dirty="0" smtClean="0"/>
              <a:t>_study.</a:t>
            </a:r>
            <a:r>
              <a:rPr lang="cs-CZ" dirty="0" err="1" smtClean="0"/>
              <a:t>txt</a:t>
            </a:r>
            <a:r>
              <a:rPr lang="cs-CZ" dirty="0" smtClean="0"/>
              <a:t>, </a:t>
            </a:r>
            <a:r>
              <a:rPr lang="cs-CZ" dirty="0" err="1" smtClean="0"/>
              <a:t>studies.txt</a:t>
            </a:r>
            <a:r>
              <a:rPr lang="cs-CZ" dirty="0" smtClean="0"/>
              <a:t>, </a:t>
            </a:r>
            <a:r>
              <a:rPr lang="cs-CZ" dirty="0" err="1" smtClean="0"/>
              <a:t>sites.txt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Zjistěte počet pacientů v jednotlivých  studiích po pracovištích a dle pohlaví </a:t>
            </a:r>
          </a:p>
          <a:p>
            <a:r>
              <a:rPr lang="cs-CZ" dirty="0" smtClean="0"/>
              <a:t>	STUDY_NAME, SITE, SEX, počet pacientů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2930</TotalTime>
  <Words>881</Words>
  <Application>Microsoft Office PowerPoint</Application>
  <PresentationFormat>Předvádění na obrazovce (4:3)</PresentationFormat>
  <Paragraphs>230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Subdotazy SQL</vt:lpstr>
      <vt:lpstr>Subdotazy SQL - místo sloupce</vt:lpstr>
      <vt:lpstr>Zanořený dotaz – místo názvu tabulky</vt:lpstr>
      <vt:lpstr>Vnořený dotaz za WHERE</vt:lpstr>
      <vt:lpstr>Vnořený dotaz za WHERE</vt:lpstr>
      <vt:lpstr>Cvičení 2</vt:lpstr>
      <vt:lpstr>Skládání dotazu</vt:lpstr>
      <vt:lpstr>Domácí úkol</vt:lpstr>
      <vt:lpstr>Struktura registru</vt:lpstr>
      <vt:lpstr>Ukázka formuláře</vt:lpstr>
      <vt:lpstr>TRIALDB – datový model</vt:lpstr>
      <vt:lpstr>Cvičení</vt:lpstr>
      <vt:lpstr>Cvičení</vt:lpstr>
      <vt:lpstr>Cvičení</vt:lpstr>
      <vt:lpstr>Cvičení</vt:lpstr>
      <vt:lpstr>Cvičení</vt:lpstr>
      <vt:lpstr>Cvičení</vt:lpstr>
      <vt:lpstr>Cvičení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362</cp:revision>
  <dcterms:created xsi:type="dcterms:W3CDTF">2011-01-19T10:31:11Z</dcterms:created>
  <dcterms:modified xsi:type="dcterms:W3CDTF">2015-11-07T20:27:35Z</dcterms:modified>
</cp:coreProperties>
</file>