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10" r:id="rId3"/>
    <p:sldId id="315" r:id="rId4"/>
    <p:sldId id="311" r:id="rId5"/>
    <p:sldId id="312" r:id="rId6"/>
    <p:sldId id="313" r:id="rId7"/>
    <p:sldId id="314" r:id="rId8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51" d="100"/>
          <a:sy n="51" d="100"/>
        </p:scale>
        <p:origin x="1243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7.11.2015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7451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7.11.2015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203091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en-US" smtClean="0"/>
              <a:t>5 </a:t>
            </a:r>
            <a:endParaRPr lang="cs-CZ" dirty="0" smtClean="0">
              <a:solidFill>
                <a:srgbClr val="FF0000"/>
              </a:solidFill>
            </a:endParaRP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Databázové objekty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95536" y="1124744"/>
            <a:ext cx="394531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Nejvýznamnější databázové objekty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Tabulky (</a:t>
            </a:r>
            <a:r>
              <a:rPr lang="cs-CZ" dirty="0" err="1" smtClean="0"/>
              <a:t>tables</a:t>
            </a:r>
            <a:r>
              <a:rPr lang="cs-CZ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Pohledy (</a:t>
            </a:r>
            <a:r>
              <a:rPr lang="cs-CZ" dirty="0" err="1" smtClean="0"/>
              <a:t>views</a:t>
            </a:r>
            <a:r>
              <a:rPr lang="cs-CZ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Indexy (</a:t>
            </a:r>
            <a:r>
              <a:rPr lang="cs-CZ" dirty="0" err="1" smtClean="0"/>
              <a:t>indexes</a:t>
            </a:r>
            <a:r>
              <a:rPr lang="cs-CZ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Sekvence (</a:t>
            </a:r>
            <a:r>
              <a:rPr lang="cs-CZ" dirty="0" err="1" smtClean="0"/>
              <a:t>sequences</a:t>
            </a:r>
            <a:r>
              <a:rPr lang="cs-CZ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Procedury</a:t>
            </a:r>
            <a:r>
              <a:rPr lang="en-US" dirty="0" smtClean="0"/>
              <a:t> (procedures)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Funkce</a:t>
            </a:r>
            <a:r>
              <a:rPr lang="en-US" dirty="0" smtClean="0"/>
              <a:t> (functions)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err="1" smtClean="0"/>
              <a:t>Triggery</a:t>
            </a:r>
            <a:r>
              <a:rPr lang="en-US" dirty="0" smtClean="0"/>
              <a:t> (triggers)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251520" y="3573016"/>
            <a:ext cx="85715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Informace o objektech jsou uloženy v </a:t>
            </a:r>
            <a:r>
              <a:rPr lang="cs-CZ" dirty="0" err="1" smtClean="0"/>
              <a:t>metadatech</a:t>
            </a:r>
            <a:r>
              <a:rPr lang="cs-CZ" dirty="0" smtClean="0"/>
              <a:t> (systémových datech) databáze</a:t>
            </a:r>
          </a:p>
          <a:p>
            <a:r>
              <a:rPr lang="cs-CZ" dirty="0" smtClean="0"/>
              <a:t>Přístup k nim je databázově specifický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67544" y="4437112"/>
            <a:ext cx="879279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ORACLE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systémové tabulky – uživatelům pouze pro čtení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err="1" smtClean="0"/>
              <a:t>metatabulka</a:t>
            </a:r>
            <a:r>
              <a:rPr lang="cs-CZ" dirty="0" smtClean="0"/>
              <a:t> o </a:t>
            </a:r>
            <a:r>
              <a:rPr lang="cs-CZ" dirty="0" err="1" smtClean="0"/>
              <a:t>metatabulkách</a:t>
            </a:r>
            <a:r>
              <a:rPr lang="cs-CZ" dirty="0" smtClean="0"/>
              <a:t> – DICTIONARY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tabulky USER_XXX – objekty vytvořené uživatelem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tabulky ALL_XXX – objekty přístupné uživateli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tabulky DBA_XXX – všechny objekty databáze – přístupné jen administrátorovi</a:t>
            </a:r>
          </a:p>
          <a:p>
            <a:pPr lvl="2">
              <a:buFont typeface="Arial" pitchFamily="34" charset="0"/>
              <a:buChar char="•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Hierarchie</a:t>
            </a:r>
            <a:r>
              <a:rPr lang="en-US" dirty="0" smtClean="0"/>
              <a:t> </a:t>
            </a:r>
            <a:r>
              <a:rPr lang="en-US" dirty="0" err="1" smtClean="0"/>
              <a:t>objekt</a:t>
            </a:r>
            <a:r>
              <a:rPr lang="cs-CZ" dirty="0" smtClean="0"/>
              <a:t>ů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2204864"/>
            <a:ext cx="341632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ORACLE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Na serveru je 1 databáze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Každý uživatel má </a:t>
            </a:r>
            <a:br>
              <a:rPr lang="cs-CZ" dirty="0" smtClean="0"/>
            </a:br>
            <a:r>
              <a:rPr lang="cs-CZ" dirty="0" smtClean="0"/>
              <a:t>   automaticky své </a:t>
            </a:r>
            <a:r>
              <a:rPr lang="cs-CZ" b="1" dirty="0" smtClean="0"/>
              <a:t>schéma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Uživatel vytváří objekty </a:t>
            </a:r>
            <a:br>
              <a:rPr lang="cs-CZ" dirty="0" smtClean="0"/>
            </a:br>
            <a:r>
              <a:rPr lang="cs-CZ" dirty="0" smtClean="0"/>
              <a:t>   ve svém schématu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572000" y="2132856"/>
            <a:ext cx="362471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err="1" smtClean="0"/>
              <a:t>PostgreSQL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Na serveru je N databází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V každé databázi je jedno </a:t>
            </a:r>
            <a:br>
              <a:rPr lang="cs-CZ" dirty="0" smtClean="0"/>
            </a:br>
            <a:r>
              <a:rPr lang="cs-CZ" dirty="0" smtClean="0"/>
              <a:t>  výchozí schéma </a:t>
            </a:r>
            <a:r>
              <a:rPr lang="cs-CZ" i="1" dirty="0" smtClean="0"/>
              <a:t>public</a:t>
            </a:r>
            <a:r>
              <a:rPr lang="cs-CZ" dirty="0" smtClean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V každé databázi je možné </a:t>
            </a:r>
            <a:br>
              <a:rPr lang="cs-CZ" dirty="0" smtClean="0"/>
            </a:br>
            <a:r>
              <a:rPr lang="cs-CZ" dirty="0" smtClean="0"/>
              <a:t>  vytvářet další schémata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Uživatel vytváří objekty </a:t>
            </a:r>
            <a:br>
              <a:rPr lang="cs-CZ" dirty="0" smtClean="0"/>
            </a:br>
            <a:r>
              <a:rPr lang="cs-CZ" dirty="0" smtClean="0"/>
              <a:t>   v libovolném schématu,</a:t>
            </a:r>
            <a:br>
              <a:rPr lang="cs-CZ" dirty="0" smtClean="0"/>
            </a:br>
            <a:r>
              <a:rPr lang="cs-CZ" dirty="0" smtClean="0"/>
              <a:t>   defaultně v </a:t>
            </a:r>
            <a:r>
              <a:rPr lang="cs-CZ" i="1" dirty="0" smtClean="0"/>
              <a:t>public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1043608" y="1124744"/>
            <a:ext cx="55451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Schéma = sada databázových objektů patřící </a:t>
            </a:r>
            <a:br>
              <a:rPr lang="cs-CZ" dirty="0" smtClean="0"/>
            </a:br>
            <a:r>
              <a:rPr lang="cs-CZ" dirty="0" smtClean="0"/>
              <a:t>                   obvykle jednomu  projektu</a:t>
            </a:r>
            <a:r>
              <a:rPr lang="en-US" dirty="0" smtClean="0"/>
              <a:t> </a:t>
            </a:r>
            <a:r>
              <a:rPr lang="cs-CZ" dirty="0" smtClean="0"/>
              <a:t>/ podprojektu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331640" y="5373216"/>
            <a:ext cx="49840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Odkaz na objekt ve schématu: </a:t>
            </a:r>
            <a:r>
              <a:rPr lang="cs-CZ" dirty="0" err="1" smtClean="0"/>
              <a:t>schema.objekt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  např.: student.</a:t>
            </a:r>
            <a:r>
              <a:rPr lang="cs-CZ" dirty="0" err="1" smtClean="0"/>
              <a:t>patients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Tabulky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412777"/>
            <a:ext cx="639469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err="1" smtClean="0"/>
              <a:t>Metatabulky</a:t>
            </a:r>
            <a:r>
              <a:rPr lang="cs-CZ" dirty="0" smtClean="0"/>
              <a:t> USER_TABLES, ALL_TABLES, DBA_TABLES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sloupec table_</a:t>
            </a:r>
            <a:r>
              <a:rPr lang="cs-CZ" dirty="0" err="1" smtClean="0"/>
              <a:t>name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M</a:t>
            </a:r>
            <a:r>
              <a:rPr lang="cs-CZ" dirty="0" err="1" smtClean="0"/>
              <a:t>etatabulka</a:t>
            </a:r>
            <a:r>
              <a:rPr lang="cs-CZ" dirty="0" smtClean="0"/>
              <a:t> TAB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sloupec </a:t>
            </a:r>
            <a:r>
              <a:rPr lang="cs-CZ" dirty="0" err="1" smtClean="0"/>
              <a:t>tname</a:t>
            </a:r>
            <a:r>
              <a:rPr lang="en-US" dirty="0" smtClean="0"/>
              <a:t>, </a:t>
            </a:r>
            <a:r>
              <a:rPr lang="en-US" dirty="0" err="1" smtClean="0"/>
              <a:t>tabtype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Sloupce tabulky - USER_TAB_COLUMNS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table_</a:t>
            </a:r>
            <a:r>
              <a:rPr lang="cs-CZ" dirty="0" err="1" smtClean="0"/>
              <a:t>name</a:t>
            </a:r>
            <a:r>
              <a:rPr lang="cs-CZ" dirty="0" smtClean="0"/>
              <a:t>, </a:t>
            </a:r>
            <a:r>
              <a:rPr lang="cs-CZ" dirty="0" err="1" smtClean="0"/>
              <a:t>column</a:t>
            </a:r>
            <a:r>
              <a:rPr lang="cs-CZ" dirty="0" smtClean="0"/>
              <a:t>_</a:t>
            </a:r>
            <a:r>
              <a:rPr lang="cs-CZ" dirty="0" err="1" smtClean="0"/>
              <a:t>name</a:t>
            </a:r>
            <a:r>
              <a:rPr lang="cs-CZ" dirty="0" smtClean="0"/>
              <a:t>, data_type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PostgreSQL</a:t>
            </a:r>
            <a:r>
              <a:rPr lang="cs-CZ" dirty="0" smtClean="0"/>
              <a:t> (ANSI standard)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information_schema.tables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information_schema.columns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27584" y="4615968"/>
            <a:ext cx="424128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DDL příkazy pro manipulaci s tabulkami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CREATE TABLE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DROP TABLE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ALTER TABLE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RENAME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Pohledy (VIEWS)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11560" y="1340768"/>
            <a:ext cx="7746672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Pohled = uložený SQL dotaz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Pracuje se s ním stejně jako s tabulkou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Ve většině případů je možný pouze SELECT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CREATE VIEW </a:t>
            </a:r>
            <a:r>
              <a:rPr lang="cs-CZ" dirty="0" smtClean="0">
                <a:solidFill>
                  <a:srgbClr val="FF0000"/>
                </a:solidFill>
              </a:rPr>
              <a:t>v_</a:t>
            </a:r>
            <a:r>
              <a:rPr lang="cs-CZ" dirty="0" err="1" smtClean="0">
                <a:solidFill>
                  <a:srgbClr val="FF0000"/>
                </a:solidFill>
              </a:rPr>
              <a:t>ukazka</a:t>
            </a:r>
            <a:r>
              <a:rPr lang="cs-CZ" dirty="0" smtClean="0"/>
              <a:t> </a:t>
            </a:r>
            <a:r>
              <a:rPr lang="en-US" dirty="0" smtClean="0"/>
              <a:t>AS</a:t>
            </a:r>
            <a:endParaRPr lang="cs-CZ" dirty="0" smtClean="0"/>
          </a:p>
          <a:p>
            <a:r>
              <a:rPr lang="en-US" dirty="0" smtClean="0"/>
              <a:t>      </a:t>
            </a:r>
            <a:r>
              <a:rPr lang="cs-CZ" dirty="0" smtClean="0"/>
              <a:t>SELECT </a:t>
            </a:r>
            <a:r>
              <a:rPr lang="cs-CZ" dirty="0" err="1" smtClean="0"/>
              <a:t>ps.patient</a:t>
            </a:r>
            <a:r>
              <a:rPr lang="cs-CZ" dirty="0" smtClean="0"/>
              <a:t>_id, study_</a:t>
            </a:r>
            <a:r>
              <a:rPr lang="cs-CZ" dirty="0" err="1" smtClean="0"/>
              <a:t>name</a:t>
            </a:r>
            <a:r>
              <a:rPr lang="cs-CZ" dirty="0" smtClean="0"/>
              <a:t> FROM </a:t>
            </a:r>
            <a:r>
              <a:rPr lang="cs-CZ" dirty="0" err="1" smtClean="0"/>
              <a:t>pati</a:t>
            </a:r>
            <a:r>
              <a:rPr lang="en-US" dirty="0" smtClean="0"/>
              <a:t>e</a:t>
            </a:r>
            <a:r>
              <a:rPr lang="cs-CZ" dirty="0" err="1" smtClean="0"/>
              <a:t>nt</a:t>
            </a:r>
            <a:r>
              <a:rPr lang="en-US" dirty="0" smtClean="0"/>
              <a:t>_study </a:t>
            </a:r>
            <a:r>
              <a:rPr lang="en-US" dirty="0" err="1" smtClean="0"/>
              <a:t>ps</a:t>
            </a:r>
            <a:r>
              <a:rPr lang="en-US" dirty="0" smtClean="0"/>
              <a:t>, studies s</a:t>
            </a:r>
          </a:p>
          <a:p>
            <a:r>
              <a:rPr lang="en-US" dirty="0" smtClean="0"/>
              <a:t>      WHERE </a:t>
            </a:r>
            <a:r>
              <a:rPr lang="en-US" dirty="0" err="1" smtClean="0"/>
              <a:t>ps.study_id</a:t>
            </a:r>
            <a:r>
              <a:rPr lang="en-US" dirty="0" smtClean="0"/>
              <a:t> = </a:t>
            </a:r>
            <a:r>
              <a:rPr lang="en-US" dirty="0" err="1" smtClean="0"/>
              <a:t>s.stud</a:t>
            </a:r>
            <a:r>
              <a:rPr lang="cs-CZ" dirty="0" smtClean="0"/>
              <a:t> </a:t>
            </a:r>
            <a:r>
              <a:rPr lang="en-US" dirty="0" err="1" smtClean="0"/>
              <a:t>y_id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SELECT </a:t>
            </a:r>
            <a:r>
              <a:rPr lang="en-US" dirty="0" err="1" smtClean="0"/>
              <a:t>study_name</a:t>
            </a:r>
            <a:r>
              <a:rPr lang="en-US" dirty="0" smtClean="0"/>
              <a:t>, count(*) FROM </a:t>
            </a:r>
            <a:r>
              <a:rPr lang="en-US" dirty="0" err="1" smtClean="0">
                <a:solidFill>
                  <a:srgbClr val="FF0000"/>
                </a:solidFill>
              </a:rPr>
              <a:t>v_ukazka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GROUP BY </a:t>
            </a:r>
            <a:r>
              <a:rPr lang="en-US" dirty="0" err="1" smtClean="0"/>
              <a:t>study_name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DDL pro </a:t>
            </a:r>
            <a:r>
              <a:rPr lang="en-US" dirty="0" err="1" smtClean="0"/>
              <a:t>pohledy</a:t>
            </a:r>
            <a:r>
              <a:rPr lang="en-US" dirty="0" smtClean="0"/>
              <a:t>:</a:t>
            </a:r>
          </a:p>
          <a:p>
            <a:r>
              <a:rPr lang="en-US" dirty="0" smtClean="0"/>
              <a:t>	CREATE OR REPLACE VIEW AS</a:t>
            </a:r>
          </a:p>
          <a:p>
            <a:r>
              <a:rPr lang="en-US" dirty="0" smtClean="0"/>
              <a:t>	DROP VIEW </a:t>
            </a:r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683568" y="5589240"/>
            <a:ext cx="2393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ORACLE metadata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user_</a:t>
            </a:r>
            <a:r>
              <a:rPr lang="cs-CZ" dirty="0" err="1" smtClean="0"/>
              <a:t>views</a:t>
            </a:r>
            <a:r>
              <a:rPr lang="en-US" dirty="0" smtClean="0"/>
              <a:t>, tab</a:t>
            </a:r>
            <a:endParaRPr lang="cs-CZ" dirty="0" smtClean="0"/>
          </a:p>
        </p:txBody>
      </p:sp>
      <p:sp>
        <p:nvSpPr>
          <p:cNvPr id="6" name="Obdélník 5"/>
          <p:cNvSpPr/>
          <p:nvPr/>
        </p:nvSpPr>
        <p:spPr>
          <a:xfrm>
            <a:off x="4644008" y="5589240"/>
            <a:ext cx="30476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 smtClean="0"/>
              <a:t>PostgreSQL</a:t>
            </a:r>
            <a:r>
              <a:rPr lang="cs-CZ" dirty="0" smtClean="0"/>
              <a:t>/ANSI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_</a:t>
            </a:r>
            <a:r>
              <a:rPr lang="cs-CZ" dirty="0" err="1" smtClean="0"/>
              <a:t>schema.views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Indexes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pic>
        <p:nvPicPr>
          <p:cNvPr id="1026" name="Picture 2" descr="http://t2.gstatic.com/images?q=tbn:ANd9GcS9N-4620UX6QGkL1BjwS17HbDWd-gotYpYiNoSHszQetpztSOBZ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204864"/>
            <a:ext cx="2286000" cy="1524001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467544" y="1124744"/>
            <a:ext cx="69805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Indexy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obdobou</a:t>
            </a:r>
            <a:r>
              <a:rPr lang="en-US" dirty="0" smtClean="0"/>
              <a:t> </a:t>
            </a:r>
            <a:r>
              <a:rPr lang="en-US" dirty="0" err="1" smtClean="0"/>
              <a:t>kartot</a:t>
            </a:r>
            <a:r>
              <a:rPr lang="cs-CZ" dirty="0" err="1" smtClean="0"/>
              <a:t>éky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Umožňují rychlejší vyhledávání záznamů ve velkých tabulkách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Urychlují SELECT dotazy, zpomalují INSERT, UPDATE, DELETE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059832" y="2492896"/>
            <a:ext cx="59073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Indexy se vytváří nad jedním nebo více sloupci tabulky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Standardně nad primárním klíčem a cizími klíči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Dále nad sloupci, které se často používají za WHERE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99592" y="4437112"/>
            <a:ext cx="24790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DDL pro indexy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CREATE INDEX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DROP INDEX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ALTER INDEX</a:t>
            </a:r>
          </a:p>
        </p:txBody>
      </p:sp>
      <p:sp>
        <p:nvSpPr>
          <p:cNvPr id="8" name="Obdélník 7"/>
          <p:cNvSpPr/>
          <p:nvPr/>
        </p:nvSpPr>
        <p:spPr>
          <a:xfrm>
            <a:off x="4283968" y="4509120"/>
            <a:ext cx="248016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ORACLE </a:t>
            </a:r>
            <a:r>
              <a:rPr lang="cs-CZ" dirty="0" err="1" smtClean="0"/>
              <a:t>metadata</a:t>
            </a:r>
            <a:endParaRPr lang="cs-CZ" dirty="0" smtClean="0"/>
          </a:p>
          <a:p>
            <a:r>
              <a:rPr lang="cs-CZ" dirty="0" smtClean="0"/>
              <a:t>	user_</a:t>
            </a:r>
            <a:r>
              <a:rPr lang="cs-CZ" dirty="0" err="1" smtClean="0"/>
              <a:t>indexes</a:t>
            </a:r>
            <a:endParaRPr lang="cs-CZ" dirty="0" smtClean="0"/>
          </a:p>
          <a:p>
            <a:r>
              <a:rPr lang="cs-CZ" dirty="0" smtClean="0"/>
              <a:t>	</a:t>
            </a:r>
            <a:r>
              <a:rPr lang="cs-CZ" dirty="0" err="1" smtClean="0"/>
              <a:t>ind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Sekvence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700808"/>
            <a:ext cx="763542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Sekvence generují za všech okolností unikátní čísla – posloupnost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Použití pro primární klíče při insertech nových řádků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SELECT </a:t>
            </a:r>
            <a:r>
              <a:rPr lang="cs-CZ" dirty="0" err="1" smtClean="0"/>
              <a:t>jmeno</a:t>
            </a:r>
            <a:r>
              <a:rPr lang="cs-CZ" dirty="0" smtClean="0"/>
              <a:t>_</a:t>
            </a:r>
            <a:r>
              <a:rPr lang="cs-CZ" dirty="0" err="1" smtClean="0"/>
              <a:t>sekv.NEXTVAL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DUAL 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SELECT </a:t>
            </a:r>
            <a:r>
              <a:rPr lang="cs-CZ" dirty="0" err="1" smtClean="0"/>
              <a:t>jmeno</a:t>
            </a:r>
            <a:r>
              <a:rPr lang="cs-CZ" dirty="0" smtClean="0"/>
              <a:t>_</a:t>
            </a:r>
            <a:r>
              <a:rPr lang="cs-CZ" dirty="0" err="1" smtClean="0"/>
              <a:t>sekv.CURRVAL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DUAL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Každé zavolání NEXTVAL vrátí další číslo v posloupnosti bez ohledu</a:t>
            </a:r>
          </a:p>
          <a:p>
            <a:r>
              <a:rPr lang="cs-CZ" dirty="0" smtClean="0"/>
              <a:t> na transakce</a:t>
            </a:r>
          </a:p>
          <a:p>
            <a:r>
              <a:rPr lang="cs-CZ" dirty="0" smtClean="0"/>
              <a:t>Při neúspěšném použití vygenerovaného ID vznikají </a:t>
            </a:r>
            <a:r>
              <a:rPr lang="en-US" dirty="0" smtClean="0"/>
              <a:t>“d</a:t>
            </a:r>
            <a:r>
              <a:rPr lang="cs-CZ" dirty="0" err="1" smtClean="0"/>
              <a:t>íry</a:t>
            </a:r>
            <a:r>
              <a:rPr lang="en-US" dirty="0" smtClean="0"/>
              <a:t>” v </a:t>
            </a:r>
            <a:r>
              <a:rPr lang="en-US" dirty="0" err="1" smtClean="0"/>
              <a:t>posloupnosti</a:t>
            </a:r>
            <a:endParaRPr lang="en-US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4581128"/>
            <a:ext cx="306898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ORACLE DDL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CREATE SEQUENCE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DROP SEQUENCE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ALTER SEQUENCE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ORACLE metadata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user_</a:t>
            </a:r>
            <a:r>
              <a:rPr lang="cs-CZ" dirty="0" err="1" smtClean="0"/>
              <a:t>sequences</a:t>
            </a:r>
            <a:endParaRPr lang="en-US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4355976" y="5733256"/>
            <a:ext cx="40479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err="1" smtClean="0"/>
              <a:t>PostgreSQL</a:t>
            </a:r>
            <a:r>
              <a:rPr lang="cs-CZ" dirty="0" smtClean="0"/>
              <a:t>/ANSI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information_schema.sequences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3184</TotalTime>
  <Words>470</Words>
  <Application>Microsoft Office PowerPoint</Application>
  <PresentationFormat>Předvádění na obrazovce (4:3)</PresentationFormat>
  <Paragraphs>107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Databázové objekty</vt:lpstr>
      <vt:lpstr>Hierarchie objektů</vt:lpstr>
      <vt:lpstr>Tabulky</vt:lpstr>
      <vt:lpstr>Pohledy (VIEWS)</vt:lpstr>
      <vt:lpstr>Indexes</vt:lpstr>
      <vt:lpstr>Sekvence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392</cp:revision>
  <dcterms:created xsi:type="dcterms:W3CDTF">2011-01-19T10:31:11Z</dcterms:created>
  <dcterms:modified xsi:type="dcterms:W3CDTF">2015-11-07T20:33:16Z</dcterms:modified>
</cp:coreProperties>
</file>