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309" r:id="rId3"/>
    <p:sldId id="310" r:id="rId4"/>
    <p:sldId id="311" r:id="rId5"/>
    <p:sldId id="315" r:id="rId6"/>
    <p:sldId id="312" r:id="rId7"/>
    <p:sldId id="316" r:id="rId8"/>
    <p:sldId id="313" r:id="rId9"/>
  </p:sldIdLst>
  <p:sldSz cx="9144000" cy="6858000" type="screen4x3"/>
  <p:notesSz cx="9926638" cy="679767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>
          <p15:clr>
            <a:srgbClr val="A4A3A4"/>
          </p15:clr>
        </p15:guide>
        <p15:guide id="2" pos="312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DEA9"/>
    <a:srgbClr val="66737C"/>
    <a:srgbClr val="C4CDD6"/>
    <a:srgbClr val="E20000"/>
    <a:srgbClr val="ECC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27F97BB-C833-4FB7-BDE5-3F7075034690}" styleName="Styl s motivem 2 – zvýraznění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16DA210-FB5B-4158-B5E0-FEB733F419BA}" styleName="Styl Světlá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5758FB7-9AC5-4552-8A53-C91805E547FA}" styleName="Styl s motivem 1 – zvýraznění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24" autoAdjust="0"/>
  </p:normalViewPr>
  <p:slideViewPr>
    <p:cSldViewPr>
      <p:cViewPr varScale="1">
        <p:scale>
          <a:sx n="96" d="100"/>
          <a:sy n="96" d="100"/>
        </p:scale>
        <p:origin x="1066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78" y="-86"/>
      </p:cViewPr>
      <p:guideLst>
        <p:guide orient="horz" pos="2141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B2571B-5ADE-43EE-8B47-0CDCCF0D49D2}" type="datetimeFigureOut">
              <a:rPr lang="cs-CZ"/>
              <a:pPr>
                <a:defRPr/>
              </a:pPr>
              <a:t>29.11.2015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CB1418-604D-4C4E-B0F0-3113C350E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165553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E5335D-1893-43C1-93D2-68D2C280126C}" type="datetimeFigureOut">
              <a:rPr lang="cs-CZ"/>
              <a:pPr>
                <a:defRPr/>
              </a:pPr>
              <a:t>29.11.2015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664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73AB27-ED66-4BA3-BA4E-15ED4236EB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123663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3716338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3716338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3716338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D231633-3A61-4F4C-881D-C2ACC9CA29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875B0-89CA-4852-B03F-8C360300CF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3DBF-71F7-4541-B4AF-64EB5268B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B40ED-8758-4B4A-8851-93077A01A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4257675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4257675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4257675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1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1CE73-C858-4DE5-9757-957BDFD57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2F1-77AB-4BEF-BD41-265D3443B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D135-0E53-4195-8CB1-E6AEADE186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051050" y="65833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E3F50-AC71-4AE3-8E91-5432C55B2B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6C8E-4CF8-44E8-8915-F5C2197F6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91A2-C4DA-4374-AD8B-C23BABF50F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BE0E4-64F3-4DD6-8C2C-5C572FC402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 userDrawn="1"/>
        </p:nvPicPr>
        <p:blipFill>
          <a:blip r:embed="rId13" cstate="print"/>
          <a:srcRect r="12514"/>
          <a:stretch>
            <a:fillRect/>
          </a:stretch>
        </p:blipFill>
        <p:spPr bwMode="auto">
          <a:xfrm>
            <a:off x="0" y="0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rázek 13"/>
          <p:cNvPicPr>
            <a:picLocks noChangeAspect="1"/>
          </p:cNvPicPr>
          <p:nvPr userDrawn="1"/>
        </p:nvPicPr>
        <p:blipFill>
          <a:blip r:embed="rId14" cstate="print"/>
          <a:srcRect r="19193"/>
          <a:stretch>
            <a:fillRect/>
          </a:stretch>
        </p:blipFill>
        <p:spPr bwMode="auto">
          <a:xfrm>
            <a:off x="2843213" y="168275"/>
            <a:ext cx="63007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12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93750"/>
            <a:ext cx="91440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Obrázek 8"/>
          <p:cNvPicPr>
            <a:picLocks noChangeAspect="1"/>
          </p:cNvPicPr>
          <p:nvPr userDrawn="1"/>
        </p:nvPicPr>
        <p:blipFill>
          <a:blip r:embed="rId16" cstate="print"/>
          <a:srcRect r="12482"/>
          <a:stretch>
            <a:fillRect/>
          </a:stretch>
        </p:blipFill>
        <p:spPr bwMode="auto">
          <a:xfrm>
            <a:off x="0" y="6538913"/>
            <a:ext cx="91440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59113" y="192088"/>
            <a:ext cx="59055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172450" y="6586538"/>
            <a:ext cx="874713" cy="227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95F00B-9352-43A6-840D-59431CBA20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3" name="Obrázek 14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95363" y="6586538"/>
            <a:ext cx="4762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Obrázek 15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93675" y="6589713"/>
            <a:ext cx="192088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Obrázek 16"/>
          <p:cNvPicPr>
            <a:picLocks noChangeAspect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95288" y="6586538"/>
            <a:ext cx="182562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Obrázek 17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69913" y="6589713"/>
            <a:ext cx="1857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Obrázek 18"/>
          <p:cNvPicPr>
            <a:picLocks noChangeAspect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55650" y="6586538"/>
            <a:ext cx="1905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 userDrawn="1"/>
        </p:nvSpPr>
        <p:spPr>
          <a:xfrm>
            <a:off x="1042988" y="6589713"/>
            <a:ext cx="3313112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accent6"/>
                </a:solidFill>
                <a:latin typeface="+mn-lt"/>
                <a:cs typeface="+mn-cs"/>
              </a:rPr>
              <a:t>Autor, Název akce</a:t>
            </a:r>
          </a:p>
        </p:txBody>
      </p:sp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427538" y="6597650"/>
            <a:ext cx="787400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219700" y="6597650"/>
            <a:ext cx="2881313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08DC4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hyperlink" Target="http://en.wikipedia.org/wiki/File:Linear_regression.svg" TargetMode="Externa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1323975" y="2130425"/>
            <a:ext cx="7134225" cy="14700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sz="2800" dirty="0" err="1" smtClean="0"/>
              <a:t>Datab</a:t>
            </a:r>
            <a:r>
              <a:rPr lang="cs-CZ" sz="2800" dirty="0" err="1" smtClean="0"/>
              <a:t>ázové</a:t>
            </a:r>
            <a:r>
              <a:rPr lang="cs-CZ" sz="2800" dirty="0" smtClean="0"/>
              <a:t> systémy a SQL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1331913" y="3886200"/>
            <a:ext cx="7127875" cy="2063750"/>
          </a:xfrm>
        </p:spPr>
        <p:txBody>
          <a:bodyPr/>
          <a:lstStyle/>
          <a:p>
            <a:pPr eaLnBrk="1" hangingPunct="1"/>
            <a:r>
              <a:rPr lang="cs-CZ" dirty="0" smtClean="0"/>
              <a:t>Lekce </a:t>
            </a:r>
            <a:r>
              <a:rPr lang="en-US" dirty="0" smtClean="0"/>
              <a:t>7 – </a:t>
            </a:r>
            <a:r>
              <a:rPr lang="en-US" dirty="0" err="1" smtClean="0"/>
              <a:t>Statistick</a:t>
            </a:r>
            <a:r>
              <a:rPr lang="cs-CZ" dirty="0" smtClean="0"/>
              <a:t>é funkce</a:t>
            </a:r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Daniel Klimeš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Kovariance</a:t>
            </a:r>
            <a:r>
              <a:rPr lang="en-US" dirty="0" smtClean="0"/>
              <a:t>, </a:t>
            </a:r>
            <a:r>
              <a:rPr lang="en-US" dirty="0" err="1" smtClean="0"/>
              <a:t>korelace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611560" y="2564904"/>
            <a:ext cx="80648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SELECT </a:t>
            </a:r>
          </a:p>
          <a:p>
            <a:r>
              <a:rPr lang="cs-CZ" dirty="0" smtClean="0"/>
              <a:t>	COVAR_POP(hmotnost.</a:t>
            </a:r>
            <a:r>
              <a:rPr lang="cs-CZ" dirty="0" err="1" smtClean="0"/>
              <a:t>value</a:t>
            </a:r>
            <a:r>
              <a:rPr lang="cs-CZ" dirty="0" smtClean="0"/>
              <a:t>, </a:t>
            </a:r>
            <a:r>
              <a:rPr lang="cs-CZ" dirty="0" err="1" smtClean="0"/>
              <a:t>vyska.value</a:t>
            </a:r>
            <a:r>
              <a:rPr lang="cs-CZ" dirty="0" smtClean="0"/>
              <a:t>) kovariance_pop, </a:t>
            </a:r>
          </a:p>
          <a:p>
            <a:r>
              <a:rPr lang="cs-CZ" dirty="0" smtClean="0"/>
              <a:t>	COVAR_SAMP(hmotnost.</a:t>
            </a:r>
            <a:r>
              <a:rPr lang="cs-CZ" dirty="0" err="1" smtClean="0"/>
              <a:t>value</a:t>
            </a:r>
            <a:r>
              <a:rPr lang="cs-CZ" dirty="0" smtClean="0"/>
              <a:t>, </a:t>
            </a:r>
            <a:r>
              <a:rPr lang="cs-CZ" dirty="0" err="1" smtClean="0"/>
              <a:t>vyska.value</a:t>
            </a:r>
            <a:r>
              <a:rPr lang="cs-CZ" dirty="0" smtClean="0"/>
              <a:t>) kovariance_sample, </a:t>
            </a:r>
          </a:p>
          <a:p>
            <a:r>
              <a:rPr lang="cs-CZ" dirty="0" smtClean="0"/>
              <a:t>	CORR(hmotnost.</a:t>
            </a:r>
            <a:r>
              <a:rPr lang="cs-CZ" dirty="0" err="1" smtClean="0"/>
              <a:t>value</a:t>
            </a:r>
            <a:r>
              <a:rPr lang="cs-CZ" dirty="0" smtClean="0"/>
              <a:t>, </a:t>
            </a:r>
            <a:r>
              <a:rPr lang="cs-CZ" dirty="0" err="1" smtClean="0"/>
              <a:t>vyska.value</a:t>
            </a:r>
            <a:r>
              <a:rPr lang="cs-CZ" dirty="0" smtClean="0"/>
              <a:t>) </a:t>
            </a:r>
            <a:r>
              <a:rPr lang="cs-CZ" dirty="0" err="1" smtClean="0"/>
              <a:t>pearson</a:t>
            </a:r>
            <a:r>
              <a:rPr lang="cs-CZ" dirty="0" smtClean="0"/>
              <a:t>,</a:t>
            </a:r>
          </a:p>
          <a:p>
            <a:r>
              <a:rPr lang="cs-CZ" dirty="0" smtClean="0"/>
              <a:t>	CORR_S(hmotnost.</a:t>
            </a:r>
            <a:r>
              <a:rPr lang="cs-CZ" dirty="0" err="1" smtClean="0"/>
              <a:t>value</a:t>
            </a:r>
            <a:r>
              <a:rPr lang="cs-CZ" dirty="0" smtClean="0"/>
              <a:t>, </a:t>
            </a:r>
            <a:r>
              <a:rPr lang="cs-CZ" dirty="0" err="1" smtClean="0"/>
              <a:t>vyska.value</a:t>
            </a:r>
            <a:r>
              <a:rPr lang="cs-CZ" dirty="0" smtClean="0"/>
              <a:t>) </a:t>
            </a:r>
            <a:r>
              <a:rPr lang="cs-CZ" dirty="0" err="1" smtClean="0"/>
              <a:t>spearman</a:t>
            </a:r>
            <a:endParaRPr lang="cs-CZ" dirty="0" smtClean="0"/>
          </a:p>
          <a:p>
            <a:r>
              <a:rPr lang="en-US" dirty="0" smtClean="0"/>
              <a:t>FROM </a:t>
            </a:r>
            <a:r>
              <a:rPr lang="en-US" dirty="0" err="1" smtClean="0"/>
              <a:t>eav_real</a:t>
            </a:r>
            <a:r>
              <a:rPr lang="en-US" dirty="0" smtClean="0"/>
              <a:t> </a:t>
            </a:r>
            <a:r>
              <a:rPr lang="en-US" dirty="0" err="1" smtClean="0"/>
              <a:t>hmotnost</a:t>
            </a:r>
            <a:r>
              <a:rPr lang="en-US" dirty="0" smtClean="0"/>
              <a:t>, </a:t>
            </a:r>
            <a:r>
              <a:rPr lang="en-US" dirty="0" err="1" smtClean="0"/>
              <a:t>eav_real</a:t>
            </a:r>
            <a:r>
              <a:rPr lang="en-US" dirty="0" smtClean="0"/>
              <a:t> </a:t>
            </a:r>
            <a:r>
              <a:rPr lang="en-US" dirty="0" err="1" smtClean="0"/>
              <a:t>vyska</a:t>
            </a:r>
            <a:r>
              <a:rPr lang="en-US" dirty="0" smtClean="0"/>
              <a:t> </a:t>
            </a:r>
          </a:p>
          <a:p>
            <a:r>
              <a:rPr lang="en-US" dirty="0" smtClean="0"/>
              <a:t>WHERE </a:t>
            </a:r>
            <a:r>
              <a:rPr lang="en-US" dirty="0" err="1" smtClean="0"/>
              <a:t>hmotnost.question_id</a:t>
            </a:r>
            <a:r>
              <a:rPr lang="en-US" dirty="0" smtClean="0"/>
              <a:t> = 6081 AND </a:t>
            </a:r>
            <a:r>
              <a:rPr lang="en-US" dirty="0" err="1" smtClean="0"/>
              <a:t>vyska.question_id</a:t>
            </a:r>
            <a:r>
              <a:rPr lang="en-US" dirty="0" smtClean="0"/>
              <a:t> =  6083 </a:t>
            </a:r>
          </a:p>
          <a:p>
            <a:r>
              <a:rPr lang="cs-CZ" dirty="0" smtClean="0"/>
              <a:t>AND hmotnost.</a:t>
            </a:r>
            <a:r>
              <a:rPr lang="cs-CZ" u="sng" dirty="0" err="1" smtClean="0"/>
              <a:t>subheader</a:t>
            </a:r>
            <a:r>
              <a:rPr lang="cs-CZ" u="sng" dirty="0" smtClean="0"/>
              <a:t>_id = </a:t>
            </a:r>
            <a:r>
              <a:rPr lang="cs-CZ" u="sng" dirty="0" err="1" smtClean="0"/>
              <a:t>vyska.subheader</a:t>
            </a:r>
            <a:r>
              <a:rPr lang="cs-CZ" u="sng" dirty="0" smtClean="0"/>
              <a:t>_id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11560" y="5253007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 smtClean="0"/>
              <a:t>59,276</a:t>
            </a:r>
            <a:endParaRPr lang="en-US" dirty="0" smtClean="0"/>
          </a:p>
          <a:p>
            <a:r>
              <a:rPr lang="cs-CZ" dirty="0" smtClean="0"/>
              <a:t>59,588</a:t>
            </a:r>
            <a:endParaRPr lang="en-US" dirty="0" smtClean="0"/>
          </a:p>
          <a:p>
            <a:r>
              <a:rPr lang="cs-CZ" dirty="0" smtClean="0"/>
              <a:t>0,4799</a:t>
            </a:r>
            <a:endParaRPr lang="en-US" dirty="0" smtClean="0"/>
          </a:p>
          <a:p>
            <a:r>
              <a:rPr lang="cs-CZ" dirty="0" smtClean="0"/>
              <a:t>0,4952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683568" y="836712"/>
            <a:ext cx="449674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en-US" dirty="0" smtClean="0"/>
              <a:t>COVAR_POP</a:t>
            </a:r>
            <a:r>
              <a:rPr lang="cs-CZ" dirty="0" smtClean="0"/>
              <a:t> – Kovariance populační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COVAR_SAMP – Kovariance vzorková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en-US" dirty="0" smtClean="0"/>
              <a:t>CORR  </a:t>
            </a:r>
            <a:r>
              <a:rPr lang="cs-CZ" dirty="0" smtClean="0"/>
              <a:t>- </a:t>
            </a:r>
            <a:r>
              <a:rPr lang="cs-CZ" dirty="0" err="1" smtClean="0"/>
              <a:t>Pearsonův</a:t>
            </a:r>
            <a:r>
              <a:rPr lang="cs-CZ" dirty="0" smtClean="0"/>
              <a:t> korelační koeficient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en-US" dirty="0" smtClean="0"/>
              <a:t>CORR_S </a:t>
            </a:r>
            <a:r>
              <a:rPr lang="cs-CZ" dirty="0" smtClean="0"/>
              <a:t> - </a:t>
            </a:r>
            <a:r>
              <a:rPr lang="en-US" dirty="0" smtClean="0"/>
              <a:t>Spearman</a:t>
            </a:r>
            <a:r>
              <a:rPr lang="cs-CZ" dirty="0" err="1" smtClean="0"/>
              <a:t>ův</a:t>
            </a:r>
            <a:r>
              <a:rPr lang="en-US" dirty="0" smtClean="0"/>
              <a:t> </a:t>
            </a:r>
            <a:r>
              <a:rPr lang="cs-CZ" dirty="0" smtClean="0"/>
              <a:t>koeficient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en-US" dirty="0" smtClean="0"/>
              <a:t>CORR_K </a:t>
            </a:r>
            <a:r>
              <a:rPr lang="cs-CZ" dirty="0" smtClean="0"/>
              <a:t> - </a:t>
            </a:r>
            <a:r>
              <a:rPr lang="en-US" dirty="0" smtClean="0"/>
              <a:t>Kendall</a:t>
            </a:r>
            <a:r>
              <a:rPr lang="cs-CZ" dirty="0" err="1" smtClean="0"/>
              <a:t>ův</a:t>
            </a:r>
            <a:r>
              <a:rPr lang="en-US" dirty="0" smtClean="0"/>
              <a:t> </a:t>
            </a:r>
            <a:r>
              <a:rPr lang="cs-CZ" dirty="0" smtClean="0"/>
              <a:t>k</a:t>
            </a:r>
            <a:r>
              <a:rPr lang="en-US" dirty="0" err="1" smtClean="0"/>
              <a:t>oeficient</a:t>
            </a:r>
            <a:r>
              <a:rPr lang="en-US" dirty="0" smtClean="0"/>
              <a:t>)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</a:t>
            </a:r>
            <a:r>
              <a:rPr lang="cs-CZ" dirty="0" err="1" smtClean="0"/>
              <a:t>ární</a:t>
            </a:r>
            <a:r>
              <a:rPr lang="cs-CZ" dirty="0" smtClean="0"/>
              <a:t> regrese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792088" y="2062589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 smtClean="0"/>
              <a:t>CREATE table </a:t>
            </a:r>
            <a:r>
              <a:rPr lang="cs-CZ" dirty="0" err="1" smtClean="0"/>
              <a:t>regr</a:t>
            </a:r>
            <a:r>
              <a:rPr lang="cs-CZ" dirty="0" smtClean="0"/>
              <a:t>_test as</a:t>
            </a:r>
          </a:p>
          <a:p>
            <a:r>
              <a:rPr lang="en-US" dirty="0" smtClean="0"/>
              <a:t>SELECT ROWNUM</a:t>
            </a:r>
            <a:r>
              <a:rPr lang="cs-CZ" dirty="0" smtClean="0"/>
              <a:t> x</a:t>
            </a:r>
            <a:r>
              <a:rPr lang="en-US" dirty="0" smtClean="0"/>
              <a:t>, 3*ROWNUM +5</a:t>
            </a:r>
            <a:r>
              <a:rPr lang="cs-CZ" dirty="0" smtClean="0"/>
              <a:t> y</a:t>
            </a:r>
            <a:r>
              <a:rPr lang="en-US" dirty="0" smtClean="0"/>
              <a:t> FROM questions WHERE ROWNUM &lt; 50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792088" y="3070701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SELECT REGR_SLOPE (y, x), REGR_INTERCEPT (y, x) FROM </a:t>
            </a:r>
            <a:r>
              <a:rPr lang="cs-CZ" dirty="0" err="1" smtClean="0"/>
              <a:t>regr</a:t>
            </a:r>
            <a:r>
              <a:rPr lang="cs-CZ" dirty="0" smtClean="0"/>
              <a:t>_test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755576" y="4255928"/>
            <a:ext cx="748883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SELECT REGR_SLOPE (hmotnost.</a:t>
            </a:r>
            <a:r>
              <a:rPr lang="cs-CZ" dirty="0" err="1" smtClean="0"/>
              <a:t>value</a:t>
            </a:r>
            <a:r>
              <a:rPr lang="cs-CZ" dirty="0" smtClean="0"/>
              <a:t>, </a:t>
            </a:r>
            <a:r>
              <a:rPr lang="cs-CZ" dirty="0" err="1" smtClean="0"/>
              <a:t>vyska.value</a:t>
            </a:r>
            <a:r>
              <a:rPr lang="cs-CZ" dirty="0" smtClean="0"/>
              <a:t>), </a:t>
            </a:r>
          </a:p>
          <a:p>
            <a:r>
              <a:rPr lang="cs-CZ" dirty="0" smtClean="0"/>
              <a:t>REGR_INTERCEPT (hmotnost.</a:t>
            </a:r>
            <a:r>
              <a:rPr lang="cs-CZ" dirty="0" err="1" smtClean="0"/>
              <a:t>value</a:t>
            </a:r>
            <a:r>
              <a:rPr lang="cs-CZ" dirty="0" smtClean="0"/>
              <a:t>, </a:t>
            </a:r>
            <a:r>
              <a:rPr lang="cs-CZ" dirty="0" err="1" smtClean="0"/>
              <a:t>vyska.value</a:t>
            </a:r>
            <a:r>
              <a:rPr lang="cs-CZ" dirty="0" smtClean="0"/>
              <a:t>)</a:t>
            </a:r>
          </a:p>
          <a:p>
            <a:r>
              <a:rPr lang="en-US" dirty="0" smtClean="0"/>
              <a:t>FROM </a:t>
            </a:r>
            <a:r>
              <a:rPr lang="en-US" dirty="0" err="1" smtClean="0"/>
              <a:t>eav_real</a:t>
            </a:r>
            <a:r>
              <a:rPr lang="en-US" dirty="0" smtClean="0"/>
              <a:t> </a:t>
            </a:r>
            <a:r>
              <a:rPr lang="en-US" dirty="0" err="1" smtClean="0"/>
              <a:t>hmotnost</a:t>
            </a:r>
            <a:r>
              <a:rPr lang="en-US" dirty="0" smtClean="0"/>
              <a:t>, </a:t>
            </a:r>
            <a:r>
              <a:rPr lang="en-US" dirty="0" err="1" smtClean="0"/>
              <a:t>eav_real</a:t>
            </a:r>
            <a:r>
              <a:rPr lang="en-US" dirty="0" smtClean="0"/>
              <a:t> </a:t>
            </a:r>
            <a:r>
              <a:rPr lang="en-US" dirty="0" err="1" smtClean="0"/>
              <a:t>vyska</a:t>
            </a:r>
            <a:r>
              <a:rPr lang="en-US" dirty="0" smtClean="0"/>
              <a:t> </a:t>
            </a:r>
          </a:p>
          <a:p>
            <a:r>
              <a:rPr lang="en-US" dirty="0" smtClean="0"/>
              <a:t>WHERE </a:t>
            </a:r>
            <a:r>
              <a:rPr lang="en-US" dirty="0" err="1" smtClean="0"/>
              <a:t>hmotnost.question_id</a:t>
            </a:r>
            <a:r>
              <a:rPr lang="en-US" dirty="0" smtClean="0"/>
              <a:t> = 6081 AND </a:t>
            </a:r>
            <a:r>
              <a:rPr lang="en-US" dirty="0" err="1" smtClean="0"/>
              <a:t>vyska.question_id</a:t>
            </a:r>
            <a:r>
              <a:rPr lang="en-US" dirty="0" smtClean="0"/>
              <a:t> =  6083 </a:t>
            </a:r>
          </a:p>
          <a:p>
            <a:r>
              <a:rPr lang="cs-CZ" dirty="0" smtClean="0"/>
              <a:t>AND hmotnost.</a:t>
            </a:r>
            <a:r>
              <a:rPr lang="cs-CZ" dirty="0" err="1" smtClean="0"/>
              <a:t>subheader</a:t>
            </a:r>
            <a:r>
              <a:rPr lang="cs-CZ" dirty="0" smtClean="0"/>
              <a:t>_id = </a:t>
            </a:r>
            <a:r>
              <a:rPr lang="cs-CZ" dirty="0" err="1" smtClean="0"/>
              <a:t>vyska.subheader</a:t>
            </a:r>
            <a:r>
              <a:rPr lang="cs-CZ" dirty="0" smtClean="0"/>
              <a:t>_id</a:t>
            </a:r>
            <a:endParaRPr lang="cs-CZ" dirty="0"/>
          </a:p>
        </p:txBody>
      </p:sp>
      <p:pic>
        <p:nvPicPr>
          <p:cNvPr id="6146" name="Picture 2" descr="Linear regression.sv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1196752"/>
            <a:ext cx="2731336" cy="1800200"/>
          </a:xfrm>
          <a:prstGeom prst="rect">
            <a:avLst/>
          </a:prstGeom>
          <a:noFill/>
        </p:spPr>
      </p:pic>
      <p:sp>
        <p:nvSpPr>
          <p:cNvPr id="8" name="TextovéPole 7"/>
          <p:cNvSpPr txBox="1"/>
          <p:nvPr/>
        </p:nvSpPr>
        <p:spPr>
          <a:xfrm>
            <a:off x="899592" y="1412776"/>
            <a:ext cx="13362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Y = </a:t>
            </a:r>
            <a:r>
              <a:rPr lang="el-GR" b="1" dirty="0" smtClean="0"/>
              <a:t>β</a:t>
            </a:r>
            <a:r>
              <a:rPr lang="en-US" b="1" dirty="0" smtClean="0"/>
              <a:t>x + </a:t>
            </a:r>
            <a:r>
              <a:rPr lang="el-GR" b="1" dirty="0" smtClean="0"/>
              <a:t>α</a:t>
            </a:r>
            <a:r>
              <a:rPr lang="en-US" b="1" dirty="0" smtClean="0"/>
              <a:t> </a:t>
            </a:r>
            <a:endParaRPr lang="cs-CZ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Statistické testy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852264" y="2733616"/>
          <a:ext cx="6096000" cy="1271448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3048000"/>
                <a:gridCol w="3048000"/>
              </a:tblGrid>
              <a:tr h="0">
                <a:tc>
                  <a:txBody>
                    <a:bodyPr/>
                    <a:lstStyle/>
                    <a:p>
                      <a:pPr algn="l" rtl="0"/>
                      <a:r>
                        <a:rPr lang="cs-CZ" dirty="0"/>
                        <a:t>STATISTIC</a:t>
                      </a:r>
                    </a:p>
                  </a:txBody>
                  <a:tcPr marL="21771" marR="21771" marT="21771" marB="21771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cs-CZ" dirty="0" smtClean="0"/>
                        <a:t>Výsledek testu</a:t>
                      </a:r>
                      <a:endParaRPr lang="en-US" dirty="0"/>
                    </a:p>
                  </a:txBody>
                  <a:tcPr marL="21771" marR="21771" marT="21771" marB="21771"/>
                </a:tc>
              </a:tr>
              <a:tr h="0">
                <a:tc>
                  <a:txBody>
                    <a:bodyPr/>
                    <a:lstStyle/>
                    <a:p>
                      <a:pPr algn="l" rtl="0"/>
                      <a:r>
                        <a:rPr lang="cs-CZ" dirty="0"/>
                        <a:t>DF</a:t>
                      </a:r>
                    </a:p>
                  </a:txBody>
                  <a:tcPr marL="21771" marR="21771" marT="21771" marB="21771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cs-CZ" dirty="0" smtClean="0"/>
                        <a:t>Stupeň volnosti</a:t>
                      </a:r>
                      <a:endParaRPr lang="cs-CZ" dirty="0"/>
                    </a:p>
                  </a:txBody>
                  <a:tcPr marL="21771" marR="21771" marT="21771" marB="21771"/>
                </a:tc>
              </a:tr>
              <a:tr h="0">
                <a:tc>
                  <a:txBody>
                    <a:bodyPr/>
                    <a:lstStyle/>
                    <a:p>
                      <a:pPr algn="l" rtl="0"/>
                      <a:r>
                        <a:rPr lang="cs-CZ" dirty="0"/>
                        <a:t>ONE_SIDED_SIG</a:t>
                      </a:r>
                    </a:p>
                  </a:txBody>
                  <a:tcPr marL="21771" marR="21771" marT="21771" marB="21771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cs-CZ" dirty="0" smtClean="0"/>
                        <a:t>Jednostranná významnost </a:t>
                      </a:r>
                      <a:endParaRPr lang="cs-CZ" dirty="0"/>
                    </a:p>
                  </a:txBody>
                  <a:tcPr marL="21771" marR="21771" marT="21771" marB="21771"/>
                </a:tc>
              </a:tr>
              <a:tr h="0">
                <a:tc>
                  <a:txBody>
                    <a:bodyPr/>
                    <a:lstStyle/>
                    <a:p>
                      <a:pPr algn="l" rtl="0"/>
                      <a:r>
                        <a:rPr lang="cs-CZ" dirty="0"/>
                        <a:t>TWO_SIDED_SIG</a:t>
                      </a:r>
                    </a:p>
                  </a:txBody>
                  <a:tcPr marL="21771" marR="21771" marT="21771" marB="21771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cs-CZ" dirty="0" smtClean="0"/>
                        <a:t>Oboustranná významnost</a:t>
                      </a:r>
                      <a:endParaRPr lang="cs-CZ" dirty="0"/>
                    </a:p>
                  </a:txBody>
                  <a:tcPr marL="21771" marR="21771" marT="21771" marB="21771"/>
                </a:tc>
              </a:tr>
            </a:tbl>
          </a:graphicData>
        </a:graphic>
      </p:graphicFrame>
      <p:sp>
        <p:nvSpPr>
          <p:cNvPr id="5" name="Obdélník 4"/>
          <p:cNvSpPr/>
          <p:nvPr/>
        </p:nvSpPr>
        <p:spPr>
          <a:xfrm>
            <a:off x="683568" y="4145012"/>
            <a:ext cx="770485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SELECT  AVG(hmotnost.</a:t>
            </a:r>
            <a:r>
              <a:rPr lang="cs-CZ" dirty="0" err="1" smtClean="0"/>
              <a:t>value</a:t>
            </a:r>
            <a:r>
              <a:rPr lang="cs-CZ" dirty="0" smtClean="0"/>
              <a:t>) </a:t>
            </a:r>
            <a:r>
              <a:rPr lang="cs-CZ" dirty="0" err="1" smtClean="0"/>
              <a:t>prumer</a:t>
            </a:r>
            <a:r>
              <a:rPr lang="cs-CZ" dirty="0" smtClean="0"/>
              <a:t>, </a:t>
            </a:r>
          </a:p>
          <a:p>
            <a:r>
              <a:rPr lang="en-US" dirty="0" smtClean="0"/>
              <a:t>STATS_T_TEST_ONE (</a:t>
            </a:r>
            <a:r>
              <a:rPr lang="en-US" dirty="0" err="1" smtClean="0"/>
              <a:t>hmotnost.value</a:t>
            </a:r>
            <a:r>
              <a:rPr lang="en-US" dirty="0" smtClean="0"/>
              <a:t>, 72, 'TWO_SIDED_SIG') </a:t>
            </a:r>
            <a:r>
              <a:rPr lang="en-US" dirty="0" err="1" smtClean="0"/>
              <a:t>two_side</a:t>
            </a:r>
            <a:r>
              <a:rPr lang="en-US" dirty="0" smtClean="0"/>
              <a:t>,</a:t>
            </a:r>
          </a:p>
          <a:p>
            <a:r>
              <a:rPr lang="en-US" dirty="0" smtClean="0"/>
              <a:t>STATS_T_TEST_ONE (</a:t>
            </a:r>
            <a:r>
              <a:rPr lang="en-US" dirty="0" err="1" smtClean="0"/>
              <a:t>hmotnost.value</a:t>
            </a:r>
            <a:r>
              <a:rPr lang="en-US" dirty="0" smtClean="0"/>
              <a:t>, 72, 'ONE_SIDED_SIG') </a:t>
            </a:r>
            <a:r>
              <a:rPr lang="en-US" dirty="0" err="1" smtClean="0"/>
              <a:t>one_side</a:t>
            </a:r>
            <a:r>
              <a:rPr lang="en-US" dirty="0" smtClean="0"/>
              <a:t>, </a:t>
            </a:r>
          </a:p>
          <a:p>
            <a:r>
              <a:rPr lang="en-US" dirty="0" smtClean="0"/>
              <a:t>STATS_T_TEST_ONE (</a:t>
            </a:r>
            <a:r>
              <a:rPr lang="en-US" dirty="0" err="1" smtClean="0"/>
              <a:t>hmotnost.value</a:t>
            </a:r>
            <a:r>
              <a:rPr lang="en-US" dirty="0" smtClean="0"/>
              <a:t>, 72, 'DF') </a:t>
            </a:r>
            <a:r>
              <a:rPr lang="en-US" dirty="0" err="1" smtClean="0"/>
              <a:t>df</a:t>
            </a:r>
            <a:endParaRPr lang="en-US" dirty="0" smtClean="0"/>
          </a:p>
          <a:p>
            <a:r>
              <a:rPr lang="en-US" dirty="0" smtClean="0"/>
              <a:t>FROM </a:t>
            </a:r>
            <a:r>
              <a:rPr lang="en-US" dirty="0" err="1" smtClean="0"/>
              <a:t>eav_real</a:t>
            </a:r>
            <a:r>
              <a:rPr lang="en-US" dirty="0" smtClean="0"/>
              <a:t> </a:t>
            </a:r>
            <a:r>
              <a:rPr lang="en-US" dirty="0" err="1" smtClean="0"/>
              <a:t>hmotnost</a:t>
            </a:r>
            <a:r>
              <a:rPr lang="en-US" dirty="0" smtClean="0"/>
              <a:t>, </a:t>
            </a:r>
            <a:r>
              <a:rPr lang="en-US" dirty="0" err="1" smtClean="0"/>
              <a:t>eav_real</a:t>
            </a:r>
            <a:r>
              <a:rPr lang="en-US" dirty="0" smtClean="0"/>
              <a:t> </a:t>
            </a:r>
            <a:r>
              <a:rPr lang="en-US" dirty="0" err="1" smtClean="0"/>
              <a:t>vyska</a:t>
            </a:r>
            <a:r>
              <a:rPr lang="en-US" dirty="0" smtClean="0"/>
              <a:t> </a:t>
            </a:r>
          </a:p>
          <a:p>
            <a:r>
              <a:rPr lang="en-US" dirty="0" smtClean="0"/>
              <a:t>WHERE </a:t>
            </a:r>
            <a:r>
              <a:rPr lang="en-US" dirty="0" err="1" smtClean="0"/>
              <a:t>hmotnost.question_id</a:t>
            </a:r>
            <a:r>
              <a:rPr lang="en-US" dirty="0" smtClean="0"/>
              <a:t> = 6081 AND </a:t>
            </a:r>
            <a:r>
              <a:rPr lang="en-US" dirty="0" err="1" smtClean="0"/>
              <a:t>vyska.question_id</a:t>
            </a:r>
            <a:r>
              <a:rPr lang="en-US" dirty="0" smtClean="0"/>
              <a:t> =  6083 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827584" y="1124744"/>
            <a:ext cx="372730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cs-CZ" dirty="0" err="1" smtClean="0"/>
              <a:t>Jednovzorkové</a:t>
            </a:r>
            <a:r>
              <a:rPr lang="cs-CZ" dirty="0" smtClean="0"/>
              <a:t> (</a:t>
            </a:r>
            <a:r>
              <a:rPr lang="cs-CZ" dirty="0" err="1" smtClean="0"/>
              <a:t>one</a:t>
            </a:r>
            <a:r>
              <a:rPr lang="cs-CZ" dirty="0" smtClean="0"/>
              <a:t> sample)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Párové uspořádání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Nepárové (nezávislé) uspořádání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899592" y="2348880"/>
            <a:ext cx="2675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Výstupní hodnoty testu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Párové testy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755576" y="1556792"/>
            <a:ext cx="47916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 </a:t>
            </a:r>
            <a:r>
              <a:rPr lang="en-US" dirty="0" err="1" smtClean="0"/>
              <a:t>Parametr</a:t>
            </a:r>
            <a:r>
              <a:rPr lang="en-US" dirty="0" smtClean="0"/>
              <a:t> m</a:t>
            </a:r>
            <a:r>
              <a:rPr lang="cs-CZ" dirty="0" err="1" smtClean="0"/>
              <a:t>ěřený</a:t>
            </a:r>
            <a:r>
              <a:rPr lang="cs-CZ" dirty="0" smtClean="0"/>
              <a:t> před a po zásahu (léčba)</a:t>
            </a:r>
          </a:p>
          <a:p>
            <a:endParaRPr lang="cs-CZ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323528" y="2276872"/>
            <a:ext cx="7516738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SELECT </a:t>
            </a:r>
          </a:p>
          <a:p>
            <a:r>
              <a:rPr lang="cs-CZ" dirty="0" smtClean="0"/>
              <a:t>   STATS_T_TEST_PAIRED (</a:t>
            </a:r>
            <a:r>
              <a:rPr lang="cs-CZ" dirty="0" err="1" smtClean="0"/>
              <a:t>pred.value</a:t>
            </a:r>
            <a:r>
              <a:rPr lang="cs-CZ" dirty="0" smtClean="0"/>
              <a:t>, po.</a:t>
            </a:r>
            <a:r>
              <a:rPr lang="cs-CZ" dirty="0" err="1" smtClean="0"/>
              <a:t>value</a:t>
            </a:r>
            <a:r>
              <a:rPr lang="cs-CZ" dirty="0" smtClean="0"/>
              <a:t>, 'TWO_SIDED_SIG'), </a:t>
            </a:r>
          </a:p>
          <a:p>
            <a:r>
              <a:rPr lang="cs-CZ" dirty="0" smtClean="0"/>
              <a:t>   AVG(</a:t>
            </a:r>
            <a:r>
              <a:rPr lang="cs-CZ" dirty="0" err="1" smtClean="0"/>
              <a:t>pred.value</a:t>
            </a:r>
            <a:r>
              <a:rPr lang="cs-CZ" dirty="0" smtClean="0"/>
              <a:t>), AVG(po.</a:t>
            </a:r>
            <a:r>
              <a:rPr lang="cs-CZ" dirty="0" err="1" smtClean="0"/>
              <a:t>value</a:t>
            </a:r>
            <a:r>
              <a:rPr lang="cs-CZ" dirty="0" smtClean="0"/>
              <a:t>) </a:t>
            </a:r>
          </a:p>
          <a:p>
            <a:r>
              <a:rPr lang="cs-CZ" dirty="0" smtClean="0"/>
              <a:t>FROM </a:t>
            </a:r>
            <a:r>
              <a:rPr lang="cs-CZ" dirty="0" err="1" smtClean="0"/>
              <a:t>eav</a:t>
            </a:r>
            <a:r>
              <a:rPr lang="cs-CZ" dirty="0" smtClean="0"/>
              <a:t>_</a:t>
            </a:r>
            <a:r>
              <a:rPr lang="cs-CZ" dirty="0" err="1" smtClean="0"/>
              <a:t>real</a:t>
            </a:r>
            <a:r>
              <a:rPr lang="cs-CZ" dirty="0" smtClean="0"/>
              <a:t> </a:t>
            </a:r>
            <a:r>
              <a:rPr lang="cs-CZ" dirty="0" err="1" smtClean="0"/>
              <a:t>pred</a:t>
            </a:r>
            <a:r>
              <a:rPr lang="cs-CZ" dirty="0" smtClean="0"/>
              <a:t>, </a:t>
            </a:r>
            <a:r>
              <a:rPr lang="cs-CZ" dirty="0" err="1" smtClean="0"/>
              <a:t>eav</a:t>
            </a:r>
            <a:r>
              <a:rPr lang="cs-CZ" dirty="0" smtClean="0"/>
              <a:t>_</a:t>
            </a:r>
            <a:r>
              <a:rPr lang="cs-CZ" dirty="0" err="1" smtClean="0"/>
              <a:t>real</a:t>
            </a:r>
            <a:r>
              <a:rPr lang="cs-CZ" dirty="0" smtClean="0"/>
              <a:t> po </a:t>
            </a:r>
          </a:p>
          <a:p>
            <a:r>
              <a:rPr lang="cs-CZ" dirty="0" smtClean="0"/>
              <a:t>WHERE </a:t>
            </a:r>
            <a:r>
              <a:rPr lang="cs-CZ" dirty="0" err="1" smtClean="0"/>
              <a:t>pred.question</a:t>
            </a:r>
            <a:r>
              <a:rPr lang="cs-CZ" dirty="0" smtClean="0"/>
              <a:t>_id = 917 AND po.</a:t>
            </a:r>
            <a:r>
              <a:rPr lang="cs-CZ" dirty="0" err="1" smtClean="0"/>
              <a:t>question</a:t>
            </a:r>
            <a:r>
              <a:rPr lang="cs-CZ" dirty="0" smtClean="0"/>
              <a:t>_id = 918</a:t>
            </a:r>
          </a:p>
          <a:p>
            <a:r>
              <a:rPr lang="cs-CZ" dirty="0" smtClean="0"/>
              <a:t>   AND </a:t>
            </a:r>
            <a:r>
              <a:rPr lang="cs-CZ" dirty="0" err="1" smtClean="0"/>
              <a:t>pred.subheader</a:t>
            </a:r>
            <a:r>
              <a:rPr lang="cs-CZ" dirty="0" smtClean="0"/>
              <a:t>_id = po.</a:t>
            </a:r>
            <a:r>
              <a:rPr lang="cs-CZ" dirty="0" err="1" smtClean="0"/>
              <a:t>subheader</a:t>
            </a:r>
            <a:r>
              <a:rPr lang="cs-CZ" dirty="0" smtClean="0"/>
              <a:t>_id</a:t>
            </a:r>
          </a:p>
          <a:p>
            <a:r>
              <a:rPr lang="cs-CZ" dirty="0" smtClean="0"/>
              <a:t>   AND ROWNUM &lt;= 100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Test nezávislých výběrů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539552" y="2636912"/>
            <a:ext cx="828092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SELECT  </a:t>
            </a:r>
          </a:p>
          <a:p>
            <a:r>
              <a:rPr lang="en-US" dirty="0" smtClean="0"/>
              <a:t>STATS_T_TEST_INDEP (sex, </a:t>
            </a:r>
            <a:r>
              <a:rPr lang="en-US" dirty="0" err="1" smtClean="0"/>
              <a:t>sysdate</a:t>
            </a:r>
            <a:r>
              <a:rPr lang="en-US" dirty="0" smtClean="0"/>
              <a:t> – </a:t>
            </a:r>
            <a:r>
              <a:rPr lang="en-US" dirty="0" err="1" smtClean="0"/>
              <a:t>date_of_birth</a:t>
            </a:r>
            <a:r>
              <a:rPr lang="en-US" dirty="0" smtClean="0"/>
              <a:t>,  'TWO_SIDED_SIG') </a:t>
            </a:r>
            <a:r>
              <a:rPr lang="en-US" dirty="0" err="1" smtClean="0"/>
              <a:t>two_side</a:t>
            </a:r>
            <a:r>
              <a:rPr lang="en-US" dirty="0" smtClean="0"/>
              <a:t>,</a:t>
            </a:r>
          </a:p>
          <a:p>
            <a:r>
              <a:rPr lang="en-US" dirty="0" smtClean="0"/>
              <a:t>STATS_T_TEST_INDEP (sex, </a:t>
            </a:r>
            <a:r>
              <a:rPr lang="en-US" dirty="0" err="1" smtClean="0"/>
              <a:t>sysdate</a:t>
            </a:r>
            <a:r>
              <a:rPr lang="en-US" dirty="0" smtClean="0"/>
              <a:t> – </a:t>
            </a:r>
            <a:r>
              <a:rPr lang="en-US" dirty="0" err="1" smtClean="0"/>
              <a:t>date_of_birth</a:t>
            </a:r>
            <a:r>
              <a:rPr lang="en-US" dirty="0" smtClean="0"/>
              <a:t> 'DF') </a:t>
            </a:r>
            <a:r>
              <a:rPr lang="en-US" dirty="0" err="1" smtClean="0"/>
              <a:t>df</a:t>
            </a:r>
            <a:r>
              <a:rPr lang="en-US" dirty="0" smtClean="0"/>
              <a:t>,</a:t>
            </a:r>
          </a:p>
          <a:p>
            <a:r>
              <a:rPr lang="en-US" dirty="0" smtClean="0"/>
              <a:t>STATS_T_TEST_INDEPU (sex, </a:t>
            </a:r>
            <a:r>
              <a:rPr lang="en-US" dirty="0" err="1" smtClean="0"/>
              <a:t>sysdate</a:t>
            </a:r>
            <a:r>
              <a:rPr lang="en-US" dirty="0" smtClean="0"/>
              <a:t> – </a:t>
            </a:r>
            <a:r>
              <a:rPr lang="en-US" dirty="0" err="1" smtClean="0"/>
              <a:t>date_of_birth</a:t>
            </a:r>
            <a:r>
              <a:rPr lang="en-US" dirty="0" smtClean="0"/>
              <a:t> 'TWO_SIDED_SIG') </a:t>
            </a:r>
            <a:r>
              <a:rPr lang="en-US" dirty="0" err="1" smtClean="0"/>
              <a:t>two_side_u</a:t>
            </a:r>
            <a:r>
              <a:rPr lang="en-US" dirty="0" smtClean="0"/>
              <a:t>,</a:t>
            </a:r>
          </a:p>
          <a:p>
            <a:r>
              <a:rPr lang="cs-CZ" dirty="0" smtClean="0"/>
              <a:t>STATS_T_TEST_INDEPU (</a:t>
            </a:r>
            <a:r>
              <a:rPr lang="en-US" dirty="0" smtClean="0"/>
              <a:t>sex, </a:t>
            </a:r>
            <a:r>
              <a:rPr lang="en-US" dirty="0" err="1" smtClean="0"/>
              <a:t>sysdate</a:t>
            </a:r>
            <a:r>
              <a:rPr lang="en-US" dirty="0" smtClean="0"/>
              <a:t> – </a:t>
            </a:r>
            <a:r>
              <a:rPr lang="en-US" dirty="0" err="1" smtClean="0"/>
              <a:t>date_of_birth</a:t>
            </a:r>
            <a:r>
              <a:rPr lang="en-US" dirty="0" smtClean="0"/>
              <a:t> </a:t>
            </a:r>
            <a:r>
              <a:rPr lang="cs-CZ" dirty="0" smtClean="0"/>
              <a:t>'DF') </a:t>
            </a:r>
            <a:r>
              <a:rPr lang="cs-CZ" dirty="0" err="1" smtClean="0"/>
              <a:t>df</a:t>
            </a:r>
            <a:r>
              <a:rPr lang="cs-CZ" dirty="0" smtClean="0"/>
              <a:t>_u</a:t>
            </a:r>
          </a:p>
          <a:p>
            <a:r>
              <a:rPr lang="cs-CZ" dirty="0" smtClean="0"/>
              <a:t>FROM</a:t>
            </a:r>
            <a:r>
              <a:rPr lang="en-US" dirty="0" smtClean="0"/>
              <a:t> patients </a:t>
            </a:r>
          </a:p>
          <a:p>
            <a:r>
              <a:rPr lang="en-US" dirty="0" smtClean="0"/>
              <a:t>WHERE sex IN (‘F’,’M’) and </a:t>
            </a:r>
            <a:r>
              <a:rPr lang="en-US" dirty="0" err="1" smtClean="0"/>
              <a:t>date_of_birth</a:t>
            </a:r>
            <a:r>
              <a:rPr lang="en-US" dirty="0" smtClean="0"/>
              <a:t> IS NOT NULL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611560" y="1484784"/>
            <a:ext cx="50225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b="1" dirty="0" smtClean="0"/>
              <a:t> Data měřená na dvou nezávislých vzorcích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ANOVA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683568" y="1196752"/>
            <a:ext cx="69333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porovnání více než 2 vzorků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analyzujeme účinek jednoho faktoru na zkoumanou proměnnou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467544" y="2420888"/>
            <a:ext cx="8371587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SELECT  </a:t>
            </a:r>
          </a:p>
          <a:p>
            <a:r>
              <a:rPr lang="cs-CZ" dirty="0" smtClean="0"/>
              <a:t>  STATS_ONE_WAY_ANOVA(riziko.</a:t>
            </a:r>
            <a:r>
              <a:rPr lang="cs-CZ" dirty="0" err="1" smtClean="0"/>
              <a:t>value</a:t>
            </a:r>
            <a:r>
              <a:rPr lang="cs-CZ" dirty="0" smtClean="0"/>
              <a:t>, </a:t>
            </a:r>
            <a:r>
              <a:rPr lang="cs-CZ" dirty="0" err="1" smtClean="0"/>
              <a:t>delka</a:t>
            </a:r>
            <a:r>
              <a:rPr lang="cs-CZ" dirty="0" smtClean="0"/>
              <a:t>_</a:t>
            </a:r>
            <a:r>
              <a:rPr lang="cs-CZ" dirty="0" err="1" smtClean="0"/>
              <a:t>hosp.value</a:t>
            </a:r>
            <a:r>
              <a:rPr lang="cs-CZ" dirty="0" smtClean="0"/>
              <a:t>, 'F_RATIO') f_ratio,</a:t>
            </a:r>
          </a:p>
          <a:p>
            <a:r>
              <a:rPr lang="cs-CZ" dirty="0" smtClean="0"/>
              <a:t>  STATS_ONE_WAY_ANOVA(riziko.</a:t>
            </a:r>
            <a:r>
              <a:rPr lang="cs-CZ" dirty="0" err="1" smtClean="0"/>
              <a:t>value</a:t>
            </a:r>
            <a:r>
              <a:rPr lang="cs-CZ" dirty="0" smtClean="0"/>
              <a:t>, </a:t>
            </a:r>
            <a:r>
              <a:rPr lang="cs-CZ" dirty="0" err="1" smtClean="0"/>
              <a:t>delka</a:t>
            </a:r>
            <a:r>
              <a:rPr lang="cs-CZ" dirty="0" smtClean="0"/>
              <a:t>_</a:t>
            </a:r>
            <a:r>
              <a:rPr lang="cs-CZ" dirty="0" err="1" smtClean="0"/>
              <a:t>hosp.value</a:t>
            </a:r>
            <a:r>
              <a:rPr lang="cs-CZ" dirty="0" smtClean="0"/>
              <a:t>, 'SIG') p_</a:t>
            </a:r>
            <a:r>
              <a:rPr lang="cs-CZ" dirty="0" err="1" smtClean="0"/>
              <a:t>value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FROM </a:t>
            </a:r>
            <a:r>
              <a:rPr lang="cs-CZ" dirty="0" err="1" smtClean="0"/>
              <a:t>eav</a:t>
            </a:r>
            <a:r>
              <a:rPr lang="en-US" dirty="0" smtClean="0"/>
              <a:t>_real </a:t>
            </a:r>
            <a:r>
              <a:rPr lang="en-US" dirty="0" err="1" smtClean="0"/>
              <a:t>delak_hosp</a:t>
            </a:r>
            <a:r>
              <a:rPr lang="en-US" dirty="0" smtClean="0"/>
              <a:t>,</a:t>
            </a:r>
            <a:r>
              <a:rPr lang="cs-CZ" dirty="0" smtClean="0"/>
              <a:t> </a:t>
            </a:r>
            <a:r>
              <a:rPr lang="en-US" dirty="0" err="1" smtClean="0"/>
              <a:t>eav_int</a:t>
            </a:r>
            <a:r>
              <a:rPr lang="cs-CZ" dirty="0" smtClean="0"/>
              <a:t> </a:t>
            </a:r>
            <a:r>
              <a:rPr lang="en-US" dirty="0" err="1" smtClean="0"/>
              <a:t>riziko</a:t>
            </a:r>
            <a:r>
              <a:rPr lang="cs-CZ" dirty="0" smtClean="0"/>
              <a:t>, </a:t>
            </a:r>
            <a:endParaRPr lang="en-US" dirty="0" smtClean="0"/>
          </a:p>
          <a:p>
            <a:r>
              <a:rPr lang="en-US" dirty="0" smtClean="0"/>
              <a:t>           </a:t>
            </a:r>
            <a:r>
              <a:rPr lang="en-US" dirty="0" err="1" smtClean="0"/>
              <a:t>event_subheader</a:t>
            </a:r>
            <a:r>
              <a:rPr lang="cs-CZ" dirty="0" smtClean="0"/>
              <a:t> es_</a:t>
            </a:r>
            <a:r>
              <a:rPr lang="cs-CZ" dirty="0" err="1" smtClean="0"/>
              <a:t>hosp</a:t>
            </a:r>
            <a:r>
              <a:rPr lang="cs-CZ" dirty="0" smtClean="0"/>
              <a:t>, </a:t>
            </a:r>
            <a:r>
              <a:rPr lang="en-US" dirty="0" err="1" smtClean="0"/>
              <a:t>event_subheader</a:t>
            </a:r>
            <a:r>
              <a:rPr lang="cs-CZ" dirty="0" smtClean="0"/>
              <a:t> es_</a:t>
            </a:r>
            <a:r>
              <a:rPr lang="cs-CZ" dirty="0" err="1" smtClean="0"/>
              <a:t>riz</a:t>
            </a:r>
            <a:r>
              <a:rPr lang="cs-CZ" dirty="0" smtClean="0"/>
              <a:t>  </a:t>
            </a:r>
          </a:p>
          <a:p>
            <a:endParaRPr lang="cs-CZ" dirty="0" smtClean="0"/>
          </a:p>
          <a:p>
            <a:r>
              <a:rPr lang="cs-CZ" dirty="0" smtClean="0"/>
              <a:t>WHERE </a:t>
            </a:r>
            <a:r>
              <a:rPr lang="en-US" dirty="0" err="1" smtClean="0"/>
              <a:t>delka_hosp</a:t>
            </a:r>
            <a:r>
              <a:rPr lang="cs-CZ" dirty="0" smtClean="0"/>
              <a:t>.</a:t>
            </a:r>
            <a:r>
              <a:rPr lang="en-US" dirty="0" err="1" smtClean="0"/>
              <a:t>question_id</a:t>
            </a:r>
            <a:r>
              <a:rPr lang="cs-CZ" dirty="0" smtClean="0"/>
              <a:t> = 3482 </a:t>
            </a:r>
          </a:p>
          <a:p>
            <a:r>
              <a:rPr lang="cs-CZ" dirty="0" smtClean="0"/>
              <a:t>AND </a:t>
            </a:r>
            <a:r>
              <a:rPr lang="en-US" dirty="0" err="1" smtClean="0"/>
              <a:t>es_hosp</a:t>
            </a:r>
            <a:r>
              <a:rPr lang="cs-CZ" dirty="0" smtClean="0"/>
              <a:t>.</a:t>
            </a:r>
            <a:r>
              <a:rPr lang="en-US" dirty="0" err="1" smtClean="0"/>
              <a:t>subheader_id</a:t>
            </a:r>
            <a:r>
              <a:rPr lang="cs-CZ" dirty="0" smtClean="0"/>
              <a:t> = </a:t>
            </a:r>
            <a:r>
              <a:rPr lang="en-US" dirty="0" err="1" smtClean="0"/>
              <a:t>delka_hosp</a:t>
            </a:r>
            <a:r>
              <a:rPr lang="cs-CZ" dirty="0" smtClean="0"/>
              <a:t>.</a:t>
            </a:r>
            <a:r>
              <a:rPr lang="en-US" dirty="0" err="1" smtClean="0"/>
              <a:t>subheader_id</a:t>
            </a:r>
            <a:r>
              <a:rPr lang="cs-CZ" dirty="0" smtClean="0"/>
              <a:t> </a:t>
            </a:r>
            <a:endParaRPr lang="en-US" dirty="0" smtClean="0"/>
          </a:p>
          <a:p>
            <a:r>
              <a:rPr lang="cs-CZ" dirty="0" smtClean="0"/>
              <a:t>AND </a:t>
            </a:r>
            <a:r>
              <a:rPr lang="en-US" dirty="0" err="1" smtClean="0"/>
              <a:t>es_riz</a:t>
            </a:r>
            <a:r>
              <a:rPr lang="cs-CZ" dirty="0" smtClean="0"/>
              <a:t>.</a:t>
            </a:r>
            <a:r>
              <a:rPr lang="en-US" dirty="0" err="1" smtClean="0"/>
              <a:t>subheader_id</a:t>
            </a:r>
            <a:r>
              <a:rPr lang="en-US" dirty="0" smtClean="0"/>
              <a:t> </a:t>
            </a:r>
            <a:r>
              <a:rPr lang="cs-CZ" dirty="0" smtClean="0"/>
              <a:t>= </a:t>
            </a:r>
            <a:r>
              <a:rPr lang="en-US" dirty="0" err="1" smtClean="0"/>
              <a:t>riziko</a:t>
            </a:r>
            <a:r>
              <a:rPr lang="cs-CZ" dirty="0" smtClean="0"/>
              <a:t>.</a:t>
            </a:r>
            <a:r>
              <a:rPr lang="en-US" dirty="0" err="1" smtClean="0"/>
              <a:t>subheader_id</a:t>
            </a:r>
            <a:r>
              <a:rPr lang="cs-CZ" dirty="0" smtClean="0"/>
              <a:t> </a:t>
            </a:r>
            <a:endParaRPr lang="en-US" dirty="0" smtClean="0"/>
          </a:p>
          <a:p>
            <a:r>
              <a:rPr lang="cs-CZ" dirty="0" smtClean="0"/>
              <a:t>AND</a:t>
            </a:r>
            <a:r>
              <a:rPr lang="en-US" dirty="0" smtClean="0"/>
              <a:t> </a:t>
            </a:r>
            <a:r>
              <a:rPr lang="cs-CZ" dirty="0" smtClean="0"/>
              <a:t>riziko.</a:t>
            </a:r>
            <a:r>
              <a:rPr lang="cs-CZ" dirty="0" err="1" smtClean="0"/>
              <a:t>question</a:t>
            </a:r>
            <a:r>
              <a:rPr lang="cs-CZ" dirty="0" smtClean="0"/>
              <a:t>_id = 3442 </a:t>
            </a:r>
            <a:r>
              <a:rPr lang="cs-CZ" dirty="0" err="1" smtClean="0"/>
              <a:t>and</a:t>
            </a:r>
            <a:r>
              <a:rPr lang="cs-CZ" dirty="0" smtClean="0"/>
              <a:t> es_</a:t>
            </a:r>
            <a:r>
              <a:rPr lang="cs-CZ" dirty="0" err="1" smtClean="0"/>
              <a:t>riz.header</a:t>
            </a:r>
            <a:r>
              <a:rPr lang="cs-CZ" dirty="0" smtClean="0"/>
              <a:t>_</a:t>
            </a:r>
            <a:r>
              <a:rPr lang="cs-CZ" dirty="0" err="1" smtClean="0"/>
              <a:t>uid</a:t>
            </a:r>
            <a:r>
              <a:rPr lang="cs-CZ" dirty="0" smtClean="0"/>
              <a:t> = es_</a:t>
            </a:r>
            <a:r>
              <a:rPr lang="cs-CZ" dirty="0" err="1" smtClean="0"/>
              <a:t>hosp.header</a:t>
            </a:r>
            <a:r>
              <a:rPr lang="cs-CZ" dirty="0" smtClean="0"/>
              <a:t>_</a:t>
            </a:r>
            <a:r>
              <a:rPr lang="cs-CZ" dirty="0" err="1" smtClean="0"/>
              <a:t>uid</a:t>
            </a:r>
            <a:endParaRPr lang="cs-CZ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611560" y="1340768"/>
            <a:ext cx="7848872" cy="8720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dirty="0"/>
              <a:t>Vypište počty </a:t>
            </a:r>
            <a:r>
              <a:rPr lang="cs-CZ" dirty="0" smtClean="0"/>
              <a:t>studentek  </a:t>
            </a:r>
            <a:r>
              <a:rPr lang="cs-CZ" dirty="0"/>
              <a:t>a </a:t>
            </a:r>
            <a:r>
              <a:rPr lang="cs-CZ" dirty="0" smtClean="0"/>
              <a:t>studentů zapsaných  </a:t>
            </a:r>
            <a:r>
              <a:rPr lang="cs-CZ" dirty="0"/>
              <a:t>v </a:t>
            </a:r>
            <a:r>
              <a:rPr lang="cs-CZ" smtClean="0"/>
              <a:t>jednotlivých předmětech</a:t>
            </a:r>
            <a:endParaRPr lang="cs-CZ" dirty="0"/>
          </a:p>
          <a:p>
            <a:pPr>
              <a:lnSpc>
                <a:spcPct val="150000"/>
              </a:lnSpc>
            </a:pPr>
            <a:r>
              <a:rPr lang="cs-CZ" dirty="0" smtClean="0"/>
              <a:t>Vypište </a:t>
            </a:r>
            <a:r>
              <a:rPr lang="cs-CZ" dirty="0" smtClean="0"/>
              <a:t>počty žen a mužů zařazených v jednotlivých studiích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buFont typeface="Arial" pitchFamily="34" charset="0"/>
          <a:buChar char="•"/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4769</TotalTime>
  <Words>479</Words>
  <Application>Microsoft Office PowerPoint</Application>
  <PresentationFormat>Předvádění na obrazovce (4:3)</PresentationFormat>
  <Paragraphs>94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Trebuchet MS</vt:lpstr>
      <vt:lpstr>Wingdings</vt:lpstr>
      <vt:lpstr>Motiv systému Office</vt:lpstr>
      <vt:lpstr>Databázové systémy a SQL</vt:lpstr>
      <vt:lpstr>Kovariance, korelace</vt:lpstr>
      <vt:lpstr>Lineární regrese</vt:lpstr>
      <vt:lpstr>Statistické testy</vt:lpstr>
      <vt:lpstr>Párové testy</vt:lpstr>
      <vt:lpstr>Test nezávislých výběrů</vt:lpstr>
      <vt:lpstr>ANOVA</vt:lpstr>
      <vt:lpstr>Cvičení</vt:lpstr>
    </vt:vector>
  </TitlesOfParts>
  <Company>ATC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Disertační práce</dc:title>
  <dc:creator>Daniel Klimeš</dc:creator>
  <cp:lastModifiedBy>Daniel Klimes</cp:lastModifiedBy>
  <cp:revision>517</cp:revision>
  <dcterms:created xsi:type="dcterms:W3CDTF">2011-01-19T10:31:11Z</dcterms:created>
  <dcterms:modified xsi:type="dcterms:W3CDTF">2015-11-29T20:50:17Z</dcterms:modified>
</cp:coreProperties>
</file>