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338" r:id="rId2"/>
    <p:sldId id="535" r:id="rId3"/>
    <p:sldId id="381" r:id="rId4"/>
    <p:sldId id="614" r:id="rId5"/>
    <p:sldId id="534" r:id="rId6"/>
    <p:sldId id="485" r:id="rId7"/>
    <p:sldId id="486" r:id="rId8"/>
    <p:sldId id="487" r:id="rId9"/>
    <p:sldId id="488" r:id="rId10"/>
    <p:sldId id="489" r:id="rId11"/>
    <p:sldId id="490" r:id="rId12"/>
    <p:sldId id="516" r:id="rId13"/>
    <p:sldId id="517" r:id="rId14"/>
    <p:sldId id="584" r:id="rId15"/>
    <p:sldId id="613" r:id="rId16"/>
    <p:sldId id="589" r:id="rId17"/>
    <p:sldId id="590" r:id="rId18"/>
    <p:sldId id="597" r:id="rId19"/>
    <p:sldId id="602" r:id="rId20"/>
    <p:sldId id="518" r:id="rId21"/>
    <p:sldId id="519" r:id="rId22"/>
    <p:sldId id="520" r:id="rId23"/>
    <p:sldId id="521" r:id="rId24"/>
    <p:sldId id="522" r:id="rId25"/>
    <p:sldId id="523" r:id="rId26"/>
    <p:sldId id="491" r:id="rId27"/>
    <p:sldId id="492" r:id="rId28"/>
    <p:sldId id="493" r:id="rId29"/>
    <p:sldId id="502" r:id="rId30"/>
    <p:sldId id="659" r:id="rId31"/>
    <p:sldId id="615" r:id="rId32"/>
    <p:sldId id="616" r:id="rId33"/>
    <p:sldId id="617" r:id="rId34"/>
    <p:sldId id="618" r:id="rId35"/>
    <p:sldId id="619" r:id="rId36"/>
    <p:sldId id="620" r:id="rId37"/>
    <p:sldId id="621" r:id="rId38"/>
    <p:sldId id="622" r:id="rId39"/>
    <p:sldId id="623" r:id="rId40"/>
    <p:sldId id="624" r:id="rId41"/>
    <p:sldId id="625" r:id="rId42"/>
    <p:sldId id="626" r:id="rId43"/>
    <p:sldId id="627" r:id="rId44"/>
    <p:sldId id="628" r:id="rId45"/>
    <p:sldId id="629" r:id="rId46"/>
    <p:sldId id="630" r:id="rId47"/>
    <p:sldId id="631" r:id="rId48"/>
    <p:sldId id="632" r:id="rId49"/>
    <p:sldId id="633" r:id="rId50"/>
    <p:sldId id="634" r:id="rId51"/>
    <p:sldId id="635" r:id="rId52"/>
    <p:sldId id="636" r:id="rId53"/>
    <p:sldId id="637" r:id="rId54"/>
    <p:sldId id="638" r:id="rId55"/>
    <p:sldId id="639" r:id="rId56"/>
    <p:sldId id="640" r:id="rId57"/>
    <p:sldId id="658" r:id="rId58"/>
    <p:sldId id="642" r:id="rId59"/>
    <p:sldId id="643" r:id="rId60"/>
    <p:sldId id="644" r:id="rId61"/>
    <p:sldId id="645" r:id="rId62"/>
    <p:sldId id="646" r:id="rId63"/>
    <p:sldId id="647" r:id="rId64"/>
    <p:sldId id="648" r:id="rId65"/>
    <p:sldId id="656" r:id="rId66"/>
    <p:sldId id="657" r:id="rId67"/>
    <p:sldId id="649" r:id="rId68"/>
    <p:sldId id="650" r:id="rId69"/>
    <p:sldId id="651" r:id="rId70"/>
    <p:sldId id="652" r:id="rId71"/>
    <p:sldId id="653" r:id="rId72"/>
    <p:sldId id="654" r:id="rId73"/>
    <p:sldId id="655" r:id="rId74"/>
    <p:sldId id="660" r:id="rId75"/>
    <p:sldId id="530" r:id="rId76"/>
    <p:sldId id="531" r:id="rId77"/>
    <p:sldId id="532" r:id="rId78"/>
    <p:sldId id="533" r:id="rId79"/>
    <p:sldId id="661" r:id="rId80"/>
    <p:sldId id="525" r:id="rId81"/>
    <p:sldId id="526" r:id="rId82"/>
    <p:sldId id="527" r:id="rId83"/>
    <p:sldId id="528" r:id="rId84"/>
    <p:sldId id="529" r:id="rId85"/>
    <p:sldId id="662" r:id="rId86"/>
    <p:sldId id="384" r:id="rId87"/>
    <p:sldId id="385" r:id="rId88"/>
    <p:sldId id="386" r:id="rId89"/>
    <p:sldId id="387" r:id="rId90"/>
    <p:sldId id="452" r:id="rId91"/>
    <p:sldId id="388" r:id="rId92"/>
    <p:sldId id="389" r:id="rId93"/>
    <p:sldId id="392" r:id="rId94"/>
    <p:sldId id="393" r:id="rId95"/>
    <p:sldId id="394" r:id="rId96"/>
    <p:sldId id="395" r:id="rId97"/>
    <p:sldId id="454" r:id="rId98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86" autoAdjust="0"/>
    <p:restoredTop sz="94660"/>
  </p:normalViewPr>
  <p:slideViewPr>
    <p:cSldViewPr>
      <p:cViewPr>
        <p:scale>
          <a:sx n="100" d="100"/>
          <a:sy n="100" d="100"/>
        </p:scale>
        <p:origin x="-678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2ED66F-35AD-49F6-9F02-07B2A349AE23}" type="datetimeFigureOut">
              <a:rPr lang="cs-CZ"/>
              <a:pPr>
                <a:defRPr/>
              </a:pPr>
              <a:t>2.12.2015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E220F56-1654-4D31-9787-1A38A47981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7BC351-14B0-4D83-9E90-CD017CAF5B67}" type="datetimeFigureOut">
              <a:rPr lang="cs-CZ"/>
              <a:pPr>
                <a:defRPr/>
              </a:pPr>
              <a:t>2.12.2015</a:t>
            </a:fld>
            <a:endParaRPr lang="cs-CZ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7236AB-8173-475D-A9FE-71654D0E7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3F6216-56C0-4C71-AA05-DC67C900E89A}" type="slidenum">
              <a:rPr lang="en-GB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FAA81-5349-4E74-A206-9A483164596B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8226E-59AC-4B13-AC9C-7D3A63F3F3F9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61051-C16D-4441-B68F-B75BE11C98CE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623FE-999A-4565-A99F-9FAFCF2C385D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C7C7B-532A-4A8E-B3F9-D21E0D64134F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64F9C4-72AC-4D4E-A57A-20AB1BC0319D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7511A-B122-4AC7-9595-D0C9F3B3F6FF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CF351-29AD-4974-9F0D-73DF91373B10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37EFB-3EA8-4DC9-B22C-D1B756867AFE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C17ED2-9921-4530-A2F3-0E65D62DC485}" type="slidenum">
              <a:rPr lang="en-GB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86212-F63A-4BBA-99E9-5AACD54D503E}" type="slidenum">
              <a:rPr lang="cs-CZ" smtClean="0"/>
              <a:pPr/>
              <a:t>86</a:t>
            </a:fld>
            <a:endParaRPr lang="cs-CZ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762E2-1AD9-4A8D-88FC-8469243BF35C}" type="slidenum">
              <a:rPr lang="cs-CZ" smtClean="0"/>
              <a:pPr/>
              <a:t>87</a:t>
            </a:fld>
            <a:endParaRPr lang="cs-CZ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90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17DEC-E073-47D3-805D-C9FACF1DA05C}" type="slidenum">
              <a:rPr lang="cs-CZ" smtClean="0"/>
              <a:pPr/>
              <a:t>88</a:t>
            </a:fld>
            <a:endParaRPr lang="cs-CZ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00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0464F-3816-4B16-B3B2-E8721CE84A1A}" type="slidenum">
              <a:rPr lang="cs-CZ" smtClean="0"/>
              <a:pPr/>
              <a:t>89</a:t>
            </a:fld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7E38F-69FE-4772-A5C9-959636472FCF}" type="slidenum">
              <a:rPr lang="cs-CZ" smtClean="0"/>
              <a:pPr/>
              <a:t>90</a:t>
            </a:fld>
            <a:endParaRPr lang="cs-CZ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20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F4CA84-56DE-4F03-A7BB-E900EB3344FC}" type="slidenum">
              <a:rPr lang="cs-CZ" smtClean="0"/>
              <a:pPr/>
              <a:t>91</a:t>
            </a:fld>
            <a:endParaRPr lang="cs-CZ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FCC80-C52D-4E9B-8C6B-D6704BF450CB}" type="slidenum">
              <a:rPr lang="cs-CZ" smtClean="0"/>
              <a:pPr/>
              <a:t>92</a:t>
            </a:fld>
            <a:endParaRPr lang="cs-CZ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41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CC3958-9D25-43AE-8F91-AFF82C6FB9CB}" type="slidenum">
              <a:rPr lang="cs-CZ" smtClean="0"/>
              <a:pPr/>
              <a:t>93</a:t>
            </a:fld>
            <a:endParaRPr lang="cs-CZ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51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5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1BB23-9E40-4933-87B8-5B583422F514}" type="slidenum">
              <a:rPr lang="cs-CZ" smtClean="0"/>
              <a:pPr/>
              <a:t>94</a:t>
            </a:fld>
            <a:endParaRPr lang="cs-CZ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61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8E927-06D5-4AFC-A8BA-7BBC33D47D2F}" type="slidenum">
              <a:rPr lang="cs-CZ" smtClean="0"/>
              <a:pPr/>
              <a:t>95</a:t>
            </a:fld>
            <a:endParaRPr lang="cs-CZ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72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72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4731C-D50F-4625-9AEE-4DBA41389C40}" type="slidenum">
              <a:rPr lang="cs-CZ" smtClean="0"/>
              <a:pPr/>
              <a:t>96</a:t>
            </a:fld>
            <a:endParaRPr lang="cs-CZ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88E5-A9C1-4F17-8532-875E55D463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3278B-0E31-4639-BA0F-1F9ED214A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87763-D2CE-4C95-A788-5C4623BFA8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8651-55A4-42E7-B724-AD506CCE47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E796B-B236-4A35-8A2D-D7861BE112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81ECE-DC90-4FF8-A840-187C16FF3B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A6C0-48ED-4CAC-A757-4B80FE6A2B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2C522-2FC8-49E2-BA79-5FB129270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C795-8754-4F6C-9E0C-79E65F3DB4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0565-BC34-496E-B844-3CBB170A02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68C6A-D5D6-42C5-BC1A-AD311BFFA6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87AA-A21D-4B2C-9436-61BC5A9C95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56C34E-E9E4-44FC-B392-FB50D04A0C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4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mz.cz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jpeg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54.jpeg"/><Relationship Id="rId5" Type="http://schemas.openxmlformats.org/officeDocument/2006/relationships/image" Target="../media/image10.wmf"/><Relationship Id="rId15" Type="http://schemas.openxmlformats.org/officeDocument/2006/relationships/image" Target="../media/image20.wmf"/><Relationship Id="rId10" Type="http://schemas.openxmlformats.org/officeDocument/2006/relationships/image" Target="../media/image53.jpeg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jpeg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16.jpeg"/><Relationship Id="rId5" Type="http://schemas.openxmlformats.org/officeDocument/2006/relationships/image" Target="../media/image10.wmf"/><Relationship Id="rId15" Type="http://schemas.openxmlformats.org/officeDocument/2006/relationships/image" Target="../media/image20.wmf"/><Relationship Id="rId10" Type="http://schemas.openxmlformats.org/officeDocument/2006/relationships/image" Target="../media/image15.jpeg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7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4800" y="1371600"/>
            <a:ext cx="8610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>
                <a:solidFill>
                  <a:srgbClr val="FF3300"/>
                </a:solidFill>
              </a:rPr>
              <a:t>Ekotoxikologie v praxi </a:t>
            </a:r>
          </a:p>
          <a:p>
            <a:pPr algn="ctr" eaLnBrk="0" hangingPunct="0"/>
            <a:endParaRPr lang="cs-CZ" sz="3500" b="1">
              <a:solidFill>
                <a:srgbClr val="FF3300"/>
              </a:solidFill>
            </a:endParaRPr>
          </a:p>
          <a:p>
            <a:pPr algn="ctr" eaLnBrk="0" hangingPunct="0"/>
            <a:r>
              <a:rPr lang="cs-CZ" sz="3500">
                <a:solidFill>
                  <a:srgbClr val="FF3300"/>
                </a:solidFill>
              </a:rPr>
              <a:t>Rychlý přehled </a:t>
            </a:r>
            <a:r>
              <a:rPr lang="en-US" sz="3500">
                <a:solidFill>
                  <a:srgbClr val="FF3300"/>
                </a:solidFill>
              </a:rPr>
              <a:t>-</a:t>
            </a:r>
            <a:r>
              <a:rPr lang="cs-CZ" sz="3500">
                <a:solidFill>
                  <a:srgbClr val="FF3300"/>
                </a:solidFill>
              </a:rPr>
              <a:t> vybraná témata</a:t>
            </a:r>
          </a:p>
        </p:txBody>
      </p:sp>
      <p:pic>
        <p:nvPicPr>
          <p:cNvPr id="5123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516563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Podnadpis 2"/>
          <p:cNvSpPr>
            <a:spLocks/>
          </p:cNvSpPr>
          <p:nvPr/>
        </p:nvSpPr>
        <p:spPr bwMode="auto">
          <a:xfrm>
            <a:off x="1331913" y="4071938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000" b="1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cs-CZ" sz="2000" b="1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>
                <a:solidFill>
                  <a:srgbClr val="000066"/>
                </a:solidFill>
                <a:latin typeface="Tahoma" pitchFamily="34" charset="0"/>
              </a:rPr>
              <a:t>Luděk Bláha, PřF 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 – krok 1: expozice</a:t>
            </a:r>
            <a:endParaRPr lang="cs-CZ" sz="2500" b="1" dirty="0" smtClean="0"/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eaLnBrk="1" hangingPunct="1"/>
            <a:r>
              <a:rPr lang="cs-CZ" sz="2400" b="1" u="sng" dirty="0" smtClean="0">
                <a:solidFill>
                  <a:schemeClr val="tx2"/>
                </a:solidFill>
              </a:rPr>
              <a:t>Hodnocení expozice</a:t>
            </a:r>
          </a:p>
          <a:p>
            <a:pPr lvl="1" eaLnBrk="1" hangingPunct="1"/>
            <a:r>
              <a:rPr lang="cs-CZ" sz="2000" dirty="0" smtClean="0"/>
              <a:t>posouzení kontaktu </a:t>
            </a:r>
            <a:r>
              <a:rPr lang="en-US" sz="2000" dirty="0" err="1" smtClean="0"/>
              <a:t>organismu</a:t>
            </a:r>
            <a:r>
              <a:rPr lang="en-US" sz="2000" dirty="0" smtClean="0"/>
              <a:t> se </a:t>
            </a:r>
            <a:r>
              <a:rPr lang="en-US" sz="2000" dirty="0" err="1" smtClean="0"/>
              <a:t>stresorem</a:t>
            </a:r>
            <a:r>
              <a:rPr lang="en-US" sz="2000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(</a:t>
            </a:r>
            <a:r>
              <a:rPr lang="cs-CZ" sz="2000" i="1" dirty="0" smtClean="0"/>
              <a:t>chemickou látkou</a:t>
            </a:r>
            <a:r>
              <a:rPr lang="cs-CZ" sz="2000" dirty="0" smtClean="0"/>
              <a:t>)</a:t>
            </a:r>
          </a:p>
          <a:p>
            <a:pPr lvl="2" eaLnBrk="1" hangingPunct="1"/>
            <a:r>
              <a:rPr lang="cs-CZ" sz="1600" dirty="0" smtClean="0"/>
              <a:t>modely distribuce </a:t>
            </a:r>
          </a:p>
          <a:p>
            <a:pPr lvl="2" eaLnBrk="1" hangingPunct="1"/>
            <a:r>
              <a:rPr lang="cs-CZ" sz="1600" dirty="0" smtClean="0"/>
              <a:t>teoretické úvahy a výpočty</a:t>
            </a:r>
          </a:p>
          <a:p>
            <a:pPr lvl="2" eaLnBrk="1" hangingPunct="1"/>
            <a:r>
              <a:rPr lang="cs-CZ" sz="1600" dirty="0" smtClean="0"/>
              <a:t>experimentální stanovení koncentrací (analytická chemie)</a:t>
            </a:r>
          </a:p>
          <a:p>
            <a:pPr lvl="1" eaLnBrk="1" hangingPunct="1"/>
            <a:endParaRPr lang="cs-CZ" sz="2000" dirty="0" smtClean="0"/>
          </a:p>
          <a:p>
            <a:pPr lvl="1" eaLnBrk="1" hangingPunct="1"/>
            <a:r>
              <a:rPr lang="cs-CZ" sz="2000" b="1" dirty="0" smtClean="0">
                <a:solidFill>
                  <a:srgbClr val="FF0000"/>
                </a:solidFill>
              </a:rPr>
              <a:t>výsledek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>
                <a:solidFill>
                  <a:srgbClr val="00B050"/>
                </a:solidFill>
              </a:rPr>
              <a:t>	a) bodový odhad: </a:t>
            </a:r>
            <a:r>
              <a:rPr lang="cs-CZ" sz="1600" b="1" u="sng" dirty="0" smtClean="0">
                <a:solidFill>
                  <a:srgbClr val="00B050"/>
                </a:solidFill>
              </a:rPr>
              <a:t>PEC </a:t>
            </a:r>
            <a:r>
              <a:rPr lang="cs-CZ" sz="1600" b="1" dirty="0" smtClean="0">
                <a:solidFill>
                  <a:srgbClr val="00B050"/>
                </a:solidFill>
              </a:rPr>
              <a:t>– </a:t>
            </a:r>
            <a:r>
              <a:rPr lang="cs-CZ" sz="1600" b="1" dirty="0" err="1" smtClean="0">
                <a:solidFill>
                  <a:srgbClr val="00B050"/>
                </a:solidFill>
              </a:rPr>
              <a:t>predicted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environmental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dirty="0" smtClean="0">
                <a:solidFill>
                  <a:srgbClr val="00B050"/>
                </a:solidFill>
              </a:rPr>
              <a:t>, </a:t>
            </a:r>
            <a:br>
              <a:rPr lang="cs-CZ" sz="1600" b="1" dirty="0" smtClean="0">
                <a:solidFill>
                  <a:srgbClr val="00B050"/>
                </a:solidFill>
              </a:rPr>
            </a:br>
            <a:r>
              <a:rPr lang="cs-CZ" sz="1600" b="1" dirty="0" smtClean="0">
                <a:solidFill>
                  <a:srgbClr val="00B050"/>
                </a:solidFill>
              </a:rPr>
              <a:t>		EC – </a:t>
            </a:r>
            <a:r>
              <a:rPr lang="cs-CZ" sz="1600" b="1" dirty="0" err="1" smtClean="0">
                <a:solidFill>
                  <a:srgbClr val="00B050"/>
                </a:solidFill>
              </a:rPr>
              <a:t>environmental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dirty="0" smtClean="0">
                <a:solidFill>
                  <a:srgbClr val="00B050"/>
                </a:solidFill>
              </a:rPr>
              <a:t>, </a:t>
            </a:r>
            <a:r>
              <a:rPr lang="en-US" sz="1600" b="1" dirty="0" smtClean="0">
                <a:solidFill>
                  <a:srgbClr val="00B050"/>
                </a:solidFill>
              </a:rPr>
              <a:t/>
            </a:r>
            <a:br>
              <a:rPr lang="en-US" sz="1600" b="1" dirty="0" smtClean="0">
                <a:solidFill>
                  <a:srgbClr val="00B050"/>
                </a:solidFill>
              </a:rPr>
            </a:br>
            <a:r>
              <a:rPr lang="en-US" sz="1600" b="1" dirty="0" smtClean="0">
                <a:solidFill>
                  <a:srgbClr val="00B050"/>
                </a:solidFill>
              </a:rPr>
              <a:t>		</a:t>
            </a:r>
            <a:r>
              <a:rPr lang="cs-CZ" sz="1600" b="1" dirty="0" smtClean="0">
                <a:solidFill>
                  <a:srgbClr val="00B050"/>
                </a:solidFill>
              </a:rPr>
              <a:t>Dávka </a:t>
            </a:r>
            <a:r>
              <a:rPr lang="en-US" sz="1600" b="1" dirty="0" smtClean="0">
                <a:solidFill>
                  <a:srgbClr val="00B050"/>
                </a:solidFill>
              </a:rPr>
              <a:t>– hum</a:t>
            </a:r>
            <a:r>
              <a:rPr lang="cs-CZ" sz="1600" b="1" dirty="0" err="1" smtClean="0">
                <a:solidFill>
                  <a:srgbClr val="00B050"/>
                </a:solidFill>
              </a:rPr>
              <a:t>ánní</a:t>
            </a:r>
            <a:r>
              <a:rPr lang="cs-CZ" sz="1600" b="1" dirty="0" smtClean="0">
                <a:solidFill>
                  <a:srgbClr val="00B050"/>
                </a:solidFill>
              </a:rPr>
              <a:t> rizika (mg</a:t>
            </a:r>
            <a:r>
              <a:rPr lang="en-US" sz="1600" b="1" dirty="0" smtClean="0">
                <a:solidFill>
                  <a:srgbClr val="00B050"/>
                </a:solidFill>
              </a:rPr>
              <a:t>/</a:t>
            </a:r>
            <a:r>
              <a:rPr lang="cs-CZ" sz="1600" b="1" dirty="0" smtClean="0">
                <a:solidFill>
                  <a:srgbClr val="00B050"/>
                </a:solidFill>
              </a:rPr>
              <a:t>kg </a:t>
            </a:r>
            <a:r>
              <a:rPr lang="cs-CZ" sz="1600" b="1" dirty="0" err="1" smtClean="0">
                <a:solidFill>
                  <a:srgbClr val="00B050"/>
                </a:solidFill>
              </a:rPr>
              <a:t>ž.v</a:t>
            </a:r>
            <a:r>
              <a:rPr lang="cs-CZ" sz="1600" b="1" dirty="0" smtClean="0">
                <a:solidFill>
                  <a:srgbClr val="00B050"/>
                </a:solidFill>
              </a:rPr>
              <a:t>.</a:t>
            </a:r>
            <a:r>
              <a:rPr lang="en-US" sz="1600" b="1" dirty="0" smtClean="0">
                <a:solidFill>
                  <a:srgbClr val="00B050"/>
                </a:solidFill>
              </a:rPr>
              <a:t>/ den</a:t>
            </a:r>
            <a:r>
              <a:rPr lang="cs-CZ" sz="1600" dirty="0" smtClean="0"/>
              <a:t>)</a:t>
            </a:r>
          </a:p>
          <a:p>
            <a:pPr lvl="1" eaLnBrk="1" hangingPunct="1">
              <a:buFont typeface="Arial" charset="0"/>
              <a:buNone/>
            </a:pPr>
            <a:r>
              <a:rPr lang="cs-CZ" sz="2000" dirty="0" smtClean="0"/>
              <a:t>		b) pravděpodobnostní rozložení koncentrací </a:t>
            </a:r>
            <a:r>
              <a:rPr lang="en-US" sz="2000" dirty="0" smtClean="0"/>
              <a:t>/</a:t>
            </a:r>
            <a:r>
              <a:rPr lang="cs-CZ" sz="2000" dirty="0" smtClean="0"/>
              <a:t> dávek</a:t>
            </a:r>
            <a:endParaRPr lang="cs-CZ" sz="1600" dirty="0" smtClean="0"/>
          </a:p>
          <a:p>
            <a:pPr eaLnBrk="1" hangingPunct="1"/>
            <a:endParaRPr lang="cs-CZ" sz="1600" b="1" dirty="0" smtClean="0"/>
          </a:p>
          <a:p>
            <a:pPr eaLnBrk="1" hangingPunct="1"/>
            <a:endParaRPr lang="cs-CZ" sz="1600" b="1" dirty="0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2450" y="5084763"/>
            <a:ext cx="20621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980728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6156176" y="1268760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 smtClean="0"/>
              <a:t>HODNOCENÍ RIZIK: krok 2 - účinky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107504" y="908720"/>
            <a:ext cx="8534400" cy="5486400"/>
          </a:xfrm>
        </p:spPr>
        <p:txBody>
          <a:bodyPr/>
          <a:lstStyle/>
          <a:p>
            <a:pPr eaLnBrk="1" hangingPunct="1"/>
            <a:endParaRPr lang="cs-CZ" sz="2400" b="1" dirty="0" smtClean="0"/>
          </a:p>
          <a:p>
            <a:pPr eaLnBrk="1" hangingPunct="1"/>
            <a:r>
              <a:rPr lang="cs-CZ" sz="2400" b="1" u="sng" dirty="0" smtClean="0"/>
              <a:t>Hodnocení účinků:</a:t>
            </a:r>
            <a:br>
              <a:rPr lang="cs-CZ" sz="2400" b="1" u="sng" dirty="0" smtClean="0"/>
            </a:br>
            <a:r>
              <a:rPr lang="cs-CZ" sz="2400" b="1" dirty="0" smtClean="0">
                <a:solidFill>
                  <a:schemeClr val="tx2"/>
                </a:solidFill>
              </a:rPr>
              <a:t>vztah dávka – účinek </a:t>
            </a:r>
            <a:r>
              <a:rPr lang="cs-CZ" sz="2400" b="1" dirty="0" smtClean="0">
                <a:solidFill>
                  <a:srgbClr val="00B050"/>
                </a:solidFill>
              </a:rPr>
              <a:t>(</a:t>
            </a:r>
            <a:r>
              <a:rPr lang="cs-CZ" sz="2400" b="1" dirty="0" err="1" smtClean="0">
                <a:solidFill>
                  <a:srgbClr val="00B050"/>
                </a:solidFill>
              </a:rPr>
              <a:t>eko</a:t>
            </a:r>
            <a:r>
              <a:rPr lang="cs-CZ" sz="2400" b="1" dirty="0" smtClean="0">
                <a:solidFill>
                  <a:srgbClr val="00B050"/>
                </a:solidFill>
              </a:rPr>
              <a:t>/toxikologie)</a:t>
            </a:r>
          </a:p>
          <a:p>
            <a:pPr lvl="1" eaLnBrk="1" hangingPunct="1"/>
            <a:r>
              <a:rPr lang="cs-CZ" sz="1800" dirty="0" smtClean="0"/>
              <a:t>př. hodnocení toxicity - odhady koncentrací vzniku akutních účinků, odhady koncentrací vzniku chronických efektů ....</a:t>
            </a:r>
          </a:p>
          <a:p>
            <a:pPr lvl="1" eaLnBrk="1" hangingPunct="1"/>
            <a:r>
              <a:rPr lang="cs-CZ" sz="1800" i="1" dirty="0" smtClean="0"/>
              <a:t>hodnocení </a:t>
            </a:r>
            <a:r>
              <a:rPr lang="cs-CZ" sz="1800" i="1" dirty="0" err="1" smtClean="0"/>
              <a:t>humáních</a:t>
            </a:r>
            <a:r>
              <a:rPr lang="cs-CZ" sz="1800" i="1" dirty="0" smtClean="0"/>
              <a:t> rizik – toxicita pro člověka, model – laboratorní zvíře</a:t>
            </a:r>
          </a:p>
          <a:p>
            <a:pPr lvl="1" eaLnBrk="1" hangingPunct="1"/>
            <a:r>
              <a:rPr lang="cs-CZ" sz="1800" i="1" dirty="0" smtClean="0"/>
              <a:t>hodnocení ekologických rizik </a:t>
            </a:r>
            <a:br>
              <a:rPr lang="cs-CZ" sz="1800" i="1" dirty="0" smtClean="0"/>
            </a:br>
            <a:r>
              <a:rPr lang="cs-CZ" sz="1800" i="1" dirty="0" smtClean="0"/>
              <a:t>	– řada druhů – nutná zjednodušení: </a:t>
            </a:r>
            <a:br>
              <a:rPr lang="cs-CZ" sz="1800" i="1" dirty="0" smtClean="0"/>
            </a:br>
            <a:r>
              <a:rPr lang="cs-CZ" sz="1800" i="1" dirty="0" smtClean="0"/>
              <a:t>	RECEPTORY – citlivé druhy reprezentující příslušné organismy</a:t>
            </a:r>
          </a:p>
          <a:p>
            <a:pPr lvl="1" eaLnBrk="1" hangingPunct="1"/>
            <a:r>
              <a:rPr lang="cs-CZ" sz="2000" b="1" u="sng" dirty="0" smtClean="0">
                <a:solidFill>
                  <a:srgbClr val="FF0000"/>
                </a:solidFill>
              </a:rPr>
              <a:t>výsledek</a:t>
            </a:r>
            <a:r>
              <a:rPr lang="cs-CZ" sz="2000" dirty="0" smtClean="0"/>
              <a:t>	</a:t>
            </a:r>
            <a:br>
              <a:rPr lang="cs-CZ" sz="2000" dirty="0" smtClean="0"/>
            </a:br>
            <a:r>
              <a:rPr lang="cs-CZ" sz="2000" dirty="0" smtClean="0"/>
              <a:t>		</a:t>
            </a:r>
            <a:r>
              <a:rPr lang="cs-CZ" sz="2000" b="1" dirty="0" smtClean="0">
                <a:solidFill>
                  <a:srgbClr val="00B050"/>
                </a:solidFill>
              </a:rPr>
              <a:t>1) nejčastěji bodové vyjádření </a:t>
            </a:r>
            <a:br>
              <a:rPr lang="cs-CZ" sz="2000" b="1" dirty="0" smtClean="0">
                <a:solidFill>
                  <a:srgbClr val="00B050"/>
                </a:solidFill>
              </a:rPr>
            </a:br>
            <a:r>
              <a:rPr lang="cs-CZ" sz="2000" b="1" dirty="0" smtClean="0">
                <a:solidFill>
                  <a:srgbClr val="00B050"/>
                </a:solidFill>
              </a:rPr>
              <a:t>			</a:t>
            </a:r>
            <a:r>
              <a:rPr lang="cs-CZ" sz="1600" b="1" dirty="0" smtClean="0">
                <a:solidFill>
                  <a:srgbClr val="00B050"/>
                </a:solidFill>
              </a:rPr>
              <a:t>PNEC</a:t>
            </a:r>
            <a:r>
              <a:rPr lang="cs-CZ" sz="1600" b="1" i="1" dirty="0" smtClean="0">
                <a:solidFill>
                  <a:srgbClr val="00B050"/>
                </a:solidFill>
              </a:rPr>
              <a:t> (predikovaná „no-</a:t>
            </a:r>
            <a:r>
              <a:rPr lang="cs-CZ" sz="1600" b="1" i="1" dirty="0" err="1" smtClean="0">
                <a:solidFill>
                  <a:srgbClr val="00B050"/>
                </a:solidFill>
              </a:rPr>
              <a:t>effect</a:t>
            </a:r>
            <a:r>
              <a:rPr lang="cs-CZ" sz="1600" b="1" i="1" dirty="0" smtClean="0">
                <a:solidFill>
                  <a:srgbClr val="00B050"/>
                </a:solidFill>
              </a:rPr>
              <a:t> </a:t>
            </a:r>
            <a:r>
              <a:rPr lang="cs-CZ" sz="1600" b="1" i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i="1" dirty="0" smtClean="0">
                <a:solidFill>
                  <a:srgbClr val="00B050"/>
                </a:solidFill>
              </a:rPr>
              <a:t>)</a:t>
            </a:r>
            <a:r>
              <a:rPr lang="cs-CZ" sz="1600" i="1" dirty="0" smtClean="0"/>
              <a:t/>
            </a:r>
            <a:br>
              <a:rPr lang="cs-CZ" sz="1600" i="1" dirty="0" smtClean="0"/>
            </a:br>
            <a:r>
              <a:rPr lang="cs-CZ" sz="1600" i="1" dirty="0" smtClean="0"/>
              <a:t>			nebo </a:t>
            </a:r>
            <a:r>
              <a:rPr lang="cs-CZ" sz="1600" b="1" u="sng" dirty="0" smtClean="0"/>
              <a:t>TDI </a:t>
            </a:r>
            <a:r>
              <a:rPr lang="cs-CZ" sz="1600" dirty="0" smtClean="0"/>
              <a:t>(</a:t>
            </a:r>
            <a:r>
              <a:rPr lang="cs-CZ" sz="1600" i="1" dirty="0" smtClean="0"/>
              <a:t>humánní – </a:t>
            </a:r>
            <a:r>
              <a:rPr lang="cs-CZ" sz="1600" i="1" dirty="0" err="1" smtClean="0"/>
              <a:t>tolerable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daily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intake</a:t>
            </a:r>
            <a:r>
              <a:rPr lang="cs-CZ" sz="1600" dirty="0" smtClean="0"/>
              <a:t>) ....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	</a:t>
            </a:r>
            <a:br>
              <a:rPr lang="cs-CZ" sz="2000" dirty="0" smtClean="0"/>
            </a:br>
            <a:r>
              <a:rPr lang="cs-CZ" sz="2000" dirty="0" smtClean="0"/>
              <a:t>nebo 	2) </a:t>
            </a:r>
            <a:r>
              <a:rPr lang="cs-CZ" sz="2000" u="sng" dirty="0" smtClean="0"/>
              <a:t>pravděpodobnostní vyjádření </a:t>
            </a:r>
            <a:r>
              <a:rPr lang="cs-CZ" sz="1600" dirty="0" smtClean="0"/>
              <a:t>(</a:t>
            </a:r>
            <a:r>
              <a:rPr lang="cs-CZ" sz="1600" i="1" dirty="0" smtClean="0"/>
              <a:t>viz dále</a:t>
            </a:r>
            <a:r>
              <a:rPr lang="cs-CZ" sz="1600" dirty="0" smtClean="0"/>
              <a:t>)</a:t>
            </a:r>
          </a:p>
          <a:p>
            <a:pPr eaLnBrk="1" hangingPunct="1"/>
            <a:endParaRPr lang="cs-CZ" sz="2400" b="1" dirty="0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00" y="5157788"/>
            <a:ext cx="21240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764704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7524328" y="1052736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 bwMode="auto">
          <a:xfrm>
            <a:off x="762000" y="198438"/>
            <a:ext cx="7848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200" b="1" smtClean="0">
                <a:solidFill>
                  <a:schemeClr val="tx1"/>
                </a:solidFill>
              </a:rPr>
              <a:t>Jak poznat, které koncentrace jsou „bezpečné“? (jak odvodit TDI / PNEC)</a:t>
            </a:r>
            <a:endParaRPr lang="nl-NL" sz="3200" b="1" smtClean="0">
              <a:solidFill>
                <a:schemeClr val="tx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1417638"/>
            <a:ext cx="8153400" cy="2163762"/>
            <a:chOff x="480" y="893"/>
            <a:chExt cx="5136" cy="1363"/>
          </a:xfrm>
        </p:grpSpPr>
        <p:sp>
          <p:nvSpPr>
            <p:cNvPr id="18442" name="Rectangle 4"/>
            <p:cNvSpPr>
              <a:spLocks noChangeArrowheads="1"/>
            </p:cNvSpPr>
            <p:nvPr/>
          </p:nvSpPr>
          <p:spPr bwMode="auto">
            <a:xfrm>
              <a:off x="480" y="960"/>
              <a:ext cx="480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/>
                <a:t>PŘEDPOVĚDI - modely</a:t>
              </a:r>
              <a:endParaRPr lang="cs-CZ" sz="2200"/>
            </a:p>
            <a:p>
              <a:pPr eaLnBrk="0" hangingPunct="0"/>
              <a:r>
                <a:rPr lang="cs-CZ" sz="2200"/>
                <a:t/>
              </a:r>
              <a:br>
                <a:rPr lang="cs-CZ" sz="2200"/>
              </a:br>
              <a:r>
                <a:rPr lang="cs-CZ" sz="2200"/>
                <a:t>Příklad: akutní toxicita pro ryby</a:t>
              </a:r>
            </a:p>
            <a:p>
              <a:pPr eaLnBrk="0" hangingPunct="0"/>
              <a:r>
                <a:rPr lang="cs-CZ" sz="2200"/>
                <a:t>log (1/LC50) = 0.907 . log </a:t>
              </a:r>
              <a:r>
                <a:rPr lang="cs-CZ" sz="2200" b="1"/>
                <a:t>Kow</a:t>
              </a:r>
              <a:r>
                <a:rPr lang="cs-CZ" sz="2200"/>
                <a:t>  -  4.94</a:t>
              </a:r>
            </a:p>
          </p:txBody>
        </p:sp>
        <p:pic>
          <p:nvPicPr>
            <p:cNvPr id="18443" name="Picture 5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893"/>
              <a:ext cx="1824" cy="1363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85800" y="3860800"/>
            <a:ext cx="7477125" cy="2773363"/>
            <a:chOff x="432" y="2432"/>
            <a:chExt cx="4710" cy="1747"/>
          </a:xfrm>
        </p:grpSpPr>
        <p:sp>
          <p:nvSpPr>
            <p:cNvPr id="18437" name="Rectangle 7"/>
            <p:cNvSpPr>
              <a:spLocks noChangeArrowheads="1"/>
            </p:cNvSpPr>
            <p:nvPr/>
          </p:nvSpPr>
          <p:spPr bwMode="auto">
            <a:xfrm>
              <a:off x="480" y="2477"/>
              <a:ext cx="4272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/>
                <a:t>TESTOVÁNÍ</a:t>
              </a:r>
            </a:p>
            <a:p>
              <a:pPr eaLnBrk="0" hangingPunct="0"/>
              <a:r>
                <a:rPr lang="cs-CZ" sz="2200"/>
                <a:t/>
              </a:r>
              <a:br>
                <a:rPr lang="cs-CZ" sz="2200"/>
              </a:br>
              <a:endParaRPr lang="cs-CZ" sz="2200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32" y="2432"/>
              <a:ext cx="4710" cy="1747"/>
              <a:chOff x="528" y="2480"/>
              <a:chExt cx="4710" cy="1747"/>
            </a:xfrm>
          </p:grpSpPr>
          <p:sp>
            <p:nvSpPr>
              <p:cNvPr id="18439" name="Rectangle 9"/>
              <p:cNvSpPr>
                <a:spLocks noChangeArrowheads="1"/>
              </p:cNvSpPr>
              <p:nvPr/>
            </p:nvSpPr>
            <p:spPr bwMode="auto">
              <a:xfrm>
                <a:off x="528" y="2957"/>
                <a:ext cx="4272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cs-CZ" sz="2200"/>
                  <a:t>- Toxicita (TDI)</a:t>
                </a:r>
              </a:p>
              <a:p>
                <a:pPr eaLnBrk="0" hangingPunct="0"/>
                <a:endParaRPr lang="cs-CZ" sz="2200"/>
              </a:p>
              <a:p>
                <a:pPr eaLnBrk="0" hangingPunct="0"/>
                <a:r>
                  <a:rPr lang="cs-CZ" sz="2200" b="1">
                    <a:solidFill>
                      <a:srgbClr val="FF0000"/>
                    </a:solidFill>
                  </a:rPr>
                  <a:t>- Ekotoxicita (PNEC)</a:t>
                </a:r>
              </a:p>
            </p:txBody>
          </p:sp>
          <p:pic>
            <p:nvPicPr>
              <p:cNvPr id="18440" name="Picture 10" descr="figure4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68" y="2480"/>
                <a:ext cx="1378" cy="1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1" name="Picture 11" descr="figure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96" y="3072"/>
                <a:ext cx="1542" cy="1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63513" y="4795838"/>
            <a:ext cx="4321175" cy="1512887"/>
          </a:xfrm>
          <a:prstGeom prst="rect">
            <a:avLst/>
          </a:prstGeom>
          <a:solidFill>
            <a:srgbClr val="FFCC66">
              <a:alpha val="5215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63513" y="1700213"/>
            <a:ext cx="4321175" cy="2952750"/>
          </a:xfrm>
          <a:prstGeom prst="rect">
            <a:avLst/>
          </a:prstGeom>
          <a:solidFill>
            <a:srgbClr val="99CCFF">
              <a:alpha val="4117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81000" y="-458788"/>
            <a:ext cx="874395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GB" sz="3000" b="1" dirty="0" err="1" smtClean="0"/>
              <a:t>Ekotoxikologické</a:t>
            </a:r>
            <a:r>
              <a:rPr lang="en-GB" sz="3000" b="1" dirty="0" smtClean="0"/>
              <a:t> </a:t>
            </a:r>
            <a:r>
              <a:rPr lang="en-GB" sz="3000" b="1" dirty="0" err="1" smtClean="0"/>
              <a:t>biotesty</a:t>
            </a:r>
            <a:r>
              <a:rPr lang="en-GB" sz="3000" b="1" dirty="0" smtClean="0"/>
              <a:t> ... </a:t>
            </a:r>
            <a:r>
              <a:rPr lang="en-GB" sz="3000" b="1" dirty="0" err="1" smtClean="0"/>
              <a:t>základ</a:t>
            </a:r>
            <a:r>
              <a:rPr lang="en-GB" sz="3000" b="1" dirty="0" smtClean="0"/>
              <a:t> pro PNEC</a:t>
            </a:r>
            <a:endParaRPr lang="en-US" sz="3000" b="1" dirty="0"/>
          </a:p>
        </p:txBody>
      </p:sp>
      <p:pic>
        <p:nvPicPr>
          <p:cNvPr id="19461" name="Picture 5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3068638"/>
            <a:ext cx="17938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AcuteToxScheme_RM"/>
          <p:cNvPicPr>
            <a:picLocks noChangeAspect="1" noChangeArrowheads="1"/>
          </p:cNvPicPr>
          <p:nvPr/>
        </p:nvPicPr>
        <p:blipFill>
          <a:blip r:embed="rId4" cstate="print"/>
          <a:srcRect t="23474" b="6259"/>
          <a:stretch>
            <a:fillRect/>
          </a:stretch>
        </p:blipFill>
        <p:spPr bwMode="auto">
          <a:xfrm>
            <a:off x="5060950" y="2060575"/>
            <a:ext cx="408305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HaF-adu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8563" y="5013325"/>
            <a:ext cx="1720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arenic~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975" y="5013325"/>
            <a:ext cx="187166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Daphn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31938" y="2205038"/>
            <a:ext cx="137953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Dania pic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4463" y="1916113"/>
            <a:ext cx="15843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105400" y="1219200"/>
            <a:ext cx="3744913" cy="835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latin typeface="Tahoma" pitchFamily="34" charset="0"/>
              </a:rPr>
              <a:t>Přídavek látky (</a:t>
            </a:r>
            <a:r>
              <a:rPr lang="fr-BE" sz="2400">
                <a:latin typeface="Tahoma" pitchFamily="34" charset="0"/>
              </a:rPr>
              <a:t>Cu</a:t>
            </a:r>
            <a:r>
              <a:rPr lang="cs-CZ" sz="2400">
                <a:latin typeface="Tahoma" pitchFamily="34" charset="0"/>
              </a:rPr>
              <a:t>)</a:t>
            </a:r>
            <a:r>
              <a:rPr lang="en-US" sz="2400">
                <a:latin typeface="Tahoma" pitchFamily="34" charset="0"/>
              </a:rPr>
              <a:t> / sm</a:t>
            </a:r>
            <a:r>
              <a:rPr lang="cs-CZ" sz="2400">
                <a:latin typeface="Tahoma" pitchFamily="34" charset="0"/>
              </a:rPr>
              <a:t>ěsi</a:t>
            </a:r>
            <a:endParaRPr lang="en-US" sz="2400">
              <a:latin typeface="Tahoma" pitchFamily="34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060950" y="4508500"/>
            <a:ext cx="3744913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Tahoma" pitchFamily="34" charset="0"/>
              </a:rPr>
              <a:t>Účinky - koncentrace </a:t>
            </a:r>
            <a:br>
              <a:rPr lang="cs-CZ" sz="2000">
                <a:latin typeface="Tahoma" pitchFamily="34" charset="0"/>
              </a:rPr>
            </a:br>
            <a:r>
              <a:rPr lang="cs-CZ" sz="2000">
                <a:latin typeface="Tahoma" pitchFamily="34" charset="0"/>
              </a:rPr>
              <a:t>(celkový</a:t>
            </a:r>
            <a:r>
              <a:rPr lang="en-US" sz="2000">
                <a:latin typeface="Tahoma" pitchFamily="34" charset="0"/>
              </a:rPr>
              <a:t>/rozpu</a:t>
            </a:r>
            <a:r>
              <a:rPr lang="cs-CZ" sz="2000">
                <a:latin typeface="Tahoma" pitchFamily="34" charset="0"/>
              </a:rPr>
              <a:t>štěný </a:t>
            </a:r>
            <a:r>
              <a:rPr lang="fr-BE" sz="2000">
                <a:latin typeface="Tahoma" pitchFamily="34" charset="0"/>
              </a:rPr>
              <a:t>Cu</a:t>
            </a:r>
            <a:r>
              <a:rPr lang="cs-CZ" sz="2000">
                <a:latin typeface="Tahoma" pitchFamily="34" charset="0"/>
              </a:rPr>
              <a:t>)</a:t>
            </a:r>
            <a:endParaRPr lang="en-US" sz="2000">
              <a:latin typeface="Tahoma" pitchFamily="34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060950" y="5516563"/>
            <a:ext cx="3744913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solidFill>
                  <a:srgbClr val="FF0000"/>
                </a:solidFill>
                <a:latin typeface="Tahoma" pitchFamily="34" charset="0"/>
              </a:rPr>
              <a:t>V praxi </a:t>
            </a:r>
            <a:r>
              <a:rPr lang="cs-CZ" sz="2000">
                <a:solidFill>
                  <a:srgbClr val="FF0000"/>
                </a:solidFill>
                <a:latin typeface="Tahoma" pitchFamily="34" charset="0"/>
              </a:rPr>
              <a:t>– 3-4 akutní biotesty</a:t>
            </a:r>
            <a:endParaRPr lang="en-US" sz="2000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V="1">
            <a:off x="2252663" y="3860800"/>
            <a:ext cx="2735262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3260725" y="3500438"/>
            <a:ext cx="1728788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4413250" y="2779713"/>
            <a:ext cx="6477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6716713" y="2132013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4" name="AutoShape 18"/>
          <p:cNvSpPr>
            <a:spLocks noChangeArrowheads="1"/>
          </p:cNvSpPr>
          <p:nvPr/>
        </p:nvSpPr>
        <p:spPr bwMode="auto">
          <a:xfrm>
            <a:off x="6716713" y="5229225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5" name="TextovéPole 18"/>
          <p:cNvSpPr txBox="1">
            <a:spLocks noChangeArrowheads="1"/>
          </p:cNvSpPr>
          <p:nvPr/>
        </p:nvSpPr>
        <p:spPr bwMode="auto">
          <a:xfrm>
            <a:off x="323850" y="908050"/>
            <a:ext cx="4570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Krok 1: Experimentální testy ekotoxicity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tx1"/>
                </a:solidFill>
              </a:rPr>
              <a:t>Které konkrétní testy se využívají?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dirty="0" smtClean="0"/>
              <a:t>Požadavky na konkrétní testy </a:t>
            </a:r>
          </a:p>
          <a:p>
            <a:pPr lvl="1"/>
            <a:r>
              <a:rPr lang="cs-CZ" altLang="cs-CZ" dirty="0" smtClean="0">
                <a:solidFill>
                  <a:schemeClr val="tx2"/>
                </a:solidFill>
              </a:rPr>
              <a:t>jsou předepsány v příslušném zákoně </a:t>
            </a:r>
          </a:p>
          <a:p>
            <a:pPr lvl="2"/>
            <a:r>
              <a:rPr lang="cs-CZ" altLang="cs-CZ" dirty="0" smtClean="0"/>
              <a:t>Musí být provedeny podle konkrétních předepsaných standardních postupů</a:t>
            </a:r>
          </a:p>
          <a:p>
            <a:pPr lvl="2"/>
            <a:r>
              <a:rPr lang="cs-CZ" altLang="cs-CZ" dirty="0" smtClean="0"/>
              <a:t>Musí být často realizovány v režimu správné laboratorní praxe (nebo obdobného systému kvality)</a:t>
            </a:r>
          </a:p>
          <a:p>
            <a:pPr lvl="1"/>
            <a:r>
              <a:rPr lang="cs-CZ" altLang="cs-CZ" dirty="0" smtClean="0"/>
              <a:t>konkrétní zákon může umožnit využít </a:t>
            </a:r>
            <a:r>
              <a:rPr lang="en-GB" altLang="cs-CZ" dirty="0" err="1" smtClean="0"/>
              <a:t>např</a:t>
            </a:r>
            <a:r>
              <a:rPr lang="en-GB" altLang="cs-CZ" dirty="0" smtClean="0"/>
              <a:t>. </a:t>
            </a:r>
            <a:r>
              <a:rPr lang="cs-CZ" altLang="cs-CZ" dirty="0" smtClean="0"/>
              <a:t>i </a:t>
            </a:r>
            <a:r>
              <a:rPr lang="cs-CZ" altLang="cs-CZ" dirty="0" smtClean="0"/>
              <a:t>literární údaje (z vědeckých článků)</a:t>
            </a:r>
          </a:p>
          <a:p>
            <a:pPr lvl="2"/>
            <a:r>
              <a:rPr lang="cs-CZ" altLang="cs-CZ" dirty="0" smtClean="0"/>
              <a:t>použité údaje </a:t>
            </a:r>
            <a:r>
              <a:rPr lang="en-GB" altLang="cs-CZ" dirty="0" smtClean="0"/>
              <a:t>z </a:t>
            </a:r>
            <a:r>
              <a:rPr lang="en-GB" altLang="cs-CZ" dirty="0" err="1" smtClean="0"/>
              <a:t>literatury</a:t>
            </a:r>
            <a:r>
              <a:rPr lang="en-GB" altLang="cs-CZ" dirty="0" smtClean="0"/>
              <a:t> </a:t>
            </a:r>
            <a:r>
              <a:rPr lang="cs-CZ" altLang="cs-CZ" dirty="0" smtClean="0"/>
              <a:t>musí splňovat požadavky kvality</a:t>
            </a:r>
            <a:endParaRPr lang="en-GB" altLang="cs-CZ" dirty="0" smtClean="0"/>
          </a:p>
          <a:p>
            <a:pPr lvl="3"/>
            <a:r>
              <a:rPr lang="en-GB" altLang="cs-CZ" sz="1600" i="1" dirty="0" smtClean="0"/>
              <a:t>K</a:t>
            </a:r>
            <a:r>
              <a:rPr lang="cs-CZ" altLang="cs-CZ" sz="1600" i="1" dirty="0" err="1" smtClean="0"/>
              <a:t>aždé</a:t>
            </a:r>
            <a:r>
              <a:rPr lang="cs-CZ" altLang="cs-CZ" sz="1600" i="1" dirty="0" smtClean="0"/>
              <a:t> použité číslo </a:t>
            </a:r>
            <a:r>
              <a:rPr lang="en-GB" altLang="cs-CZ" sz="1600" i="1" dirty="0" smtClean="0"/>
              <a:t>(</a:t>
            </a:r>
            <a:r>
              <a:rPr lang="en-GB" altLang="cs-CZ" sz="1600" i="1" dirty="0" err="1" smtClean="0"/>
              <a:t>např</a:t>
            </a:r>
            <a:r>
              <a:rPr lang="en-GB" altLang="cs-CZ" sz="1600" i="1" dirty="0" smtClean="0"/>
              <a:t>. IC50) </a:t>
            </a:r>
            <a:r>
              <a:rPr lang="cs-CZ" altLang="cs-CZ" sz="1600" i="1" dirty="0" smtClean="0"/>
              <a:t>z literatury musí být podrobeno analýze </a:t>
            </a:r>
            <a:r>
              <a:rPr lang="en-GB" altLang="cs-CZ" sz="1600" i="1" dirty="0" smtClean="0"/>
              <a:t> - </a:t>
            </a:r>
            <a:r>
              <a:rPr lang="cs-CZ" altLang="cs-CZ" sz="1600" i="1" dirty="0" smtClean="0"/>
              <a:t>Byly testy provedeny v souladu s existujícími standardy? Byly pozitivní/negativní kontroly? atp. </a:t>
            </a:r>
            <a:endParaRPr lang="en-GB" altLang="cs-CZ" sz="1600" i="1" dirty="0" smtClean="0"/>
          </a:p>
          <a:p>
            <a:pPr lvl="3"/>
            <a:r>
              <a:rPr lang="cs-CZ" altLang="cs-CZ" sz="1600" i="1" dirty="0" smtClean="0"/>
              <a:t>Pokud nesplní </a:t>
            </a:r>
            <a:r>
              <a:rPr lang="cs-CZ" altLang="cs-CZ" sz="1600" i="1" dirty="0" smtClean="0">
                <a:sym typeface="Wingdings" pitchFamily="2" charset="2"/>
              </a:rPr>
              <a:t>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nelze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hodnotu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použít</a:t>
            </a:r>
            <a:r>
              <a:rPr lang="en-US" altLang="cs-CZ" sz="1600" i="1" dirty="0" smtClean="0">
                <a:sym typeface="Wingdings" pitchFamily="2" charset="2"/>
              </a:rPr>
              <a:t> pro </a:t>
            </a:r>
            <a:r>
              <a:rPr lang="en-GB" altLang="cs-CZ" sz="1600" i="1" dirty="0" err="1" smtClean="0">
                <a:sym typeface="Wingdings" pitchFamily="2" charset="2"/>
              </a:rPr>
              <a:t>zhodnocení</a:t>
            </a:r>
            <a:r>
              <a:rPr lang="en-GB" altLang="cs-CZ" sz="1600" i="1" dirty="0" smtClean="0">
                <a:sym typeface="Wingdings" pitchFamily="2" charset="2"/>
              </a:rPr>
              <a:t> </a:t>
            </a:r>
            <a:r>
              <a:rPr lang="en-GB" altLang="cs-CZ" sz="1600" i="1" dirty="0" err="1" smtClean="0">
                <a:sym typeface="Wingdings" pitchFamily="2" charset="2"/>
              </a:rPr>
              <a:t>rizika</a:t>
            </a:r>
            <a:r>
              <a:rPr lang="en-GB" altLang="cs-CZ" sz="1600" i="1" dirty="0" smtClean="0">
                <a:sym typeface="Wingdings" pitchFamily="2" charset="2"/>
              </a:rPr>
              <a:t> (</a:t>
            </a:r>
            <a:r>
              <a:rPr lang="en-GB" altLang="cs-CZ" sz="1600" i="1" dirty="0" err="1" smtClean="0">
                <a:sym typeface="Wingdings" pitchFamily="2" charset="2"/>
              </a:rPr>
              <a:t>podle</a:t>
            </a:r>
            <a:r>
              <a:rPr lang="en-GB" altLang="cs-CZ" sz="1600" i="1" dirty="0" smtClean="0">
                <a:sym typeface="Wingdings" pitchFamily="2" charset="2"/>
              </a:rPr>
              <a:t> </a:t>
            </a:r>
            <a:r>
              <a:rPr lang="en-GB" altLang="cs-CZ" sz="1600" i="1" dirty="0" err="1" smtClean="0">
                <a:sym typeface="Wingdings" pitchFamily="2" charset="2"/>
              </a:rPr>
              <a:t>zákona</a:t>
            </a:r>
            <a:r>
              <a:rPr lang="en-GB" altLang="cs-CZ" sz="1600" i="1" dirty="0" smtClean="0">
                <a:sym typeface="Wingdings" pitchFamily="2" charset="2"/>
              </a:rPr>
              <a:t>)</a:t>
            </a:r>
            <a:endParaRPr lang="cs-CZ" altLang="cs-CZ" i="1" dirty="0" smtClean="0"/>
          </a:p>
          <a:p>
            <a:endParaRPr lang="en-GB" altLang="cs-CZ" dirty="0" smtClean="0"/>
          </a:p>
          <a:p>
            <a:r>
              <a:rPr lang="en-GB" altLang="cs-CZ" dirty="0" smtClean="0"/>
              <a:t>Na </a:t>
            </a:r>
            <a:r>
              <a:rPr lang="en-GB" altLang="cs-CZ" dirty="0" err="1" smtClean="0"/>
              <a:t>jaké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konkrétní</a:t>
            </a:r>
            <a:r>
              <a:rPr lang="en-GB" altLang="cs-CZ" dirty="0" smtClean="0"/>
              <a:t> </a:t>
            </a:r>
            <a:r>
              <a:rPr lang="en-GB" altLang="cs-CZ" dirty="0" smtClean="0"/>
              <a:t>testy (</a:t>
            </a:r>
            <a:r>
              <a:rPr lang="en-GB" altLang="cs-CZ" dirty="0" err="1" smtClean="0"/>
              <a:t>postupy</a:t>
            </a:r>
            <a:r>
              <a:rPr lang="en-GB" altLang="cs-CZ" dirty="0" smtClean="0"/>
              <a:t>) se </a:t>
            </a:r>
            <a:r>
              <a:rPr lang="en-GB" altLang="cs-CZ" dirty="0" err="1" smtClean="0"/>
              <a:t>tedy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zákony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odkazují</a:t>
            </a:r>
            <a:r>
              <a:rPr lang="en-GB" altLang="cs-CZ" dirty="0" smtClean="0"/>
              <a:t> ? </a:t>
            </a:r>
            <a:r>
              <a:rPr lang="en-GB" altLang="cs-CZ" dirty="0" smtClean="0">
                <a:sym typeface="Wingdings" pitchFamily="2" charset="2"/>
              </a:rPr>
              <a:t> </a:t>
            </a:r>
            <a:r>
              <a:rPr lang="en-GB" altLang="cs-CZ" dirty="0" err="1" smtClean="0">
                <a:sym typeface="Wingdings" pitchFamily="2" charset="2"/>
              </a:rPr>
              <a:t>viz</a:t>
            </a:r>
            <a:r>
              <a:rPr lang="en-GB" altLang="cs-CZ" dirty="0" smtClean="0">
                <a:sym typeface="Wingdings" pitchFamily="2" charset="2"/>
              </a:rPr>
              <a:t> </a:t>
            </a:r>
            <a:r>
              <a:rPr lang="en-GB" altLang="cs-CZ" dirty="0" err="1" smtClean="0">
                <a:sym typeface="Wingdings" pitchFamily="2" charset="2"/>
              </a:rPr>
              <a:t>dále</a:t>
            </a: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Zákony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</a:t>
            </a:r>
            <a:r>
              <a:rPr lang="en-GB" dirty="0" err="1" smtClean="0"/>
              <a:t>standardy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328592"/>
          </a:xfrm>
        </p:spPr>
        <p:txBody>
          <a:bodyPr>
            <a:normAutofit fontScale="70000" lnSpcReduction="20000"/>
          </a:bodyPr>
          <a:lstStyle/>
          <a:p>
            <a:r>
              <a:rPr lang="en-GB" altLang="cs-CZ" dirty="0" err="1" smtClean="0"/>
              <a:t>Existuje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mnoho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různých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biotestů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výzkum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odborná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literatura</a:t>
            </a:r>
            <a:r>
              <a:rPr lang="en-GB" altLang="cs-CZ" dirty="0" smtClean="0"/>
              <a:t>...)</a:t>
            </a:r>
            <a:endParaRPr lang="en-GB" altLang="cs-CZ" dirty="0" smtClean="0"/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smtClean="0">
                <a:solidFill>
                  <a:schemeClr val="tx2"/>
                </a:solidFill>
              </a:rPr>
              <a:t>Pro </a:t>
            </a:r>
            <a:r>
              <a:rPr lang="en-GB" altLang="cs-CZ" dirty="0" err="1" smtClean="0">
                <a:solidFill>
                  <a:schemeClr val="tx2"/>
                </a:solidFill>
              </a:rPr>
              <a:t>podskupinu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smtClean="0"/>
              <a:t>(</a:t>
            </a:r>
            <a:r>
              <a:rPr lang="en-GB" altLang="cs-CZ" dirty="0" err="1" smtClean="0"/>
              <a:t>malou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část</a:t>
            </a:r>
            <a:r>
              <a:rPr lang="en-GB" altLang="cs-CZ" dirty="0" smtClean="0"/>
              <a:t>) z </a:t>
            </a:r>
            <a:r>
              <a:rPr lang="en-GB" altLang="cs-CZ" dirty="0" err="1" smtClean="0"/>
              <a:t>nich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byly</a:t>
            </a:r>
            <a:r>
              <a:rPr lang="en-GB" altLang="cs-CZ" dirty="0" smtClean="0"/>
              <a:t> </a:t>
            </a:r>
            <a:endParaRPr lang="en-GB" altLang="cs-CZ" dirty="0" smtClean="0"/>
          </a:p>
          <a:p>
            <a:pPr lvl="2"/>
            <a:r>
              <a:rPr lang="en-GB" altLang="cs-CZ" b="1" dirty="0" err="1" smtClean="0"/>
              <a:t>připraveny</a:t>
            </a:r>
            <a:r>
              <a:rPr lang="en-GB" altLang="cs-CZ" b="1" dirty="0" smtClean="0"/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standardní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postupy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/>
              <a:t>standardizace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kroků</a:t>
            </a:r>
            <a:r>
              <a:rPr lang="en-GB" altLang="cs-CZ" dirty="0" smtClean="0"/>
              <a:t> ů- </a:t>
            </a:r>
            <a:r>
              <a:rPr lang="en-GB" altLang="cs-CZ" dirty="0" err="1" smtClean="0"/>
              <a:t>zajištění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opakovatelnosti</a:t>
            </a:r>
            <a:r>
              <a:rPr lang="en-GB" altLang="cs-CZ" dirty="0" smtClean="0"/>
              <a:t>)</a:t>
            </a:r>
          </a:p>
          <a:p>
            <a:pPr lvl="2"/>
            <a:r>
              <a:rPr lang="en-GB" altLang="cs-CZ" dirty="0" err="1" smtClean="0"/>
              <a:t>které</a:t>
            </a:r>
            <a:r>
              <a:rPr lang="en-GB" altLang="cs-CZ" dirty="0" smtClean="0"/>
              <a:t> </a:t>
            </a:r>
            <a:r>
              <a:rPr lang="en-GB" altLang="cs-CZ" b="1" dirty="0" err="1" smtClean="0"/>
              <a:t>byly</a:t>
            </a:r>
            <a:r>
              <a:rPr lang="en-GB" altLang="cs-CZ" b="1" dirty="0" smtClean="0"/>
              <a:t> </a:t>
            </a:r>
            <a:r>
              <a:rPr lang="en-GB" altLang="cs-CZ" b="1" dirty="0" err="1" smtClean="0"/>
              <a:t>dále</a:t>
            </a:r>
            <a:r>
              <a:rPr lang="en-GB" altLang="cs-CZ" b="1" dirty="0" smtClean="0"/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validovány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dirty="0" smtClean="0"/>
              <a:t>(</a:t>
            </a:r>
            <a:r>
              <a:rPr lang="en-GB" altLang="cs-CZ" dirty="0" err="1" smtClean="0"/>
              <a:t>ověřeny</a:t>
            </a:r>
            <a:r>
              <a:rPr lang="en-GB" altLang="cs-CZ" dirty="0" smtClean="0"/>
              <a:t> v </a:t>
            </a:r>
            <a:r>
              <a:rPr lang="en-GB" altLang="cs-CZ" dirty="0" err="1" smtClean="0"/>
              <a:t>mezilaboratorních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zkouškách</a:t>
            </a:r>
            <a:r>
              <a:rPr lang="en-GB" altLang="cs-CZ" dirty="0" smtClean="0"/>
              <a:t> </a:t>
            </a:r>
            <a:r>
              <a:rPr lang="en-GB" altLang="cs-CZ" dirty="0" smtClean="0"/>
              <a:t>– </a:t>
            </a:r>
            <a:r>
              <a:rPr lang="en-GB" altLang="cs-CZ" dirty="0" err="1" smtClean="0"/>
              <a:t>poskytují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opakovatelné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výsledky</a:t>
            </a:r>
            <a:r>
              <a:rPr lang="en-GB" altLang="cs-CZ" dirty="0" smtClean="0"/>
              <a:t> v </a:t>
            </a:r>
            <a:r>
              <a:rPr lang="en-GB" altLang="cs-CZ" dirty="0" err="1" smtClean="0"/>
              <a:t>různých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laboratořích</a:t>
            </a:r>
            <a:r>
              <a:rPr lang="en-GB" altLang="cs-CZ" dirty="0" smtClean="0"/>
              <a:t>) </a:t>
            </a:r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err="1" smtClean="0"/>
              <a:t>Standardizované</a:t>
            </a:r>
            <a:r>
              <a:rPr lang="en-GB" altLang="cs-CZ" dirty="0" smtClean="0"/>
              <a:t> a </a:t>
            </a:r>
            <a:r>
              <a:rPr lang="en-GB" altLang="cs-CZ" dirty="0" err="1" smtClean="0"/>
              <a:t>validované</a:t>
            </a:r>
            <a:r>
              <a:rPr lang="en-GB" altLang="cs-CZ" dirty="0" smtClean="0"/>
              <a:t> testy </a:t>
            </a:r>
            <a:r>
              <a:rPr lang="en-GB" altLang="cs-CZ" dirty="0" err="1" smtClean="0"/>
              <a:t>evidují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organizace</a:t>
            </a:r>
            <a:endParaRPr lang="en-GB" altLang="cs-CZ" dirty="0" smtClean="0"/>
          </a:p>
          <a:p>
            <a:pPr lvl="2"/>
            <a:r>
              <a:rPr lang="en-GB" altLang="cs-CZ" dirty="0" err="1" smtClean="0"/>
              <a:t>Národní</a:t>
            </a:r>
            <a:r>
              <a:rPr lang="en-GB" altLang="cs-CZ" dirty="0" smtClean="0"/>
              <a:t> </a:t>
            </a:r>
          </a:p>
          <a:p>
            <a:pPr lvl="3"/>
            <a:r>
              <a:rPr lang="en-GB" altLang="cs-CZ" dirty="0" smtClean="0"/>
              <a:t>ČR: </a:t>
            </a:r>
            <a:r>
              <a:rPr lang="en-GB" dirty="0" err="1" smtClean="0"/>
              <a:t>Úřad</a:t>
            </a:r>
            <a:r>
              <a:rPr lang="en-GB" dirty="0" smtClean="0"/>
              <a:t> </a:t>
            </a:r>
            <a:r>
              <a:rPr lang="en-GB" dirty="0" smtClean="0"/>
              <a:t>pro </a:t>
            </a:r>
            <a:r>
              <a:rPr lang="en-GB" dirty="0" err="1" smtClean="0"/>
              <a:t>technickou</a:t>
            </a:r>
            <a:r>
              <a:rPr lang="en-GB" dirty="0" smtClean="0"/>
              <a:t> </a:t>
            </a:r>
            <a:r>
              <a:rPr lang="en-GB" dirty="0" err="1" smtClean="0"/>
              <a:t>normalizaci</a:t>
            </a:r>
            <a:r>
              <a:rPr lang="en-GB" dirty="0" smtClean="0"/>
              <a:t>, </a:t>
            </a:r>
            <a:r>
              <a:rPr lang="en-GB" dirty="0" err="1" smtClean="0"/>
              <a:t>metrologii</a:t>
            </a:r>
            <a:r>
              <a:rPr lang="en-GB" dirty="0" smtClean="0"/>
              <a:t> a </a:t>
            </a:r>
            <a:r>
              <a:rPr lang="en-GB" dirty="0" err="1" smtClean="0"/>
              <a:t>státní</a:t>
            </a:r>
            <a:r>
              <a:rPr lang="en-GB" dirty="0" smtClean="0"/>
              <a:t> </a:t>
            </a:r>
            <a:r>
              <a:rPr lang="en-GB" dirty="0" err="1" smtClean="0"/>
              <a:t>zkušebnictví</a:t>
            </a:r>
            <a:r>
              <a:rPr lang="en-GB" dirty="0" smtClean="0"/>
              <a:t> (ÚNMZ) </a:t>
            </a:r>
            <a:r>
              <a:rPr lang="en-GB" dirty="0" smtClean="0"/>
              <a:t>–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chemeClr val="tx2"/>
                </a:solidFill>
              </a:rPr>
              <a:t>ČSN</a:t>
            </a:r>
          </a:p>
          <a:p>
            <a:pPr lvl="3"/>
            <a:r>
              <a:rPr lang="en-GB" dirty="0" smtClean="0"/>
              <a:t>USA – (</a:t>
            </a:r>
            <a:r>
              <a:rPr lang="en-GB" dirty="0" err="1" smtClean="0"/>
              <a:t>velký</a:t>
            </a:r>
            <a:r>
              <a:rPr lang="en-GB" dirty="0" smtClean="0"/>
              <a:t> </a:t>
            </a:r>
            <a:r>
              <a:rPr lang="en-GB" dirty="0" err="1" smtClean="0"/>
              <a:t>význam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mezinárodně</a:t>
            </a:r>
            <a:r>
              <a:rPr lang="en-GB" dirty="0" smtClean="0"/>
              <a:t>) – US EPA </a:t>
            </a:r>
          </a:p>
          <a:p>
            <a:pPr lvl="2"/>
            <a:r>
              <a:rPr lang="en-GB" altLang="cs-CZ" dirty="0" err="1" smtClean="0"/>
              <a:t>Mezinárodní</a:t>
            </a:r>
            <a:r>
              <a:rPr lang="en-GB" altLang="cs-CZ" dirty="0" smtClean="0"/>
              <a:t> – </a:t>
            </a:r>
            <a:r>
              <a:rPr lang="en-GB" altLang="cs-CZ" dirty="0" err="1" smtClean="0"/>
              <a:t>např</a:t>
            </a:r>
            <a:r>
              <a:rPr lang="en-GB" altLang="cs-CZ" dirty="0" smtClean="0"/>
              <a:t>. </a:t>
            </a:r>
            <a:r>
              <a:rPr lang="en-GB" altLang="cs-CZ" b="1" dirty="0" smtClean="0">
                <a:solidFill>
                  <a:schemeClr val="tx2"/>
                </a:solidFill>
              </a:rPr>
              <a:t>OECD, ISO </a:t>
            </a:r>
            <a:r>
              <a:rPr lang="en-GB" altLang="cs-CZ" dirty="0" smtClean="0"/>
              <a:t>a </a:t>
            </a:r>
            <a:r>
              <a:rPr lang="en-GB" altLang="cs-CZ" dirty="0" err="1" smtClean="0"/>
              <a:t>další</a:t>
            </a:r>
            <a:endParaRPr lang="en-GB" altLang="cs-CZ" dirty="0" smtClean="0"/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err="1" smtClean="0">
                <a:solidFill>
                  <a:schemeClr val="tx2"/>
                </a:solidFill>
              </a:rPr>
              <a:t>Zákony</a:t>
            </a:r>
            <a:r>
              <a:rPr lang="en-GB" altLang="cs-CZ" dirty="0" smtClean="0">
                <a:solidFill>
                  <a:schemeClr val="tx2"/>
                </a:solidFill>
              </a:rPr>
              <a:t> se </a:t>
            </a:r>
            <a:r>
              <a:rPr lang="en-GB" altLang="cs-CZ" dirty="0" err="1" smtClean="0">
                <a:solidFill>
                  <a:schemeClr val="tx2"/>
                </a:solidFill>
              </a:rPr>
              <a:t>odkazují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právě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na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tyto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vybrané</a:t>
            </a:r>
            <a:r>
              <a:rPr lang="en-GB" altLang="cs-CZ" dirty="0" smtClean="0">
                <a:solidFill>
                  <a:schemeClr val="tx2"/>
                </a:solidFill>
              </a:rPr>
              <a:t> = </a:t>
            </a:r>
            <a:r>
              <a:rPr lang="en-GB" altLang="cs-CZ" dirty="0" err="1" smtClean="0">
                <a:solidFill>
                  <a:schemeClr val="tx2"/>
                </a:solidFill>
              </a:rPr>
              <a:t>standardizované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smtClean="0">
                <a:solidFill>
                  <a:schemeClr val="tx2"/>
                </a:solidFill>
              </a:rPr>
              <a:t>a </a:t>
            </a:r>
            <a:r>
              <a:rPr lang="en-GB" altLang="cs-CZ" dirty="0" err="1" smtClean="0">
                <a:solidFill>
                  <a:schemeClr val="tx2"/>
                </a:solidFill>
              </a:rPr>
              <a:t>validované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smtClean="0">
                <a:solidFill>
                  <a:schemeClr val="tx2"/>
                </a:solidFill>
              </a:rPr>
              <a:t>testy</a:t>
            </a:r>
            <a:endParaRPr lang="en-GB" altLang="cs-CZ" dirty="0" smtClean="0">
              <a:solidFill>
                <a:schemeClr val="tx2"/>
              </a:solidFill>
            </a:endParaRPr>
          </a:p>
          <a:p>
            <a:pPr lvl="2"/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Organizace spojené s </a:t>
            </a:r>
            <a:r>
              <a:rPr lang="cs-CZ" dirty="0" err="1" smtClean="0"/>
              <a:t>biotesty</a:t>
            </a:r>
            <a:endParaRPr lang="cs-CZ" dirty="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sz="2000" b="1" dirty="0" err="1" smtClean="0">
                <a:solidFill>
                  <a:schemeClr val="tx2"/>
                </a:solidFill>
              </a:rPr>
              <a:t>Nejvýznamnější</a:t>
            </a:r>
            <a:r>
              <a:rPr lang="en-GB" altLang="cs-CZ" sz="20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000" b="1" dirty="0" err="1" smtClean="0">
                <a:solidFill>
                  <a:schemeClr val="tx2"/>
                </a:solidFill>
              </a:rPr>
              <a:t>nadnárodní</a:t>
            </a:r>
            <a:endParaRPr lang="en-GB" altLang="cs-CZ" sz="2000" b="1" dirty="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OECD </a:t>
            </a:r>
            <a:r>
              <a:rPr lang="cs-CZ" altLang="cs-CZ" sz="1600" dirty="0" smtClean="0"/>
              <a:t>= </a:t>
            </a:r>
            <a:r>
              <a:rPr lang="en-US" altLang="cs-CZ" sz="1600" dirty="0" smtClean="0"/>
              <a:t>Organization for Economic Cooperation Development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ISO = </a:t>
            </a:r>
            <a:r>
              <a:rPr lang="cs-CZ" altLang="cs-CZ" sz="1600" dirty="0" err="1" smtClean="0"/>
              <a:t>International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Standardization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Organization</a:t>
            </a:r>
            <a:endParaRPr lang="cs-CZ" altLang="cs-CZ" sz="1600" dirty="0" smtClean="0"/>
          </a:p>
          <a:p>
            <a:pPr eaLnBrk="1" hangingPunct="1">
              <a:lnSpc>
                <a:spcPct val="90000"/>
              </a:lnSpc>
            </a:pPr>
            <a:endParaRPr lang="en-GB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cs-CZ" sz="2000" b="1" dirty="0" err="1" smtClean="0"/>
              <a:t>Národní</a:t>
            </a:r>
            <a:r>
              <a:rPr lang="en-GB" altLang="cs-CZ" sz="2000" b="1" dirty="0" smtClean="0"/>
              <a:t> </a:t>
            </a:r>
            <a:r>
              <a:rPr lang="en-GB" altLang="cs-CZ" sz="2000" b="1" dirty="0" err="1" smtClean="0"/>
              <a:t>standardy</a:t>
            </a:r>
            <a:endParaRPr lang="en-GB" altLang="cs-CZ" sz="20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ČSN = Česká státní </a:t>
            </a:r>
            <a:r>
              <a:rPr lang="cs-CZ" altLang="cs-CZ" sz="2000" dirty="0" smtClean="0"/>
              <a:t>norma</a:t>
            </a:r>
            <a:r>
              <a:rPr lang="en-GB" altLang="cs-CZ" sz="2000" dirty="0" smtClean="0"/>
              <a:t> (</a:t>
            </a:r>
            <a:r>
              <a:rPr lang="en-GB" altLang="cs-CZ" sz="2000" dirty="0" err="1" smtClean="0"/>
              <a:t>eviduje</a:t>
            </a:r>
            <a:r>
              <a:rPr lang="en-GB" altLang="cs-CZ" sz="2000" dirty="0" smtClean="0"/>
              <a:t> ÚNMZ)</a:t>
            </a:r>
            <a:endParaRPr lang="en-GB" altLang="cs-CZ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DIN </a:t>
            </a:r>
            <a:r>
              <a:rPr lang="cs-CZ" altLang="cs-CZ" sz="2000" dirty="0" smtClean="0"/>
              <a:t>= </a:t>
            </a:r>
            <a:r>
              <a:rPr lang="de-DE" altLang="cs-CZ" sz="2000" dirty="0" smtClean="0"/>
              <a:t>German Deutsches Institut für </a:t>
            </a:r>
            <a:r>
              <a:rPr lang="de-DE" altLang="cs-CZ" sz="2000" dirty="0" smtClean="0"/>
              <a:t>Normung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US </a:t>
            </a:r>
            <a:r>
              <a:rPr lang="cs-CZ" altLang="cs-CZ" sz="2000" dirty="0" smtClean="0"/>
              <a:t>EPA = US </a:t>
            </a:r>
            <a:r>
              <a:rPr lang="cs-CZ" altLang="cs-CZ" sz="2000" dirty="0" err="1" smtClean="0"/>
              <a:t>Environmental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Protection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Agency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endParaRPr lang="en-GB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cs-CZ" sz="2000" dirty="0" err="1" smtClean="0"/>
              <a:t>Další</a:t>
            </a:r>
            <a:r>
              <a:rPr lang="en-GB" altLang="cs-CZ" sz="2000" dirty="0" smtClean="0"/>
              <a:t> </a:t>
            </a:r>
            <a:r>
              <a:rPr lang="en-GB" altLang="cs-CZ" sz="2000" dirty="0" err="1" smtClean="0"/>
              <a:t>různé</a:t>
            </a:r>
            <a:endParaRPr lang="en-GB" altLang="cs-CZ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SETAC </a:t>
            </a:r>
            <a:r>
              <a:rPr lang="cs-CZ" altLang="cs-CZ" sz="1600" dirty="0" smtClean="0"/>
              <a:t>= Society </a:t>
            </a:r>
            <a:r>
              <a:rPr lang="cs-CZ" altLang="cs-CZ" sz="1600" dirty="0" err="1" smtClean="0"/>
              <a:t>for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Environmental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Toxicology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and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Chemistry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IOBC = </a:t>
            </a:r>
            <a:r>
              <a:rPr lang="en-US" altLang="cs-CZ" sz="1600" dirty="0" smtClean="0"/>
              <a:t>International </a:t>
            </a:r>
            <a:r>
              <a:rPr lang="en-US" altLang="cs-CZ" sz="1600" dirty="0" err="1" smtClean="0"/>
              <a:t>Organisation</a:t>
            </a:r>
            <a:r>
              <a:rPr lang="en-US" altLang="cs-CZ" sz="1600" dirty="0" smtClean="0"/>
              <a:t> for Biological and Integrated Control of Noxious Animals and Plants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EPPO = </a:t>
            </a:r>
            <a:r>
              <a:rPr lang="en-US" altLang="cs-CZ" sz="1600" dirty="0" smtClean="0"/>
              <a:t>European and Mediterranean Plant Protection Organization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ASTM = </a:t>
            </a:r>
            <a:r>
              <a:rPr lang="cs-CZ" altLang="cs-CZ" sz="1600" dirty="0" err="1" smtClean="0"/>
              <a:t>American</a:t>
            </a:r>
            <a:r>
              <a:rPr lang="cs-CZ" altLang="cs-CZ" sz="1600" dirty="0" smtClean="0"/>
              <a:t> Society </a:t>
            </a:r>
            <a:r>
              <a:rPr lang="cs-CZ" altLang="cs-CZ" sz="1600" dirty="0" err="1" smtClean="0"/>
              <a:t>of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Testing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and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Materials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CEN = </a:t>
            </a:r>
            <a:r>
              <a:rPr lang="cs-CZ" altLang="cs-CZ" sz="1600" dirty="0" err="1" smtClean="0"/>
              <a:t>European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Commitee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for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Standardization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WHO = </a:t>
            </a:r>
            <a:r>
              <a:rPr lang="cs-CZ" altLang="cs-CZ" sz="1600" dirty="0" err="1" smtClean="0"/>
              <a:t>World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Health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Organisation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BBA = </a:t>
            </a:r>
            <a:r>
              <a:rPr lang="de-DE" altLang="cs-CZ" sz="1600" dirty="0" smtClean="0"/>
              <a:t>Biologische Bundesanstalt für Land- und Forstwirtschaft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OPPTS = </a:t>
            </a:r>
            <a:r>
              <a:rPr lang="en-US" altLang="cs-CZ" sz="1600" dirty="0" smtClean="0"/>
              <a:t>The Office of Prevention, Pesticides and Toxic Substances</a:t>
            </a:r>
            <a:r>
              <a:rPr lang="cs-CZ" altLang="cs-CZ" sz="1600" dirty="0" smtClean="0"/>
              <a:t> (EPA)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dirty="0" err="1" smtClean="0"/>
              <a:t>dle</a:t>
            </a:r>
            <a:r>
              <a:rPr lang="en-GB" dirty="0" smtClean="0"/>
              <a:t> OECD</a:t>
            </a:r>
            <a:endParaRPr lang="cs-CZ" dirty="0"/>
          </a:p>
        </p:txBody>
      </p:sp>
      <p:pic>
        <p:nvPicPr>
          <p:cNvPr id="21509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539750" y="1628775"/>
          <a:ext cx="8208963" cy="4248146"/>
        </p:xfrm>
        <a:graphic>
          <a:graphicData uri="http://schemas.openxmlformats.org/drawingml/2006/table">
            <a:tbl>
              <a:tblPr/>
              <a:tblGrid>
                <a:gridCol w="7183336"/>
                <a:gridCol w="1025627"/>
              </a:tblGrid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201: Alga, Growth Inhibition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11 July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221: Lemna sp. Growth Inhabition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11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July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202: Daphnia sp. Acute </a:t>
                      </a:r>
                      <a:r>
                        <a:rPr lang="en-US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Immobilisation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Test No. 211: Daphnia magna Reproduction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16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Oct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203: Fish, Acute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204: Fish, Prolonged Toxicity Test: 14-Day Study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210: Fish, Early-Life Stage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212: Fish, Short-term Toxicity Test on Embryo and Sac-Fry Stages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Sep 1998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215: Fish, Juvenile Growth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229: Fish Short Term Reproduction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230: 21-day Fish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08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231: Amphibian Metamorphosis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209: Activated Sludge, Respiration Inhibition Test (Carbon and Ammonium Oxidation)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July 2010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Test No. 224: Determination of the Inhibition of the Activity of Anaerobic Bacteria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25 Jan 2007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9080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800" b="0" kern="0" dirty="0">
                <a:solidFill>
                  <a:srgbClr val="4D4D4D"/>
                </a:solidFill>
                <a:latin typeface="+mn-lt"/>
              </a:rPr>
              <a:t>Testy s vodními organismy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cs-CZ" sz="2800" b="0" kern="0" dirty="0">
              <a:solidFill>
                <a:srgbClr val="4D4D4D"/>
              </a:solidFill>
              <a:latin typeface="+mn-lt"/>
            </a:endParaRPr>
          </a:p>
        </p:txBody>
      </p:sp>
      <p:pic>
        <p:nvPicPr>
          <p:cNvPr id="8" name="Picture 2" descr="http://www.fishbase.org/images/species/Darer_m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44824"/>
            <a:ext cx="2051720" cy="1099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pPr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vybrané</a:t>
            </a:r>
            <a:r>
              <a:rPr lang="en-GB" dirty="0" smtClean="0"/>
              <a:t>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dirty="0" err="1" smtClean="0"/>
              <a:t>dle</a:t>
            </a:r>
            <a:r>
              <a:rPr lang="en-GB" dirty="0" smtClean="0"/>
              <a:t> ISO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1959672"/>
              </p:ext>
            </p:extLst>
          </p:nvPr>
        </p:nvGraphicFramePr>
        <p:xfrm>
          <a:off x="179388" y="1300923"/>
          <a:ext cx="8785225" cy="4144301"/>
        </p:xfrm>
        <a:graphic>
          <a:graphicData uri="http://schemas.openxmlformats.org/drawingml/2006/table">
            <a:tbl>
              <a:tblPr/>
              <a:tblGrid>
                <a:gridCol w="1008236"/>
                <a:gridCol w="7776989"/>
              </a:tblGrid>
              <a:tr h="14366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ISO 6341:1996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Water quality -- Determination of the inhibition of the mobility of Daphnia magna Straus (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) -- Acute toxicity test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6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10706:2000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long term toxicity of substances to Daphnia magna Straus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14380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acute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Thamnocephalus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platyurus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Anostraca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16303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toxicity of fresh water sediments using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Hyalella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azteca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10872:2010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toxic effect of sediment and soil samples on growth, fertility and reproduction of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Caenorhabditis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elegans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Nematoda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16712:2005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acute toxicity of marine or estuarine sediment to amphipods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20665:2008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chronic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Ceriodaphnia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dubia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54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20666:2008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chronic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Brachionus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calyciflorus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in 48 h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14669:1999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acute lethal toxicity to marine copepods (Copepoda, Crustacea)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7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14371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freshwater-sediment subchronic toxicity to Heterocypris incongruens (Crustacea, Ostracoda)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16665:2005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quantitative sampling and sample processing of marine soft-bottom macrofauna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7828:1985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Methods of biological sampling -- Guidance on handnet sampling of aquatic benthic macro-invertebrates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90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8265:1988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Design and use of quantitative samplers for benthic macro-invertebrates on stony substrata in shallow freshwaters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8689-1:2000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1: Guidance on the interpretation of biological quality data from surveys of benthic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macroinvertebrates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8689-2:2000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2: Guidance on the presentation of biological quality data from surveys of benthic macroinvertebrates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9391:1993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Sampling in deep waters for macro-invertebrates -- Guidance on the use of colonization, qualitative and quantitative samplers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10870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the selection of sampling methods and devices for benthic macroinvertebrates in fresh 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ISO/WD 16778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Calanoid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copepod development test with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Acartia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tonsa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8676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9950" y="0"/>
            <a:ext cx="1924050" cy="552450"/>
          </a:xfrm>
          <a:noFill/>
        </p:spPr>
      </p:pic>
      <p:sp>
        <p:nvSpPr>
          <p:cNvPr id="28674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B133084-D8EB-4480-83A0-77CB414A229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908521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Vodní bezobratlí</a:t>
            </a:r>
          </a:p>
        </p:txBody>
      </p:sp>
      <p:pic>
        <p:nvPicPr>
          <p:cNvPr id="9" name="Picture 2" descr="http://pcwww.liv.ac.uk/~stewp123/Daphnia%20magna.jpg"/>
          <p:cNvPicPr>
            <a:picLocks noChangeAspect="1" noChangeArrowheads="1"/>
          </p:cNvPicPr>
          <p:nvPr/>
        </p:nvPicPr>
        <p:blipFill>
          <a:blip r:embed="rId4" cstate="print"/>
          <a:srcRect r="12871"/>
          <a:stretch>
            <a:fillRect/>
          </a:stretch>
        </p:blipFill>
        <p:spPr bwMode="auto">
          <a:xfrm>
            <a:off x="-1" y="5461089"/>
            <a:ext cx="1622811" cy="1396911"/>
          </a:xfrm>
          <a:prstGeom prst="rect">
            <a:avLst/>
          </a:prstGeom>
          <a:noFill/>
        </p:spPr>
      </p:pic>
      <p:pic>
        <p:nvPicPr>
          <p:cNvPr id="10" name="Picture 4" descr="http://84.244.151.141/~persoone/images/slider/Thamnocephalus_platyurus.jpg"/>
          <p:cNvPicPr>
            <a:picLocks noChangeAspect="1" noChangeArrowheads="1"/>
          </p:cNvPicPr>
          <p:nvPr/>
        </p:nvPicPr>
        <p:blipFill>
          <a:blip r:embed="rId5" cstate="print"/>
          <a:srcRect t="9144" b="13508"/>
          <a:stretch>
            <a:fillRect/>
          </a:stretch>
        </p:blipFill>
        <p:spPr bwMode="auto">
          <a:xfrm>
            <a:off x="1619671" y="5466582"/>
            <a:ext cx="1298655" cy="1391417"/>
          </a:xfrm>
          <a:prstGeom prst="rect">
            <a:avLst/>
          </a:prstGeom>
          <a:noFill/>
        </p:spPr>
      </p:pic>
      <p:pic>
        <p:nvPicPr>
          <p:cNvPr id="11" name="Picture 6" descr="http://www.fcps.edu/islandcreekes/ecology/Arthropods/Scud/Hyaellallam1.jpg"/>
          <p:cNvPicPr>
            <a:picLocks noChangeAspect="1" noChangeArrowheads="1"/>
          </p:cNvPicPr>
          <p:nvPr/>
        </p:nvPicPr>
        <p:blipFill>
          <a:blip r:embed="rId6" cstate="print"/>
          <a:srcRect b="8381"/>
          <a:stretch>
            <a:fillRect/>
          </a:stretch>
        </p:blipFill>
        <p:spPr bwMode="auto">
          <a:xfrm>
            <a:off x="2915816" y="5463607"/>
            <a:ext cx="2225728" cy="1394394"/>
          </a:xfrm>
          <a:prstGeom prst="rect">
            <a:avLst/>
          </a:prstGeom>
          <a:noFill/>
        </p:spPr>
      </p:pic>
      <p:pic>
        <p:nvPicPr>
          <p:cNvPr id="12" name="Picture 8" descr="http://caramelosblog.es/wp-content/gallery/fauna/caenorhabditis_elegans_worm.jpg"/>
          <p:cNvPicPr>
            <a:picLocks noChangeAspect="1" noChangeArrowheads="1"/>
          </p:cNvPicPr>
          <p:nvPr/>
        </p:nvPicPr>
        <p:blipFill>
          <a:blip r:embed="rId7" cstate="print"/>
          <a:srcRect r="12313"/>
          <a:stretch>
            <a:fillRect/>
          </a:stretch>
        </p:blipFill>
        <p:spPr bwMode="auto">
          <a:xfrm>
            <a:off x="5082551" y="5463153"/>
            <a:ext cx="1635164" cy="1394846"/>
          </a:xfrm>
          <a:prstGeom prst="rect">
            <a:avLst/>
          </a:prstGeom>
          <a:noFill/>
        </p:spPr>
      </p:pic>
      <p:pic>
        <p:nvPicPr>
          <p:cNvPr id="13" name="Picture 10" descr="http://cfb.unh.edu/CFBKey/html/Organisms/PRotifera/GBrachionus/brachionus_calyciflorus/brachionuscalyciflorus1large.jpg"/>
          <p:cNvPicPr>
            <a:picLocks noChangeAspect="1" noChangeArrowheads="1"/>
          </p:cNvPicPr>
          <p:nvPr/>
        </p:nvPicPr>
        <p:blipFill>
          <a:blip r:embed="rId8" cstate="print"/>
          <a:srcRect t="4850" b="7855"/>
          <a:stretch>
            <a:fillRect/>
          </a:stretch>
        </p:blipFill>
        <p:spPr bwMode="auto">
          <a:xfrm>
            <a:off x="6738735" y="5458793"/>
            <a:ext cx="1602846" cy="1399206"/>
          </a:xfrm>
          <a:prstGeom prst="rect">
            <a:avLst/>
          </a:prstGeom>
          <a:noFill/>
        </p:spPr>
      </p:pic>
      <p:pic>
        <p:nvPicPr>
          <p:cNvPr id="14" name="Picture 12" descr="http://www.dr-ralf-wagner.de/Bilder/Heterocypris_incongruens-50x_17.jpg"/>
          <p:cNvPicPr>
            <a:picLocks noChangeAspect="1" noChangeArrowheads="1"/>
          </p:cNvPicPr>
          <p:nvPr/>
        </p:nvPicPr>
        <p:blipFill>
          <a:blip r:embed="rId9" cstate="print"/>
          <a:srcRect t="8435" b="13614"/>
          <a:stretch>
            <a:fillRect/>
          </a:stretch>
        </p:blipFill>
        <p:spPr bwMode="auto">
          <a:xfrm rot="5400000">
            <a:off x="8031224" y="5745224"/>
            <a:ext cx="1404462" cy="821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dirty="0" smtClean="0"/>
              <a:t>ČSN </a:t>
            </a:r>
            <a:endParaRPr lang="cs-CZ" dirty="0" smtClean="0"/>
          </a:p>
        </p:txBody>
      </p:sp>
      <p:sp>
        <p:nvSpPr>
          <p:cNvPr id="33794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D3FBB51-3253-4A51-B205-C24B3AAD5BF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3429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Voda</a:t>
            </a:r>
          </a:p>
        </p:txBody>
      </p:sp>
      <p:pic>
        <p:nvPicPr>
          <p:cNvPr id="33797" name="Picture 21" descr="UNMZ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4163" y="0"/>
            <a:ext cx="12382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Tabulka 28"/>
          <p:cNvGraphicFramePr>
            <a:graphicFrameLocks noGrp="1"/>
          </p:cNvGraphicFramePr>
          <p:nvPr/>
        </p:nvGraphicFramePr>
        <p:xfrm>
          <a:off x="323850" y="1639115"/>
          <a:ext cx="8569325" cy="4094141"/>
        </p:xfrm>
        <a:graphic>
          <a:graphicData uri="http://schemas.openxmlformats.org/drawingml/2006/table">
            <a:tbl>
              <a:tblPr/>
              <a:tblGrid>
                <a:gridCol w="1415323"/>
                <a:gridCol w="7154002"/>
              </a:tblGrid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ISO 10253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růstu mořských řas Skeletonema costatum a Phaeodactylum tricornutum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2: Metoda se sušenými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548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15088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odpadních vod pro jikry dania pruhovaného (Danio rerio)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20079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toxických účinků složek vody a odpadní vody na okřehek (Lemna minor) - Zkouška inhibice růstu okřehku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ČSN EN ISO 8692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Jakost vod - Zkouška inhibice růstu sladkovodních zelených řas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20665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Ceriodaphnia dubia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Brachionus calyciflorus během 48 h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ČSN ISO 10706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Jakost vod - Stanovení chronické toxicity látek pro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Daphnia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magna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Straus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(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Cladocera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,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Crustacea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12890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toxicity pro embryonální a larvální stadia sladkovodních ryb - </a:t>
                      </a:r>
                      <a:r>
                        <a:rPr lang="cs-CZ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Semistatická</a:t>
                      </a:r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metoda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9509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toxicity pro hodnocení inhibice nitrifikace mikroorganismy aktivovaného kalu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8192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spotřeby kyslíku aktivovaným kalem při oxidaci uhlíkatých látek a amoniakálního dusíku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16712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mořských sedimentů nebo sedimentů estuárií pro obojživelníky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6"/>
          <p:cNvGrpSpPr>
            <a:grpSpLocks/>
          </p:cNvGrpSpPr>
          <p:nvPr/>
        </p:nvGrpSpPr>
        <p:grpSpPr bwMode="auto">
          <a:xfrm>
            <a:off x="5387975" y="476250"/>
            <a:ext cx="2136775" cy="3138488"/>
            <a:chOff x="5387699" y="476672"/>
            <a:chExt cx="2136629" cy="3138370"/>
          </a:xfrm>
        </p:grpSpPr>
        <p:sp>
          <p:nvSpPr>
            <p:cNvPr id="48" name="Volný tvar 47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7" name="TextovéPole 46"/>
            <p:cNvSpPr txBox="1">
              <a:spLocks noChangeArrowheads="1"/>
            </p:cNvSpPr>
            <p:nvPr/>
          </p:nvSpPr>
          <p:spPr bwMode="auto">
            <a:xfrm rot="-3381011">
              <a:off x="5247116" y="3197459"/>
              <a:ext cx="5581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Směsi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58"/>
          <p:cNvGrpSpPr>
            <a:grpSpLocks/>
          </p:cNvGrpSpPr>
          <p:nvPr/>
        </p:nvGrpSpPr>
        <p:grpSpPr bwMode="auto">
          <a:xfrm>
            <a:off x="2124075" y="3559175"/>
            <a:ext cx="4999038" cy="973138"/>
            <a:chOff x="2124752" y="3559688"/>
            <a:chExt cx="4999078" cy="973228"/>
          </a:xfrm>
        </p:grpSpPr>
        <p:pic>
          <p:nvPicPr>
            <p:cNvPr id="7214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75856" y="3861048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vá složená závorka 16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" name="Skupina 54"/>
          <p:cNvGrpSpPr>
            <a:grpSpLocks/>
          </p:cNvGrpSpPr>
          <p:nvPr/>
        </p:nvGrpSpPr>
        <p:grpSpPr bwMode="auto">
          <a:xfrm>
            <a:off x="3708400" y="260350"/>
            <a:ext cx="4289425" cy="3671888"/>
            <a:chOff x="3707905" y="260648"/>
            <a:chExt cx="4289348" cy="3671827"/>
          </a:xfrm>
        </p:grpSpPr>
        <p:sp>
          <p:nvSpPr>
            <p:cNvPr id="18" name="Levá složená závorka 17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3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2129109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/>
                <a:t> P</a:t>
              </a:r>
              <a:r>
                <a:rPr lang="cs-CZ" sz="1400"/>
                <a:t>růmyslové látky</a:t>
              </a:r>
              <a:r>
                <a:rPr lang="en-GB" sz="1400"/>
                <a:t>,</a:t>
              </a:r>
              <a:br>
                <a:rPr lang="en-GB" sz="1400"/>
              </a:br>
              <a:r>
                <a:rPr lang="en-GB" sz="1400"/>
                <a:t>  produkty</a:t>
              </a:r>
              <a:endParaRPr lang="cs-CZ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 Kosmetická chemie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Potraviny / krmiva</a:t>
              </a:r>
              <a:br>
                <a:rPr lang="cs-CZ" sz="1400"/>
              </a:br>
              <a:r>
                <a:rPr lang="cs-CZ" sz="1400"/>
                <a:t>  + kontakt s potravinami</a:t>
              </a:r>
              <a:endParaRPr lang="en-GB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POR (pesticidy)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Biocidy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humánní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veterinární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6227763" y="44450"/>
            <a:ext cx="1692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B050"/>
                </a:solidFill>
              </a:rPr>
              <a:t>Chemické látky („bulk“)</a:t>
            </a:r>
            <a:endParaRPr lang="en-GB" sz="1200" b="1">
              <a:solidFill>
                <a:srgbClr val="00B050"/>
              </a:solidFill>
            </a:endParaRPr>
          </a:p>
        </p:txBody>
      </p:sp>
      <p:grpSp>
        <p:nvGrpSpPr>
          <p:cNvPr id="5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7210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22" name="Levá složená závorka 21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" name="Skupina 57"/>
          <p:cNvGrpSpPr>
            <a:grpSpLocks/>
          </p:cNvGrpSpPr>
          <p:nvPr/>
        </p:nvGrpSpPr>
        <p:grpSpPr bwMode="auto">
          <a:xfrm>
            <a:off x="8101013" y="115888"/>
            <a:ext cx="971550" cy="3600450"/>
            <a:chOff x="8172400" y="116632"/>
            <a:chExt cx="792088" cy="3600400"/>
          </a:xfrm>
        </p:grpSpPr>
        <p:sp>
          <p:nvSpPr>
            <p:cNvPr id="7205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6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PPP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(EFSA)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7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</a:p>
            <a:p>
              <a:pPr algn="ctr"/>
              <a:r>
                <a:rPr lang="cs-CZ" sz="1400">
                  <a:solidFill>
                    <a:schemeClr val="tx2"/>
                  </a:solidFill>
                </a:rPr>
                <a:t>(EMA)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172400" y="188068"/>
              <a:ext cx="792088" cy="35289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9" name="TextovéPole 26"/>
            <p:cNvSpPr txBox="1">
              <a:spLocks noChangeArrowheads="1"/>
            </p:cNvSpPr>
            <p:nvPr/>
          </p:nvSpPr>
          <p:spPr bwMode="auto">
            <a:xfrm>
              <a:off x="824440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7" name="Skupina 65"/>
          <p:cNvGrpSpPr>
            <a:grpSpLocks/>
          </p:cNvGrpSpPr>
          <p:nvPr/>
        </p:nvGrpSpPr>
        <p:grpSpPr bwMode="auto">
          <a:xfrm>
            <a:off x="7380288" y="4076700"/>
            <a:ext cx="1693862" cy="2592388"/>
            <a:chOff x="7380312" y="4077072"/>
            <a:chExt cx="1694568" cy="2592288"/>
          </a:xfrm>
        </p:grpSpPr>
        <p:sp>
          <p:nvSpPr>
            <p:cNvPr id="7202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7380312" y="4148507"/>
              <a:ext cx="1691392" cy="25208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4" name="TextovéPole 45"/>
            <p:cNvSpPr txBox="1">
              <a:spLocks noChangeArrowheads="1"/>
            </p:cNvSpPr>
            <p:nvPr/>
          </p:nvSpPr>
          <p:spPr bwMode="auto">
            <a:xfrm>
              <a:off x="7452320" y="4725144"/>
              <a:ext cx="162256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chemeClr val="tx2"/>
                  </a:solidFill>
                </a:rPr>
                <a:t>WFD – povrch.voda</a:t>
              </a:r>
            </a:p>
            <a:p>
              <a:r>
                <a:rPr lang="cs-CZ" sz="1200" b="1">
                  <a:solidFill>
                    <a:schemeClr val="tx2"/>
                  </a:solidFill>
                </a:rPr>
                <a:t>GWD – podzemní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WWTP – odpadní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Sedimenty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Půda (SD)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Ovzduší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Odpady</a:t>
              </a:r>
              <a:endParaRPr lang="en-GB" sz="12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7198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9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0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9" name="TextovéPole 53"/>
          <p:cNvSpPr txBox="1">
            <a:spLocks noChangeArrowheads="1"/>
          </p:cNvSpPr>
          <p:nvPr/>
        </p:nvSpPr>
        <p:spPr bwMode="auto">
          <a:xfrm>
            <a:off x="467294" y="5301208"/>
            <a:ext cx="26452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dirty="0"/>
              <a:t>Chemické </a:t>
            </a:r>
            <a:r>
              <a:rPr lang="cs-CZ" sz="2400" b="1" dirty="0" smtClean="0"/>
              <a:t>látky</a:t>
            </a:r>
            <a:endParaRPr lang="en-GB" sz="2400" b="1" dirty="0" smtClean="0"/>
          </a:p>
          <a:p>
            <a:pPr algn="ctr"/>
            <a:r>
              <a:rPr lang="en-US" sz="2400" b="1" dirty="0" smtClean="0"/>
              <a:t>&amp; </a:t>
            </a:r>
            <a:r>
              <a:rPr lang="en-US" sz="2400" b="1" dirty="0"/>
              <a:t>e</a:t>
            </a:r>
            <a:r>
              <a:rPr lang="cs-CZ" sz="2400" b="1" dirty="0" err="1"/>
              <a:t>kotoxikologie</a:t>
            </a:r>
            <a:endParaRPr lang="en-GB" sz="2400" b="1" dirty="0"/>
          </a:p>
        </p:txBody>
      </p:sp>
      <p:grpSp>
        <p:nvGrpSpPr>
          <p:cNvPr id="9" name="Skupina 64"/>
          <p:cNvGrpSpPr>
            <a:grpSpLocks/>
          </p:cNvGrpSpPr>
          <p:nvPr/>
        </p:nvGrpSpPr>
        <p:grpSpPr bwMode="auto">
          <a:xfrm>
            <a:off x="3276600" y="3429000"/>
            <a:ext cx="3816350" cy="3168650"/>
            <a:chOff x="3275856" y="3429000"/>
            <a:chExt cx="3816425" cy="3168352"/>
          </a:xfrm>
        </p:grpSpPr>
        <p:grpSp>
          <p:nvGrpSpPr>
            <p:cNvPr id="10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425" cy="3168352"/>
              <a:chOff x="3275856" y="3429000"/>
              <a:chExt cx="3816425" cy="3168352"/>
            </a:xfrm>
          </p:grpSpPr>
          <p:grpSp>
            <p:nvGrpSpPr>
              <p:cNvPr id="11" name="Skupina 15"/>
              <p:cNvGrpSpPr>
                <a:grpSpLocks/>
              </p:cNvGrpSpPr>
              <p:nvPr/>
            </p:nvGrpSpPr>
            <p:grpSpPr bwMode="auto">
              <a:xfrm>
                <a:off x="3275856" y="4581128"/>
                <a:ext cx="3816425" cy="2016224"/>
                <a:chOff x="683568" y="4653136"/>
                <a:chExt cx="3816425" cy="2016224"/>
              </a:xfrm>
            </p:grpSpPr>
            <p:pic>
              <p:nvPicPr>
                <p:cNvPr id="7196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3569" y="4653137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Skupina 14"/>
                <p:cNvGrpSpPr/>
                <p:nvPr/>
              </p:nvGrpSpPr>
              <p:grpSpPr>
                <a:xfrm>
                  <a:off x="683568" y="4653136"/>
                  <a:ext cx="936104" cy="2016224"/>
                  <a:chOff x="683568" y="4653136"/>
                  <a:chExt cx="936104" cy="2016224"/>
                </a:xfrm>
                <a:solidFill>
                  <a:schemeClr val="bg1"/>
                </a:solidFill>
              </p:grpSpPr>
              <p:sp>
                <p:nvSpPr>
                  <p:cNvPr id="12" name="Obdélník 11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" name="Obdélník 12"/>
                  <p:cNvSpPr/>
                  <p:nvPr/>
                </p:nvSpPr>
                <p:spPr>
                  <a:xfrm>
                    <a:off x="755576" y="5157192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Obdélník 13"/>
                  <p:cNvSpPr/>
                  <p:nvPr/>
                </p:nvSpPr>
                <p:spPr>
                  <a:xfrm>
                    <a:off x="899592" y="5417840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" name="Skupina 30"/>
              <p:cNvGrpSpPr>
                <a:grpSpLocks/>
              </p:cNvGrpSpPr>
              <p:nvPr/>
            </p:nvGrpSpPr>
            <p:grpSpPr bwMode="auto">
              <a:xfrm>
                <a:off x="4644008" y="4670887"/>
                <a:ext cx="2448272" cy="270281"/>
                <a:chOff x="4644008" y="4598879"/>
                <a:chExt cx="2448272" cy="270281"/>
              </a:xfrm>
            </p:grpSpPr>
            <p:sp>
              <p:nvSpPr>
                <p:cNvPr id="28" name="Volný tvar 27"/>
                <p:cNvSpPr/>
                <p:nvPr/>
              </p:nvSpPr>
              <p:spPr>
                <a:xfrm>
                  <a:off x="4688759" y="4634810"/>
                  <a:ext cx="2189206" cy="200007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4644308" y="4671318"/>
                  <a:ext cx="2189206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0" name="Volný tvar 29"/>
                <p:cNvSpPr/>
                <p:nvPr/>
              </p:nvSpPr>
              <p:spPr>
                <a:xfrm>
                  <a:off x="4903076" y="459830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2" name="TextovéPole 31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3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64" name="TextovéPole 63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61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8900" y="1865313"/>
            <a:ext cx="4330700" cy="2743200"/>
            <a:chOff x="756" y="1248"/>
            <a:chExt cx="4438" cy="2640"/>
          </a:xfrm>
        </p:grpSpPr>
        <p:pic>
          <p:nvPicPr>
            <p:cNvPr id="20503" name="Picture 3" descr="Daphni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5" y="1298"/>
              <a:ext cx="1259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Picture 4" descr="auto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" y="2304"/>
              <a:ext cx="1195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5" name="Picture 5" descr="Dania pic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4" y="1248"/>
              <a:ext cx="1750" cy="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6" name="Picture 6" descr="algen kwee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23" y="2880"/>
              <a:ext cx="1365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4800" y="3921125"/>
            <a:ext cx="7778750" cy="2820988"/>
            <a:chOff x="748" y="2434"/>
            <a:chExt cx="4900" cy="1777"/>
          </a:xfrm>
        </p:grpSpPr>
        <p:sp>
          <p:nvSpPr>
            <p:cNvPr id="20487" name="Freeform 8"/>
            <p:cNvSpPr>
              <a:spLocks/>
            </p:cNvSpPr>
            <p:nvPr/>
          </p:nvSpPr>
          <p:spPr bwMode="auto">
            <a:xfrm>
              <a:off x="2699" y="2434"/>
              <a:ext cx="1951" cy="1451"/>
            </a:xfrm>
            <a:custGeom>
              <a:avLst/>
              <a:gdLst>
                <a:gd name="T0" fmla="*/ 0 w 1951"/>
                <a:gd name="T1" fmla="*/ 0 h 1451"/>
                <a:gd name="T2" fmla="*/ 0 w 1951"/>
                <a:gd name="T3" fmla="*/ 1451 h 1451"/>
                <a:gd name="T4" fmla="*/ 1951 w 1951"/>
                <a:gd name="T5" fmla="*/ 1451 h 1451"/>
                <a:gd name="T6" fmla="*/ 0 60000 65536"/>
                <a:gd name="T7" fmla="*/ 0 60000 65536"/>
                <a:gd name="T8" fmla="*/ 0 60000 65536"/>
                <a:gd name="T9" fmla="*/ 0 w 1951"/>
                <a:gd name="T10" fmla="*/ 0 h 1451"/>
                <a:gd name="T11" fmla="*/ 1951 w 1951"/>
                <a:gd name="T12" fmla="*/ 1451 h 14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" h="1451">
                  <a:moveTo>
                    <a:pt x="0" y="0"/>
                  </a:moveTo>
                  <a:lnTo>
                    <a:pt x="0" y="1451"/>
                  </a:lnTo>
                  <a:lnTo>
                    <a:pt x="1951" y="145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8" name="Freeform 9"/>
            <p:cNvSpPr>
              <a:spLocks/>
            </p:cNvSpPr>
            <p:nvPr/>
          </p:nvSpPr>
          <p:spPr bwMode="auto">
            <a:xfrm>
              <a:off x="2835" y="2524"/>
              <a:ext cx="1587" cy="1270"/>
            </a:xfrm>
            <a:custGeom>
              <a:avLst/>
              <a:gdLst>
                <a:gd name="T0" fmla="*/ 0 w 1769"/>
                <a:gd name="T1" fmla="*/ 1270 h 1270"/>
                <a:gd name="T2" fmla="*/ 123 w 1769"/>
                <a:gd name="T3" fmla="*/ 1089 h 1270"/>
                <a:gd name="T4" fmla="*/ 192 w 1769"/>
                <a:gd name="T5" fmla="*/ 817 h 1270"/>
                <a:gd name="T6" fmla="*/ 247 w 1769"/>
                <a:gd name="T7" fmla="*/ 499 h 1270"/>
                <a:gd name="T8" fmla="*/ 302 w 1769"/>
                <a:gd name="T9" fmla="*/ 272 h 1270"/>
                <a:gd name="T10" fmla="*/ 371 w 1769"/>
                <a:gd name="T11" fmla="*/ 136 h 1270"/>
                <a:gd name="T12" fmla="*/ 439 w 1769"/>
                <a:gd name="T13" fmla="*/ 45 h 1270"/>
                <a:gd name="T14" fmla="*/ 536 w 1769"/>
                <a:gd name="T15" fmla="*/ 0 h 1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69"/>
                <a:gd name="T25" fmla="*/ 0 h 1270"/>
                <a:gd name="T26" fmla="*/ 1769 w 1769"/>
                <a:gd name="T27" fmla="*/ 1270 h 12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69" h="1270">
                  <a:moveTo>
                    <a:pt x="0" y="1270"/>
                  </a:moveTo>
                  <a:cubicBezTo>
                    <a:pt x="151" y="1217"/>
                    <a:pt x="302" y="1164"/>
                    <a:pt x="408" y="1089"/>
                  </a:cubicBezTo>
                  <a:cubicBezTo>
                    <a:pt x="514" y="1014"/>
                    <a:pt x="567" y="915"/>
                    <a:pt x="635" y="817"/>
                  </a:cubicBezTo>
                  <a:cubicBezTo>
                    <a:pt x="703" y="719"/>
                    <a:pt x="756" y="590"/>
                    <a:pt x="816" y="499"/>
                  </a:cubicBezTo>
                  <a:cubicBezTo>
                    <a:pt x="876" y="408"/>
                    <a:pt x="930" y="333"/>
                    <a:pt x="998" y="272"/>
                  </a:cubicBezTo>
                  <a:cubicBezTo>
                    <a:pt x="1066" y="211"/>
                    <a:pt x="1150" y="174"/>
                    <a:pt x="1225" y="136"/>
                  </a:cubicBezTo>
                  <a:cubicBezTo>
                    <a:pt x="1300" y="98"/>
                    <a:pt x="1360" y="68"/>
                    <a:pt x="1451" y="45"/>
                  </a:cubicBezTo>
                  <a:cubicBezTo>
                    <a:pt x="1542" y="22"/>
                    <a:pt x="1655" y="11"/>
                    <a:pt x="1769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9" name="Freeform 10"/>
            <p:cNvSpPr>
              <a:spLocks/>
            </p:cNvSpPr>
            <p:nvPr/>
          </p:nvSpPr>
          <p:spPr bwMode="auto">
            <a:xfrm>
              <a:off x="2699" y="3205"/>
              <a:ext cx="771" cy="680"/>
            </a:xfrm>
            <a:custGeom>
              <a:avLst/>
              <a:gdLst>
                <a:gd name="T0" fmla="*/ 0 w 907"/>
                <a:gd name="T1" fmla="*/ 0 h 680"/>
                <a:gd name="T2" fmla="*/ 152 w 907"/>
                <a:gd name="T3" fmla="*/ 0 h 680"/>
                <a:gd name="T4" fmla="*/ 152 w 907"/>
                <a:gd name="T5" fmla="*/ 680 h 680"/>
                <a:gd name="T6" fmla="*/ 0 60000 65536"/>
                <a:gd name="T7" fmla="*/ 0 60000 65536"/>
                <a:gd name="T8" fmla="*/ 0 60000 65536"/>
                <a:gd name="T9" fmla="*/ 0 w 907"/>
                <a:gd name="T10" fmla="*/ 0 h 680"/>
                <a:gd name="T11" fmla="*/ 907 w 907"/>
                <a:gd name="T12" fmla="*/ 680 h 6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680">
                  <a:moveTo>
                    <a:pt x="0" y="0"/>
                  </a:moveTo>
                  <a:lnTo>
                    <a:pt x="907" y="0"/>
                  </a:lnTo>
                  <a:lnTo>
                    <a:pt x="907" y="6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90" name="Text Box 11"/>
            <p:cNvSpPr txBox="1">
              <a:spLocks noChangeArrowheads="1"/>
            </p:cNvSpPr>
            <p:nvPr/>
          </p:nvSpPr>
          <p:spPr bwMode="auto">
            <a:xfrm>
              <a:off x="2472" y="3113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50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1" name="Text Box 12"/>
            <p:cNvSpPr txBox="1">
              <a:spLocks noChangeArrowheads="1"/>
            </p:cNvSpPr>
            <p:nvPr/>
          </p:nvSpPr>
          <p:spPr bwMode="auto">
            <a:xfrm>
              <a:off x="2382" y="2434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100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2" name="Text Box 13"/>
            <p:cNvSpPr txBox="1">
              <a:spLocks noChangeArrowheads="1"/>
            </p:cNvSpPr>
            <p:nvPr/>
          </p:nvSpPr>
          <p:spPr bwMode="auto">
            <a:xfrm>
              <a:off x="3379" y="3885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 b="1">
                  <a:latin typeface="Verdana" pitchFamily="34" charset="0"/>
                </a:rPr>
                <a:t>LC50</a:t>
              </a:r>
              <a:endParaRPr lang="nl-NL" sz="1400" b="1">
                <a:latin typeface="Verdana" pitchFamily="34" charset="0"/>
              </a:endParaRPr>
            </a:p>
          </p:txBody>
        </p:sp>
        <p:sp>
          <p:nvSpPr>
            <p:cNvPr id="20493" name="Text Box 14"/>
            <p:cNvSpPr txBox="1">
              <a:spLocks noChangeArrowheads="1"/>
            </p:cNvSpPr>
            <p:nvPr/>
          </p:nvSpPr>
          <p:spPr bwMode="auto">
            <a:xfrm>
              <a:off x="4241" y="3885"/>
              <a:ext cx="140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[concentration]                                    in mg/L </a:t>
              </a:r>
              <a:r>
                <a:rPr lang="nl-BE" sz="1400" b="1">
                  <a:latin typeface="Verdana" pitchFamily="34" charset="0"/>
                </a:rPr>
                <a:t>or</a:t>
              </a:r>
              <a:r>
                <a:rPr lang="nl-BE" sz="1400">
                  <a:latin typeface="Verdana" pitchFamily="34" charset="0"/>
                </a:rPr>
                <a:t> % effluent</a:t>
              </a:r>
              <a:endParaRPr lang="nl-NL" sz="1400">
                <a:latin typeface="Verdana" pitchFamily="34" charset="0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107" y="2478"/>
              <a:ext cx="1316" cy="1225"/>
              <a:chOff x="2653" y="1207"/>
              <a:chExt cx="1316" cy="1225"/>
            </a:xfrm>
          </p:grpSpPr>
          <p:sp>
            <p:nvSpPr>
              <p:cNvPr id="923664" name="AutoShape 16"/>
              <p:cNvSpPr>
                <a:spLocks noChangeArrowheads="1"/>
              </p:cNvSpPr>
              <p:nvPr/>
            </p:nvSpPr>
            <p:spPr bwMode="auto">
              <a:xfrm>
                <a:off x="2653" y="2341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5" name="AutoShape 17"/>
              <p:cNvSpPr>
                <a:spLocks noChangeArrowheads="1"/>
              </p:cNvSpPr>
              <p:nvPr/>
            </p:nvSpPr>
            <p:spPr bwMode="auto">
              <a:xfrm>
                <a:off x="2925" y="202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6" name="AutoShape 18"/>
              <p:cNvSpPr>
                <a:spLocks noChangeArrowheads="1"/>
              </p:cNvSpPr>
              <p:nvPr/>
            </p:nvSpPr>
            <p:spPr bwMode="auto">
              <a:xfrm>
                <a:off x="3152" y="1616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7" name="AutoShape 19"/>
              <p:cNvSpPr>
                <a:spLocks noChangeArrowheads="1"/>
              </p:cNvSpPr>
              <p:nvPr/>
            </p:nvSpPr>
            <p:spPr bwMode="auto">
              <a:xfrm>
                <a:off x="3470" y="134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8" name="AutoShape 20"/>
              <p:cNvSpPr>
                <a:spLocks noChangeArrowheads="1"/>
              </p:cNvSpPr>
              <p:nvPr/>
            </p:nvSpPr>
            <p:spPr bwMode="auto">
              <a:xfrm>
                <a:off x="3878" y="1207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748" y="3023"/>
              <a:ext cx="2132" cy="725"/>
              <a:chOff x="249" y="1616"/>
              <a:chExt cx="2132" cy="725"/>
            </a:xfrm>
          </p:grpSpPr>
          <p:sp>
            <p:nvSpPr>
              <p:cNvPr id="20496" name="Text Box 22"/>
              <p:cNvSpPr txBox="1">
                <a:spLocks noChangeArrowheads="1"/>
              </p:cNvSpPr>
              <p:nvPr/>
            </p:nvSpPr>
            <p:spPr bwMode="auto">
              <a:xfrm>
                <a:off x="249" y="1616"/>
                <a:ext cx="1542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Threshold: </a:t>
                </a:r>
              </a:p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No Observed Effect Concentration (NOEC)</a:t>
                </a:r>
                <a:endParaRPr lang="nl-NL" sz="1400" b="1">
                  <a:latin typeface="Verdana" pitchFamily="34" charset="0"/>
                </a:endParaRPr>
              </a:p>
            </p:txBody>
          </p:sp>
          <p:sp>
            <p:nvSpPr>
              <p:cNvPr id="20497" name="Line 23"/>
              <p:cNvSpPr>
                <a:spLocks noChangeShapeType="1"/>
              </p:cNvSpPr>
              <p:nvPr/>
            </p:nvSpPr>
            <p:spPr bwMode="auto">
              <a:xfrm>
                <a:off x="1655" y="2115"/>
                <a:ext cx="726" cy="226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20484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9975" y="1112838"/>
            <a:ext cx="4187825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27"/>
          <p:cNvSpPr>
            <a:spLocks noChangeArrowheads="1"/>
          </p:cNvSpPr>
          <p:nvPr/>
        </p:nvSpPr>
        <p:spPr bwMode="auto">
          <a:xfrm>
            <a:off x="5581650" y="493713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2200" b="1"/>
          </a:p>
        </p:txBody>
      </p:sp>
      <p:sp>
        <p:nvSpPr>
          <p:cNvPr id="20486" name="TextovéPole 26"/>
          <p:cNvSpPr txBox="1">
            <a:spLocks noChangeArrowheads="1"/>
          </p:cNvSpPr>
          <p:nvPr/>
        </p:nvSpPr>
        <p:spPr bwMode="auto">
          <a:xfrm>
            <a:off x="179512" y="116632"/>
            <a:ext cx="89276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Krok 2: Vyhodnocení </a:t>
            </a:r>
            <a:r>
              <a:rPr lang="cs-CZ" sz="20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sym typeface="Wingdings" pitchFamily="2" charset="2"/>
              </a:rPr>
              <a:t>odvozen</a:t>
            </a:r>
            <a:r>
              <a:rPr lang="cs-CZ" sz="2000" b="1" dirty="0">
                <a:solidFill>
                  <a:srgbClr val="FF0000"/>
                </a:solidFill>
                <a:sym typeface="Wingdings" pitchFamily="2" charset="2"/>
              </a:rPr>
              <a:t>í EC50 a/nebo NOEC </a:t>
            </a:r>
            <a:r>
              <a:rPr lang="en-GB" sz="2000" b="1" dirty="0">
                <a:solidFill>
                  <a:srgbClr val="FF0000"/>
                </a:solidFill>
                <a:sym typeface="Wingdings" pitchFamily="2" charset="2"/>
              </a:rPr>
              <a:t/>
            </a:r>
            <a:br>
              <a:rPr lang="en-GB" sz="2000" b="1" dirty="0">
                <a:solidFill>
                  <a:srgbClr val="FF0000"/>
                </a:solidFill>
                <a:sym typeface="Wingdings" pitchFamily="2" charset="2"/>
              </a:rPr>
            </a:br>
            <a:endParaRPr lang="cs-CZ" sz="2000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cs-CZ" sz="2000" b="1" i="1" dirty="0">
                <a:sym typeface="Wingdings" pitchFamily="2" charset="2"/>
              </a:rPr>
              <a:t>???</a:t>
            </a:r>
            <a:r>
              <a:rPr lang="en-US" sz="2000" b="1" i="1" dirty="0">
                <a:sym typeface="Wingdings" pitchFamily="2" charset="2"/>
              </a:rPr>
              <a:t> </a:t>
            </a:r>
            <a:r>
              <a:rPr lang="cs-CZ" sz="2000" b="1" i="1" dirty="0">
                <a:sym typeface="Wingdings" pitchFamily="2" charset="2"/>
              </a:rPr>
              <a:t>Jak </a:t>
            </a:r>
            <a:r>
              <a:rPr lang="cs-CZ" sz="2000" b="1" i="1" dirty="0" smtClean="0">
                <a:sym typeface="Wingdings" pitchFamily="2" charset="2"/>
              </a:rPr>
              <a:t>extrapolovat </a:t>
            </a:r>
            <a:r>
              <a:rPr lang="en-US" sz="2000" b="1" i="1" dirty="0">
                <a:sym typeface="Wingdings" pitchFamily="2" charset="2"/>
              </a:rPr>
              <a:t>3 </a:t>
            </a:r>
            <a:r>
              <a:rPr lang="en-US" sz="2000" b="1" i="1" dirty="0" err="1">
                <a:sym typeface="Wingdings" pitchFamily="2" charset="2"/>
              </a:rPr>
              <a:t>hodnot</a:t>
            </a:r>
            <a:r>
              <a:rPr lang="cs-CZ" sz="2000" b="1" i="1" dirty="0">
                <a:sym typeface="Wingdings" pitchFamily="2" charset="2"/>
              </a:rPr>
              <a:t>y</a:t>
            </a:r>
            <a:r>
              <a:rPr lang="en-US" sz="2000" b="1" i="1" dirty="0">
                <a:sym typeface="Wingdings" pitchFamily="2" charset="2"/>
              </a:rPr>
              <a:t> EC50 do </a:t>
            </a:r>
            <a:r>
              <a:rPr lang="en-US" sz="2000" b="1" i="1" dirty="0"/>
              <a:t>r</a:t>
            </a:r>
            <a:r>
              <a:rPr lang="cs-CZ" sz="2000" b="1" i="1" dirty="0" err="1"/>
              <a:t>eality</a:t>
            </a:r>
            <a:r>
              <a:rPr lang="cs-CZ" sz="2000" b="1" i="1" dirty="0"/>
              <a:t> (ekosystémy) </a:t>
            </a:r>
            <a:r>
              <a:rPr lang="cs-CZ" sz="2000" b="1" i="1" dirty="0">
                <a:sym typeface="Wingdings" pitchFamily="2" charset="2"/>
              </a:rPr>
              <a:t></a:t>
            </a:r>
            <a:r>
              <a:rPr lang="en-US" sz="2000" b="1" i="1" dirty="0">
                <a:sym typeface="Wingdings" pitchFamily="2" charset="2"/>
              </a:rPr>
              <a:t> </a:t>
            </a:r>
            <a:r>
              <a:rPr lang="cs-CZ" sz="2000" b="1" i="1" dirty="0">
                <a:sym typeface="Wingdings" pitchFamily="2" charset="2"/>
              </a:rPr>
              <a:t/>
            </a:r>
            <a:br>
              <a:rPr lang="cs-CZ" sz="2000" b="1" i="1" dirty="0">
                <a:sym typeface="Wingdings" pitchFamily="2" charset="2"/>
              </a:rPr>
            </a:br>
            <a:r>
              <a:rPr lang="cs-CZ" sz="2000" b="1" i="1" dirty="0" smtClean="0">
                <a:sym typeface="Wingdings" pitchFamily="2" charset="2"/>
              </a:rPr>
              <a:t>???</a:t>
            </a:r>
            <a:r>
              <a:rPr lang="en-US" sz="2000" b="1" i="1" dirty="0" smtClean="0">
                <a:sym typeface="Wingdings" pitchFamily="2" charset="2"/>
              </a:rPr>
              <a:t> </a:t>
            </a:r>
            <a:r>
              <a:rPr lang="cs-CZ" sz="2000" b="1" i="1" dirty="0" smtClean="0">
                <a:sym typeface="Wingdings" pitchFamily="2" charset="2"/>
              </a:rPr>
              <a:t>Jak </a:t>
            </a:r>
            <a:r>
              <a:rPr lang="en-GB" sz="2000" b="1" i="1" dirty="0" err="1" smtClean="0">
                <a:sym typeface="Wingdings" pitchFamily="2" charset="2"/>
              </a:rPr>
              <a:t>využít</a:t>
            </a:r>
            <a:r>
              <a:rPr lang="en-GB" sz="2000" b="1" i="1" dirty="0" smtClean="0">
                <a:sym typeface="Wingdings" pitchFamily="2" charset="2"/>
              </a:rPr>
              <a:t> </a:t>
            </a:r>
            <a:r>
              <a:rPr lang="en-US" sz="2000" b="1" i="1" dirty="0" smtClean="0">
                <a:sym typeface="Wingdings" pitchFamily="2" charset="2"/>
              </a:rPr>
              <a:t>3 </a:t>
            </a:r>
            <a:r>
              <a:rPr lang="en-US" sz="2000" b="1" i="1" dirty="0" err="1" smtClean="0">
                <a:sym typeface="Wingdings" pitchFamily="2" charset="2"/>
              </a:rPr>
              <a:t>hodnot</a:t>
            </a:r>
            <a:r>
              <a:rPr lang="cs-CZ" sz="2000" b="1" i="1" dirty="0" smtClean="0">
                <a:sym typeface="Wingdings" pitchFamily="2" charset="2"/>
              </a:rPr>
              <a:t>y</a:t>
            </a:r>
            <a:r>
              <a:rPr lang="en-US" sz="2000" b="1" i="1" dirty="0" smtClean="0">
                <a:sym typeface="Wingdings" pitchFamily="2" charset="2"/>
              </a:rPr>
              <a:t> </a:t>
            </a:r>
            <a:r>
              <a:rPr lang="en-US" sz="2000" b="1" i="1" dirty="0" smtClean="0">
                <a:sym typeface="Wingdings" pitchFamily="2" charset="2"/>
              </a:rPr>
              <a:t>pro </a:t>
            </a:r>
            <a:r>
              <a:rPr lang="cs-CZ" sz="2000" b="1" i="1" dirty="0" smtClean="0">
                <a:solidFill>
                  <a:srgbClr val="FF0000"/>
                </a:solidFill>
                <a:sym typeface="Wingdings" pitchFamily="2" charset="2"/>
              </a:rPr>
              <a:t>PNEC 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Predicted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 No 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Effect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Concentration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)</a:t>
            </a:r>
            <a:r>
              <a:rPr lang="cs-CZ" sz="2000" b="1" i="1" dirty="0">
                <a:solidFill>
                  <a:srgbClr val="FF0000"/>
                </a:solidFill>
              </a:rPr>
              <a:t/>
            </a:r>
            <a:br>
              <a:rPr lang="cs-CZ" sz="2000" b="1" i="1" dirty="0">
                <a:solidFill>
                  <a:srgbClr val="FF0000"/>
                </a:solidFill>
              </a:rPr>
            </a:br>
            <a:endParaRPr lang="en-US" sz="2000" b="1" i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04800" y="18864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 dirty="0">
                <a:solidFill>
                  <a:srgbClr val="FF3300"/>
                </a:solidFill>
              </a:rPr>
              <a:t>EXTRAPOLACE </a:t>
            </a:r>
            <a:r>
              <a:rPr lang="cs-CZ" sz="2400" b="1" dirty="0" err="1">
                <a:solidFill>
                  <a:srgbClr val="FF3300"/>
                </a:solidFill>
              </a:rPr>
              <a:t>ECx</a:t>
            </a:r>
            <a:r>
              <a:rPr lang="cs-CZ" sz="2400" b="1" dirty="0">
                <a:solidFill>
                  <a:srgbClr val="FF3300"/>
                </a:solidFill>
              </a:rPr>
              <a:t>/NOEC </a:t>
            </a:r>
            <a:r>
              <a:rPr lang="cs-CZ" sz="2400" b="1" dirty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3300"/>
                </a:solidFill>
                <a:sym typeface="Wingdings" pitchFamily="2" charset="2"/>
              </a:rPr>
              <a:t>PNEC</a:t>
            </a:r>
            <a:endParaRPr lang="en-GB" sz="24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pPr algn="ctr" eaLnBrk="0" hangingPunct="0"/>
            <a:r>
              <a:rPr lang="en-GB" sz="2400" b="1" dirty="0" err="1" smtClean="0">
                <a:solidFill>
                  <a:srgbClr val="FF3300"/>
                </a:solidFill>
                <a:sym typeface="Wingdings" pitchFamily="2" charset="2"/>
              </a:rPr>
              <a:t>Využití</a:t>
            </a:r>
            <a:r>
              <a:rPr lang="en-GB" sz="2400" b="1" dirty="0" smtClean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cs-CZ" sz="2400" b="1" dirty="0" smtClean="0">
                <a:solidFill>
                  <a:srgbClr val="FF3300"/>
                </a:solidFill>
              </a:rPr>
              <a:t>faktor</a:t>
            </a:r>
            <a:r>
              <a:rPr lang="en-GB" sz="2400" b="1" dirty="0" smtClean="0">
                <a:solidFill>
                  <a:srgbClr val="FF3300"/>
                </a:solidFill>
              </a:rPr>
              <a:t>ů</a:t>
            </a:r>
            <a:r>
              <a:rPr lang="cs-CZ" sz="2400" b="1" dirty="0" smtClean="0">
                <a:solidFill>
                  <a:srgbClr val="FF3300"/>
                </a:solidFill>
              </a:rPr>
              <a:t> </a:t>
            </a:r>
            <a:r>
              <a:rPr lang="cs-CZ" sz="2400" b="1" dirty="0">
                <a:solidFill>
                  <a:srgbClr val="FF3300"/>
                </a:solidFill>
              </a:rPr>
              <a:t>nejistoty</a:t>
            </a:r>
            <a:endParaRPr lang="cs-CZ" sz="2400" dirty="0">
              <a:solidFill>
                <a:srgbClr val="FF3300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33400" y="1052513"/>
            <a:ext cx="80772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Faktory nejistoty / Extrapolační faktory / </a:t>
            </a:r>
            <a:r>
              <a:rPr lang="cs-CZ" sz="2000" dirty="0" err="1">
                <a:solidFill>
                  <a:srgbClr val="00B050"/>
                </a:solidFill>
              </a:rPr>
              <a:t>Faktory</a:t>
            </a:r>
            <a:r>
              <a:rPr lang="cs-CZ" sz="2000" dirty="0">
                <a:solidFill>
                  <a:srgbClr val="00B050"/>
                </a:solidFill>
              </a:rPr>
              <a:t> hodnocení (</a:t>
            </a:r>
            <a:r>
              <a:rPr lang="cs-CZ" sz="2000" dirty="0" err="1">
                <a:solidFill>
                  <a:srgbClr val="00B050"/>
                </a:solidFill>
              </a:rPr>
              <a:t>uncertainty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extrapolation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assessment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factors</a:t>
            </a:r>
            <a:r>
              <a:rPr lang="cs-CZ" sz="2000" dirty="0">
                <a:solidFill>
                  <a:srgbClr val="00B050"/>
                </a:solidFill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000" dirty="0" err="1" smtClean="0"/>
              <a:t>Číselné</a:t>
            </a:r>
            <a:r>
              <a:rPr lang="en-GB" sz="2000" dirty="0" smtClean="0"/>
              <a:t> </a:t>
            </a:r>
            <a:r>
              <a:rPr lang="en-GB" sz="2000" dirty="0" err="1" smtClean="0"/>
              <a:t>hodnoty</a:t>
            </a:r>
            <a:r>
              <a:rPr lang="en-GB" sz="2000" dirty="0" smtClean="0"/>
              <a:t> (</a:t>
            </a:r>
            <a:r>
              <a:rPr lang="en-GB" sz="2000" dirty="0" err="1" smtClean="0"/>
              <a:t>např</a:t>
            </a:r>
            <a:r>
              <a:rPr lang="en-GB" sz="2000" dirty="0" smtClean="0"/>
              <a:t>. 10-1000 </a:t>
            </a:r>
            <a:r>
              <a:rPr lang="en-GB" sz="2000" dirty="0" err="1" smtClean="0"/>
              <a:t>viz</a:t>
            </a:r>
            <a:r>
              <a:rPr lang="en-GB" sz="2000" dirty="0" smtClean="0"/>
              <a:t> </a:t>
            </a:r>
            <a:r>
              <a:rPr lang="en-GB" sz="2000" dirty="0" err="1" smtClean="0"/>
              <a:t>dále</a:t>
            </a:r>
            <a:r>
              <a:rPr lang="en-GB" sz="2000" dirty="0" smtClean="0"/>
              <a:t>), </a:t>
            </a:r>
            <a:r>
              <a:rPr lang="en-GB" sz="2000" dirty="0" err="1" smtClean="0"/>
              <a:t>které</a:t>
            </a:r>
            <a:r>
              <a:rPr lang="en-GB" sz="2000" dirty="0" smtClean="0"/>
              <a:t> </a:t>
            </a:r>
            <a:r>
              <a:rPr lang="en-GB" sz="2000" dirty="0" err="1" smtClean="0"/>
              <a:t>zohledňují</a:t>
            </a:r>
            <a:r>
              <a:rPr lang="en-GB" sz="2000" dirty="0" smtClean="0"/>
              <a:t> “</a:t>
            </a:r>
            <a:r>
              <a:rPr lang="en-GB" sz="2000" dirty="0" err="1" smtClean="0"/>
              <a:t>nejistoty</a:t>
            </a:r>
            <a:r>
              <a:rPr lang="en-GB" sz="2000" dirty="0" smtClean="0"/>
              <a:t>”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Jak moc je kmen D. </a:t>
            </a:r>
            <a:r>
              <a:rPr lang="cs-CZ" sz="1600" i="1" dirty="0" err="1" smtClean="0"/>
              <a:t>magna</a:t>
            </a:r>
            <a:r>
              <a:rPr lang="cs-CZ" sz="1600" i="1" dirty="0" smtClean="0"/>
              <a:t> relevantní (</a:t>
            </a:r>
            <a:r>
              <a:rPr lang="cs-CZ" sz="1600" b="1" i="1" dirty="0" err="1" smtClean="0"/>
              <a:t>intradruhová</a:t>
            </a:r>
            <a:r>
              <a:rPr lang="cs-CZ" sz="1600" b="1" i="1" dirty="0" smtClean="0"/>
              <a:t> </a:t>
            </a:r>
            <a:r>
              <a:rPr lang="cs-CZ" sz="1600" i="1" dirty="0" smtClean="0"/>
              <a:t>variabilita)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</a:t>
            </a:r>
            <a:r>
              <a:rPr lang="cs-CZ" sz="1600" i="1" dirty="0"/>
              <a:t>Jsou laboratorní druhy relevantní pro přírodní organismy (</a:t>
            </a:r>
            <a:r>
              <a:rPr lang="cs-CZ" sz="1600" b="1" i="1" dirty="0"/>
              <a:t>mezidruhová </a:t>
            </a:r>
            <a:r>
              <a:rPr lang="cs-CZ" sz="1600" i="1" dirty="0"/>
              <a:t>variabilita)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? Citlivost druhů v laboratořích vs. v přírodě </a:t>
            </a:r>
          </a:p>
          <a:p>
            <a:pPr marL="1657350" lvl="3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v laboratořích zpravidla druhy s malou citlivostí – „robustní“ druhy lze chovat ALE přírodní = citlivé ne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</a:t>
            </a:r>
            <a:r>
              <a:rPr lang="cs-CZ" sz="1600" i="1" dirty="0"/>
              <a:t>Jsou použity citlivé </a:t>
            </a:r>
            <a:r>
              <a:rPr lang="cs-CZ" sz="1600" b="1" i="1" dirty="0"/>
              <a:t>parametry (</a:t>
            </a:r>
            <a:r>
              <a:rPr lang="cs-CZ" sz="1600" b="1" i="1" dirty="0" err="1"/>
              <a:t>endpointy</a:t>
            </a:r>
            <a:r>
              <a:rPr lang="cs-CZ" sz="16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Klasické testy = mortalita </a:t>
            </a:r>
            <a:r>
              <a:rPr lang="en-US" sz="1400" i="1" dirty="0"/>
              <a:t>&lt;&lt; </a:t>
            </a:r>
            <a:r>
              <a:rPr lang="en-US" sz="1400" i="1" dirty="0" err="1"/>
              <a:t>citliv</a:t>
            </a:r>
            <a:r>
              <a:rPr lang="cs-CZ" sz="1400" i="1" dirty="0" err="1"/>
              <a:t>ější</a:t>
            </a:r>
            <a:r>
              <a:rPr lang="cs-CZ" sz="1400" i="1" dirty="0"/>
              <a:t> reprodukce (ale méně využívána v </a:t>
            </a:r>
            <a:r>
              <a:rPr lang="cs-CZ" sz="1400" i="1" dirty="0" err="1"/>
              <a:t>biotestech</a:t>
            </a:r>
            <a:r>
              <a:rPr lang="cs-CZ" sz="1400" i="1" dirty="0" smtClean="0"/>
              <a:t>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Je </a:t>
            </a:r>
            <a:r>
              <a:rPr lang="cs-CZ" sz="1600" b="1" i="1" dirty="0" smtClean="0"/>
              <a:t>relevantní laboratorní expozice </a:t>
            </a:r>
            <a:r>
              <a:rPr lang="cs-CZ" sz="1600" i="1" dirty="0" smtClean="0"/>
              <a:t>pro přírodní podmínky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 err="1" smtClean="0"/>
              <a:t>Biodostupnost</a:t>
            </a:r>
            <a:r>
              <a:rPr lang="cs-CZ" sz="1200" i="1" dirty="0" smtClean="0"/>
              <a:t> </a:t>
            </a:r>
            <a:r>
              <a:rPr lang="cs-CZ" sz="1200" i="1" dirty="0"/>
              <a:t>látek / „</a:t>
            </a:r>
            <a:r>
              <a:rPr lang="cs-CZ" sz="1200" i="1" dirty="0" err="1"/>
              <a:t>ageing</a:t>
            </a:r>
            <a:r>
              <a:rPr lang="cs-CZ" sz="1200" i="1" dirty="0"/>
              <a:t>“ látek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Expozice v  optimu (potrava, podmínky – pH, T)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Spolupůsobení stresových faktorů (další látky, klima, predace/</a:t>
            </a:r>
            <a:r>
              <a:rPr lang="cs-CZ" sz="1200" i="1" dirty="0" err="1"/>
              <a:t>kompetice</a:t>
            </a:r>
            <a:r>
              <a:rPr lang="cs-CZ" sz="12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Adaptace organismů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>
                <a:solidFill>
                  <a:srgbClr val="FF3300"/>
                </a:solidFill>
              </a:rPr>
              <a:t>EXTRAPOLACE ECx/NOEC </a:t>
            </a:r>
            <a:r>
              <a:rPr lang="cs-CZ" sz="2400" b="1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>
                <a:solidFill>
                  <a:srgbClr val="FF3300"/>
                </a:solidFill>
                <a:sym typeface="Wingdings" pitchFamily="2" charset="2"/>
              </a:rPr>
              <a:t> PNEC</a:t>
            </a:r>
            <a:r>
              <a:rPr lang="cs-CZ" sz="2400" b="1">
                <a:solidFill>
                  <a:srgbClr val="FF3300"/>
                </a:solidFill>
              </a:rPr>
              <a:t> </a:t>
            </a:r>
            <a:endParaRPr lang="cs-CZ" sz="2400">
              <a:solidFill>
                <a:srgbClr val="FF3300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33400" y="1162050"/>
            <a:ext cx="80772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3200" dirty="0">
                <a:solidFill>
                  <a:schemeClr val="tx2"/>
                </a:solidFill>
              </a:rPr>
              <a:t>Využití faktorů při extrapolaci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000" dirty="0">
                <a:solidFill>
                  <a:schemeClr val="tx2"/>
                </a:solidFill>
              </a:rPr>
              <a:t>	</a:t>
            </a:r>
            <a:r>
              <a:rPr lang="cs-CZ" sz="2000" dirty="0"/>
              <a:t>	- </a:t>
            </a:r>
            <a:r>
              <a:rPr lang="cs-CZ" i="1" dirty="0"/>
              <a:t>UF – </a:t>
            </a:r>
            <a:r>
              <a:rPr lang="cs-CZ" i="1" dirty="0" err="1"/>
              <a:t>uncertainity</a:t>
            </a:r>
            <a:r>
              <a:rPr lang="cs-CZ" i="1" dirty="0"/>
              <a:t> </a:t>
            </a:r>
            <a:r>
              <a:rPr lang="cs-CZ" i="1" dirty="0" err="1"/>
              <a:t>factors</a:t>
            </a:r>
            <a:r>
              <a:rPr lang="en-US" i="1" dirty="0"/>
              <a:t>, </a:t>
            </a:r>
            <a:endParaRPr lang="cs-CZ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i="1" dirty="0"/>
              <a:t>		- </a:t>
            </a:r>
            <a:r>
              <a:rPr lang="en-US" i="1" dirty="0"/>
              <a:t>A</a:t>
            </a:r>
            <a:r>
              <a:rPr lang="cs-CZ" i="1" dirty="0"/>
              <a:t>F</a:t>
            </a:r>
            <a:r>
              <a:rPr lang="en-US" i="1" dirty="0"/>
              <a:t> </a:t>
            </a:r>
            <a:r>
              <a:rPr lang="cs-CZ" i="1" dirty="0"/>
              <a:t>– </a:t>
            </a:r>
            <a:r>
              <a:rPr lang="cs-CZ" i="1" dirty="0" err="1"/>
              <a:t>assessment</a:t>
            </a:r>
            <a:r>
              <a:rPr lang="cs-CZ" i="1" dirty="0"/>
              <a:t> </a:t>
            </a:r>
            <a:r>
              <a:rPr lang="cs-CZ" i="1" dirty="0" err="1"/>
              <a:t>factors</a:t>
            </a:r>
            <a:r>
              <a:rPr lang="cs-CZ" i="1" dirty="0"/>
              <a:t/>
            </a:r>
            <a:br>
              <a:rPr lang="cs-CZ" i="1" dirty="0"/>
            </a:br>
            <a:endParaRPr lang="cs-CZ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i="1" dirty="0"/>
              <a:t>Hodnoty UF/AF zpravidla = 2, 5, 10, 100, 1000</a:t>
            </a:r>
            <a:r>
              <a:rPr lang="cs-CZ" dirty="0"/>
              <a:t> </a:t>
            </a:r>
            <a:br>
              <a:rPr lang="cs-CZ" dirty="0"/>
            </a:br>
            <a:r>
              <a:rPr lang="cs-CZ" i="1" dirty="0"/>
              <a:t>(podle konkrétního předpisu / zákona / akceptované dohody mezi požadavky společnosti a potřebami průmyslu/spotřebitelů)</a:t>
            </a:r>
            <a:r>
              <a:rPr lang="cs-CZ" dirty="0"/>
              <a:t/>
            </a:r>
            <a:br>
              <a:rPr lang="cs-CZ" dirty="0"/>
            </a:br>
            <a:r>
              <a:rPr lang="cs-CZ" i="1" dirty="0"/>
              <a:t>	</a:t>
            </a:r>
            <a:br>
              <a:rPr lang="cs-CZ" i="1" dirty="0"/>
            </a:br>
            <a:r>
              <a:rPr lang="cs-CZ" i="1" dirty="0"/>
              <a:t>Využití faktorů: násobení (dělení) získaných výsledků </a:t>
            </a:r>
            <a:r>
              <a:rPr lang="cs-CZ" i="1" dirty="0" err="1"/>
              <a:t>ekotoxicity</a:t>
            </a:r>
            <a:r>
              <a:rPr lang="cs-CZ" i="1" dirty="0"/>
              <a:t/>
            </a:r>
            <a:br>
              <a:rPr lang="cs-CZ" i="1" dirty="0"/>
            </a:br>
            <a:r>
              <a:rPr lang="cs-CZ" sz="2800" i="1" dirty="0"/>
              <a:t/>
            </a:r>
            <a:br>
              <a:rPr lang="cs-CZ" sz="2800" i="1" dirty="0"/>
            </a:br>
            <a:r>
              <a:rPr lang="cs-CZ" sz="2800" i="1" dirty="0"/>
              <a:t>	</a:t>
            </a:r>
            <a:r>
              <a:rPr lang="cs-CZ" sz="2800" b="1" dirty="0">
                <a:solidFill>
                  <a:srgbClr val="FF0000"/>
                </a:solidFill>
              </a:rPr>
              <a:t>PNEC = EC50 / AF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cs-CZ" dirty="0"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1400" dirty="0" err="1">
                <a:sym typeface="Wingdings" pitchFamily="2" charset="2"/>
              </a:rPr>
              <a:t>např</a:t>
            </a:r>
            <a:r>
              <a:rPr lang="en-GB" sz="1400" dirty="0">
                <a:sym typeface="Wingdings" pitchFamily="2" charset="2"/>
              </a:rPr>
              <a:t>. k </a:t>
            </a:r>
            <a:r>
              <a:rPr lang="en-GB" sz="1400" dirty="0" err="1">
                <a:sym typeface="Wingdings" pitchFamily="2" charset="2"/>
              </a:rPr>
              <a:t>dispozici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jsou</a:t>
            </a:r>
            <a:r>
              <a:rPr lang="en-GB" sz="1400" dirty="0">
                <a:sym typeface="Wingdings" pitchFamily="2" charset="2"/>
              </a:rPr>
              <a:t> data </a:t>
            </a:r>
            <a:r>
              <a:rPr lang="en-GB" sz="1400" dirty="0" err="1">
                <a:sym typeface="Wingdings" pitchFamily="2" charset="2"/>
              </a:rPr>
              <a:t>ze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3 </a:t>
            </a:r>
            <a:r>
              <a:rPr lang="cs-CZ" sz="1400" dirty="0" err="1">
                <a:sym typeface="Wingdings" pitchFamily="2" charset="2"/>
              </a:rPr>
              <a:t>biotest</a:t>
            </a:r>
            <a:r>
              <a:rPr lang="en-GB" sz="1400" dirty="0">
                <a:sym typeface="Wingdings" pitchFamily="2" charset="2"/>
              </a:rPr>
              <a:t>ů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1400" dirty="0">
                <a:sym typeface="Wingdings" pitchFamily="2" charset="2"/>
              </a:rPr>
              <a:t>	  </a:t>
            </a:r>
            <a:r>
              <a:rPr lang="en-GB" sz="1400" dirty="0" err="1">
                <a:sym typeface="Wingdings" pitchFamily="2" charset="2"/>
              </a:rPr>
              <a:t>využije</a:t>
            </a:r>
            <a:r>
              <a:rPr lang="en-GB" sz="1400" dirty="0">
                <a:sym typeface="Wingdings" pitchFamily="2" charset="2"/>
              </a:rPr>
              <a:t> se </a:t>
            </a:r>
            <a:r>
              <a:rPr lang="en-GB" sz="1400" dirty="0" err="1">
                <a:sym typeface="Wingdings" pitchFamily="2" charset="2"/>
              </a:rPr>
              <a:t>nejnižší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hodnota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ECx</a:t>
            </a:r>
            <a:r>
              <a:rPr lang="en-GB" sz="1400" dirty="0" smtClean="0">
                <a:sym typeface="Wingdings" pitchFamily="2" charset="2"/>
              </a:rPr>
              <a:t> (</a:t>
            </a:r>
            <a:r>
              <a:rPr lang="en-GB" sz="1400" dirty="0" err="1" smtClean="0">
                <a:sym typeface="Wingdings" pitchFamily="2" charset="2"/>
              </a:rPr>
              <a:t>nejcitlivější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organismu</a:t>
            </a:r>
            <a:r>
              <a:rPr lang="en-GB" sz="1400" dirty="0" err="1" smtClean="0">
                <a:sym typeface="Wingdings" pitchFamily="2" charset="2"/>
              </a:rPr>
              <a:t>s</a:t>
            </a:r>
            <a:r>
              <a:rPr lang="en-GB" sz="1400" dirty="0" smtClean="0">
                <a:sym typeface="Wingdings" pitchFamily="2" charset="2"/>
              </a:rPr>
              <a:t>  </a:t>
            </a:r>
            <a:r>
              <a:rPr lang="en-GB" sz="1400" dirty="0" err="1" smtClean="0">
                <a:sym typeface="Wingdings" pitchFamily="2" charset="2"/>
              </a:rPr>
              <a:t>cílem</a:t>
            </a:r>
            <a:r>
              <a:rPr lang="en-GB" sz="1400" dirty="0" smtClean="0">
                <a:sym typeface="Wingdings" pitchFamily="2" charset="2"/>
              </a:rPr>
              <a:t> je </a:t>
            </a:r>
            <a:r>
              <a:rPr lang="en-GB" sz="1400" dirty="0" err="1" smtClean="0">
                <a:sym typeface="Wingdings" pitchFamily="2" charset="2"/>
              </a:rPr>
              <a:t>odvodit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protektivní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hodnotu</a:t>
            </a:r>
            <a:r>
              <a:rPr lang="en-GB" sz="1400" dirty="0" smtClean="0">
                <a:sym typeface="Wingdings" pitchFamily="2" charset="2"/>
              </a:rPr>
              <a:t>)</a:t>
            </a:r>
            <a:endParaRPr lang="cs-CZ" sz="1400" dirty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3"/>
          <p:cNvSpPr>
            <a:spLocks noGrp="1"/>
          </p:cNvSpPr>
          <p:nvPr>
            <p:ph type="title"/>
          </p:nvPr>
        </p:nvSpPr>
        <p:spPr bwMode="auto">
          <a:xfrm>
            <a:off x="306388" y="269875"/>
            <a:ext cx="8228012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5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sym typeface="Wingdings" pitchFamily="2" charset="2"/>
              </a:rPr>
              <a:t>odvo</a:t>
            </a:r>
            <a:r>
              <a:rPr lang="cs-CZ" sz="2500" b="1" dirty="0" smtClean="0">
                <a:solidFill>
                  <a:srgbClr val="FF0000"/>
                </a:solidFill>
                <a:sym typeface="Wingdings" pitchFamily="2" charset="2"/>
              </a:rPr>
              <a:t>zení PNEC </a:t>
            </a:r>
            <a:r>
              <a:rPr lang="cs-CZ" sz="1800" dirty="0" smtClean="0">
                <a:solidFill>
                  <a:schemeClr val="tx1"/>
                </a:solidFill>
                <a:sym typeface="Wingdings" pitchFamily="2" charset="2"/>
              </a:rPr>
              <a:t>= </a:t>
            </a:r>
            <a:r>
              <a:rPr lang="cs-CZ" sz="1800" dirty="0" smtClean="0">
                <a:solidFill>
                  <a:schemeClr val="tx1"/>
                </a:solidFill>
              </a:rPr>
              <a:t>bezpečná koncentrace </a:t>
            </a:r>
            <a:br>
              <a:rPr lang="cs-CZ" sz="1800" dirty="0" smtClean="0">
                <a:solidFill>
                  <a:schemeClr val="tx1"/>
                </a:solidFill>
              </a:rPr>
            </a:br>
            <a:endParaRPr lang="nl-NL" sz="1800" dirty="0" smtClean="0">
              <a:solidFill>
                <a:schemeClr val="tx2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3569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3570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>
                <a:solidFill>
                  <a:srgbClr val="FF0000"/>
                </a:solidFill>
              </a:rPr>
              <a:t>Extrapolace</a:t>
            </a:r>
            <a:r>
              <a:rPr lang="cs-CZ" sz="1600" b="1" dirty="0">
                <a:solidFill>
                  <a:srgbClr val="FF0000"/>
                </a:solidFill>
              </a:rPr>
              <a:t> pomocí faktorů </a:t>
            </a:r>
            <a:r>
              <a:rPr lang="en-GB" sz="1600" b="1" dirty="0" smtClean="0">
                <a:solidFill>
                  <a:srgbClr val="FF0000"/>
                </a:solidFill>
              </a:rPr>
              <a:t/>
            </a:r>
            <a:br>
              <a:rPr lang="en-GB" sz="1600" b="1" dirty="0" smtClean="0">
                <a:solidFill>
                  <a:srgbClr val="FF0000"/>
                </a:solidFill>
              </a:rPr>
            </a:br>
            <a:r>
              <a:rPr lang="en-GB" sz="1600" b="1" dirty="0" err="1" smtClean="0">
                <a:solidFill>
                  <a:srgbClr val="FF0000"/>
                </a:solidFill>
              </a:rPr>
              <a:t>pragmatický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přístup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357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357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/>
              <a:t>PN</a:t>
            </a:r>
            <a:r>
              <a:rPr lang="cs-CZ" sz="2400" b="1"/>
              <a:t>EC</a:t>
            </a:r>
            <a:endParaRPr lang="en-US" sz="2400">
              <a:latin typeface="Optimum" charset="0"/>
            </a:endParaRPr>
          </a:p>
        </p:txBody>
      </p:sp>
      <p:sp>
        <p:nvSpPr>
          <p:cNvPr id="23573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74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4590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4591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6196013" y="5145088"/>
            <a:ext cx="2763837" cy="3365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600" b="1"/>
              <a:t>Protection level: 95%</a:t>
            </a:r>
            <a:endParaRPr lang="nl-NL" sz="1600" b="1"/>
          </a:p>
        </p:txBody>
      </p:sp>
      <p:sp>
        <p:nvSpPr>
          <p:cNvPr id="24593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4594" name="Rectangle 19"/>
          <p:cNvSpPr>
            <a:spLocks noChangeArrowheads="1"/>
          </p:cNvSpPr>
          <p:nvPr/>
        </p:nvSpPr>
        <p:spPr bwMode="auto">
          <a:xfrm>
            <a:off x="4859338" y="2420938"/>
            <a:ext cx="3882794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 smtClean="0"/>
              <a:t>Sofistikovanější</a:t>
            </a:r>
            <a:r>
              <a:rPr lang="en-GB" sz="1600" b="1" dirty="0" smtClean="0"/>
              <a:t> </a:t>
            </a:r>
            <a:r>
              <a:rPr lang="cs-CZ" sz="1600" b="1" dirty="0" smtClean="0"/>
              <a:t>postup</a:t>
            </a:r>
            <a:r>
              <a:rPr lang="cs-CZ" sz="1600" b="1" dirty="0" smtClean="0"/>
              <a:t>:</a:t>
            </a:r>
            <a:br>
              <a:rPr lang="cs-CZ" sz="1600" b="1" dirty="0" smtClean="0"/>
            </a:br>
            <a:r>
              <a:rPr lang="nl-NL" sz="1600" b="1" dirty="0" smtClean="0">
                <a:solidFill>
                  <a:schemeClr val="tx2"/>
                </a:solidFill>
              </a:rPr>
              <a:t>Species </a:t>
            </a:r>
            <a:r>
              <a:rPr lang="nl-NL" sz="1600" b="1" dirty="0">
                <a:solidFill>
                  <a:schemeClr val="tx2"/>
                </a:solidFill>
              </a:rPr>
              <a:t>sensitivity distribution</a:t>
            </a:r>
            <a:r>
              <a:rPr lang="nl-NL" sz="1600" b="1" dirty="0"/>
              <a:t> (SSD) 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i="1" dirty="0"/>
              <a:t>statistická metoda </a:t>
            </a:r>
            <a:r>
              <a:rPr lang="cs-CZ" sz="1600" i="1" dirty="0" smtClean="0"/>
              <a:t>– </a:t>
            </a:r>
            <a:r>
              <a:rPr lang="cs-CZ" sz="1600" i="1" dirty="0"/>
              <a:t>EC50 více druhů</a:t>
            </a:r>
            <a:endParaRPr lang="en-GB" sz="1600" i="1" dirty="0"/>
          </a:p>
        </p:txBody>
      </p:sp>
      <p:pic>
        <p:nvPicPr>
          <p:cNvPr id="2459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84538"/>
            <a:ext cx="4394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6" name="Line 21"/>
          <p:cNvSpPr>
            <a:spLocks noChangeShapeType="1"/>
          </p:cNvSpPr>
          <p:nvPr/>
        </p:nvSpPr>
        <p:spPr bwMode="auto">
          <a:xfrm flipV="1">
            <a:off x="5508625" y="5011738"/>
            <a:ext cx="1008063" cy="142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7" name="Line 22"/>
          <p:cNvSpPr>
            <a:spLocks noChangeShapeType="1"/>
          </p:cNvSpPr>
          <p:nvPr/>
        </p:nvSpPr>
        <p:spPr bwMode="auto">
          <a:xfrm>
            <a:off x="6516688" y="4999038"/>
            <a:ext cx="0" cy="2301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5292725" y="5300663"/>
            <a:ext cx="385127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Rectangle 24"/>
          <p:cNvSpPr>
            <a:spLocks noChangeArrowheads="1"/>
          </p:cNvSpPr>
          <p:nvPr/>
        </p:nvSpPr>
        <p:spPr bwMode="auto">
          <a:xfrm>
            <a:off x="5651500" y="5300663"/>
            <a:ext cx="24542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 b="1"/>
              <a:t>HC5 = 95% protection level</a:t>
            </a:r>
            <a:endParaRPr lang="en-GB" sz="1400"/>
          </a:p>
        </p:txBody>
      </p:sp>
      <p:sp>
        <p:nvSpPr>
          <p:cNvPr id="24600" name="Text Box 25"/>
          <p:cNvSpPr txBox="1">
            <a:spLocks noChangeArrowheads="1"/>
          </p:cNvSpPr>
          <p:nvPr/>
        </p:nvSpPr>
        <p:spPr bwMode="auto">
          <a:xfrm>
            <a:off x="8532813" y="515620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sz="1200">
                <a:latin typeface="Verdana" pitchFamily="34" charset="0"/>
              </a:rPr>
              <a:t>[C]</a:t>
            </a:r>
            <a:endParaRPr lang="nl-NL" sz="1200">
              <a:latin typeface="Verdana" pitchFamily="34" charset="0"/>
            </a:endParaRPr>
          </a:p>
        </p:txBody>
      </p:sp>
      <p:sp>
        <p:nvSpPr>
          <p:cNvPr id="2460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460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/>
              <a:t>PN</a:t>
            </a:r>
            <a:r>
              <a:rPr lang="cs-CZ" sz="2400" b="1"/>
              <a:t>EC</a:t>
            </a:r>
            <a:endParaRPr lang="en-US" sz="2400">
              <a:latin typeface="Optimum" charset="0"/>
            </a:endParaRPr>
          </a:p>
        </p:txBody>
      </p:sp>
      <p:sp>
        <p:nvSpPr>
          <p:cNvPr id="24603" name="AutoShape 29"/>
          <p:cNvSpPr>
            <a:spLocks noChangeArrowheads="1"/>
          </p:cNvSpPr>
          <p:nvPr/>
        </p:nvSpPr>
        <p:spPr bwMode="auto">
          <a:xfrm flipV="1">
            <a:off x="6732588" y="1916113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4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5" name="AutoShape 31"/>
          <p:cNvSpPr>
            <a:spLocks noChangeArrowheads="1"/>
          </p:cNvSpPr>
          <p:nvPr/>
        </p:nvSpPr>
        <p:spPr bwMode="auto">
          <a:xfrm rot="5400000" flipV="1">
            <a:off x="6841332" y="5912644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6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3"/>
          <p:cNvSpPr txBox="1">
            <a:spLocks/>
          </p:cNvSpPr>
          <p:nvPr/>
        </p:nvSpPr>
        <p:spPr bwMode="auto">
          <a:xfrm>
            <a:off x="306388" y="269875"/>
            <a:ext cx="8228012" cy="11430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</a:t>
            </a:r>
            <a:r>
              <a:rPr lang="en-US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odvo</a:t>
            </a: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zení PNEC </a:t>
            </a:r>
            <a:r>
              <a:rPr lang="cs-CZ" dirty="0">
                <a:latin typeface="+mj-lt"/>
                <a:ea typeface="+mj-ea"/>
                <a:cs typeface="+mj-cs"/>
                <a:sym typeface="Wingdings" pitchFamily="2" charset="2"/>
              </a:rPr>
              <a:t>= </a:t>
            </a:r>
            <a:r>
              <a:rPr lang="cs-CZ" dirty="0">
                <a:latin typeface="+mj-lt"/>
                <a:ea typeface="+mj-ea"/>
                <a:cs typeface="+mj-cs"/>
              </a:rPr>
              <a:t>bezpečná koncentrace </a:t>
            </a:r>
            <a:br>
              <a:rPr lang="cs-CZ" dirty="0">
                <a:latin typeface="+mj-lt"/>
                <a:ea typeface="+mj-ea"/>
                <a:cs typeface="+mj-cs"/>
              </a:rPr>
            </a:br>
            <a:endParaRPr lang="nl-N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/>
              <a:t>Extrapolace</a:t>
            </a:r>
            <a:r>
              <a:rPr lang="cs-CZ" sz="1600" b="1" dirty="0"/>
              <a:t> pomocí faktorů </a:t>
            </a: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err="1" smtClean="0"/>
              <a:t>pragmatický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přístup</a:t>
            </a:r>
            <a:endParaRPr lang="en-GB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3000" dirty="0" smtClean="0">
                <a:solidFill>
                  <a:schemeClr val="tx1"/>
                </a:solidFill>
              </a:rPr>
              <a:t>PNEC </a:t>
            </a:r>
            <a:r>
              <a:rPr lang="en-GB" sz="3000" dirty="0" err="1" smtClean="0">
                <a:solidFill>
                  <a:schemeClr val="tx1"/>
                </a:solidFill>
              </a:rPr>
              <a:t>vs</a:t>
            </a:r>
            <a:r>
              <a:rPr lang="en-GB" sz="3000" dirty="0" smtClean="0">
                <a:solidFill>
                  <a:schemeClr val="tx1"/>
                </a:solidFill>
              </a:rPr>
              <a:t> </a:t>
            </a:r>
            <a:r>
              <a:rPr lang="cs-CZ" sz="3000" dirty="0" err="1" smtClean="0">
                <a:solidFill>
                  <a:schemeClr val="tx1"/>
                </a:solidFill>
              </a:rPr>
              <a:t>zákoné</a:t>
            </a:r>
            <a:r>
              <a:rPr lang="cs-CZ" sz="3000" dirty="0" smtClean="0">
                <a:solidFill>
                  <a:schemeClr val="tx1"/>
                </a:solidFill>
              </a:rPr>
              <a:t> </a:t>
            </a:r>
            <a:r>
              <a:rPr lang="en-GB" sz="3000" dirty="0" err="1" smtClean="0">
                <a:solidFill>
                  <a:schemeClr val="tx1"/>
                </a:solidFill>
              </a:rPr>
              <a:t>limity</a:t>
            </a:r>
            <a:r>
              <a:rPr lang="en-GB" sz="3000" dirty="0" smtClean="0">
                <a:solidFill>
                  <a:schemeClr val="tx1"/>
                </a:solidFill>
              </a:rPr>
              <a:t> </a:t>
            </a:r>
            <a:r>
              <a:rPr lang="cs-CZ" sz="3000" dirty="0" smtClean="0">
                <a:solidFill>
                  <a:schemeClr val="tx1"/>
                </a:solidFill>
              </a:rPr>
              <a:t>(např. NEK / E</a:t>
            </a:r>
            <a:r>
              <a:rPr lang="en-GB" sz="3000" dirty="0" smtClean="0">
                <a:solidFill>
                  <a:schemeClr val="tx1"/>
                </a:solidFill>
              </a:rPr>
              <a:t>QS</a:t>
            </a:r>
            <a:r>
              <a:rPr lang="cs-CZ" sz="3000" dirty="0" smtClean="0">
                <a:solidFill>
                  <a:schemeClr val="tx1"/>
                </a:solidFill>
              </a:rPr>
              <a:t>)</a:t>
            </a:r>
            <a:endParaRPr lang="nl-NL" sz="3000" dirty="0" smtClean="0">
              <a:solidFill>
                <a:schemeClr val="tx1"/>
              </a:solidFill>
            </a:endParaRPr>
          </a:p>
        </p:txBody>
      </p:sp>
      <p:sp>
        <p:nvSpPr>
          <p:cNvPr id="73" name="Zástupný symbol pro obsah 7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b="1" dirty="0" smtClean="0">
                <a:solidFill>
                  <a:srgbClr val="00B050"/>
                </a:solidFill>
              </a:rPr>
              <a:t>PNEC </a:t>
            </a:r>
          </a:p>
          <a:p>
            <a:pPr lvl="1">
              <a:defRPr/>
            </a:pPr>
            <a:r>
              <a:rPr lang="en-GB" dirty="0" err="1" smtClean="0"/>
              <a:t>hodnota</a:t>
            </a:r>
            <a:r>
              <a:rPr lang="en-GB" dirty="0" smtClean="0"/>
              <a:t> </a:t>
            </a:r>
            <a:r>
              <a:rPr lang="en-GB" dirty="0" err="1" smtClean="0"/>
              <a:t>odvozená</a:t>
            </a:r>
            <a:r>
              <a:rPr lang="en-GB" dirty="0" smtClean="0"/>
              <a:t> </a:t>
            </a:r>
            <a:r>
              <a:rPr lang="en-GB" dirty="0" err="1" smtClean="0"/>
              <a:t>vědeckou</a:t>
            </a:r>
            <a:r>
              <a:rPr lang="en-GB" dirty="0" smtClean="0"/>
              <a:t> </a:t>
            </a:r>
            <a:r>
              <a:rPr lang="en-GB" dirty="0" err="1" smtClean="0"/>
              <a:t>metodou</a:t>
            </a:r>
            <a:r>
              <a:rPr lang="en-GB" dirty="0" smtClean="0"/>
              <a:t> (</a:t>
            </a:r>
            <a:r>
              <a:rPr lang="en-GB" dirty="0" err="1" smtClean="0"/>
              <a:t>experimentální</a:t>
            </a:r>
            <a:r>
              <a:rPr lang="en-GB" dirty="0" smtClean="0"/>
              <a:t>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modelované</a:t>
            </a:r>
            <a:r>
              <a:rPr lang="en-GB" dirty="0" smtClean="0"/>
              <a:t> </a:t>
            </a:r>
            <a:r>
              <a:rPr lang="en-GB" dirty="0" err="1" smtClean="0"/>
              <a:t>ECx</a:t>
            </a:r>
            <a:r>
              <a:rPr lang="en-GB" dirty="0" smtClean="0"/>
              <a:t>) s </a:t>
            </a:r>
            <a:r>
              <a:rPr lang="en-GB" dirty="0" err="1" smtClean="0"/>
              <a:t>využitím</a:t>
            </a:r>
            <a:r>
              <a:rPr lang="en-GB" dirty="0" smtClean="0"/>
              <a:t> </a:t>
            </a:r>
            <a:r>
              <a:rPr lang="en-GB" dirty="0" err="1" smtClean="0"/>
              <a:t>standardizovaných</a:t>
            </a:r>
            <a:r>
              <a:rPr lang="en-GB" dirty="0" smtClean="0"/>
              <a:t> </a:t>
            </a:r>
            <a:r>
              <a:rPr lang="en-GB" dirty="0" err="1" smtClean="0"/>
              <a:t>postupů</a:t>
            </a:r>
            <a:r>
              <a:rPr lang="en-GB" dirty="0" smtClean="0"/>
              <a:t> </a:t>
            </a:r>
            <a:r>
              <a:rPr lang="en-GB" dirty="0" err="1" smtClean="0"/>
              <a:t>hodnocení</a:t>
            </a:r>
            <a:r>
              <a:rPr lang="en-GB" dirty="0" smtClean="0"/>
              <a:t> </a:t>
            </a:r>
            <a:r>
              <a:rPr lang="en-GB" dirty="0" err="1" smtClean="0"/>
              <a:t>rizik</a:t>
            </a:r>
            <a:r>
              <a:rPr lang="en-GB" dirty="0" smtClean="0"/>
              <a:t> (AFs</a:t>
            </a:r>
            <a:r>
              <a:rPr lang="en-US" dirty="0" smtClean="0"/>
              <a:t>/</a:t>
            </a:r>
            <a:r>
              <a:rPr lang="en-GB" dirty="0" smtClean="0"/>
              <a:t>UFs, SSD)</a:t>
            </a:r>
            <a:endParaRPr lang="cs-CZ" dirty="0" smtClean="0"/>
          </a:p>
          <a:p>
            <a:pPr lvl="1">
              <a:defRPr/>
            </a:pPr>
            <a:endParaRPr lang="en-GB" dirty="0" smtClean="0"/>
          </a:p>
          <a:p>
            <a:pPr>
              <a:defRPr/>
            </a:pPr>
            <a:r>
              <a:rPr lang="cs-CZ" b="1" dirty="0" smtClean="0">
                <a:solidFill>
                  <a:srgbClr val="00B050"/>
                </a:solidFill>
              </a:rPr>
              <a:t>NEK </a:t>
            </a:r>
            <a:r>
              <a:rPr lang="cs-CZ" dirty="0" smtClean="0">
                <a:solidFill>
                  <a:srgbClr val="00B050"/>
                </a:solidFill>
              </a:rPr>
              <a:t>(Norma Environmentální Kvality) </a:t>
            </a:r>
            <a:br>
              <a:rPr lang="cs-CZ" dirty="0" smtClean="0">
                <a:solidFill>
                  <a:srgbClr val="00B050"/>
                </a:solidFill>
              </a:rPr>
            </a:br>
            <a:r>
              <a:rPr lang="en-GB" dirty="0" smtClean="0">
                <a:solidFill>
                  <a:srgbClr val="00B050"/>
                </a:solidFill>
              </a:rPr>
              <a:t>= </a:t>
            </a:r>
            <a:r>
              <a:rPr lang="en-GB" b="1" dirty="0" smtClean="0">
                <a:solidFill>
                  <a:srgbClr val="00B050"/>
                </a:solidFill>
              </a:rPr>
              <a:t>EQS </a:t>
            </a:r>
            <a:r>
              <a:rPr lang="cs-CZ" dirty="0" smtClean="0">
                <a:solidFill>
                  <a:srgbClr val="00B050"/>
                </a:solidFill>
              </a:rPr>
              <a:t>(</a:t>
            </a:r>
            <a:r>
              <a:rPr lang="cs-CZ" dirty="0" err="1" smtClean="0">
                <a:solidFill>
                  <a:srgbClr val="00B050"/>
                </a:solidFill>
              </a:rPr>
              <a:t>Environmental</a:t>
            </a:r>
            <a:r>
              <a:rPr lang="cs-CZ" dirty="0" smtClean="0">
                <a:solidFill>
                  <a:srgbClr val="00B050"/>
                </a:solidFill>
              </a:rPr>
              <a:t> </a:t>
            </a:r>
            <a:r>
              <a:rPr lang="cs-CZ" dirty="0" err="1" smtClean="0">
                <a:solidFill>
                  <a:srgbClr val="00B050"/>
                </a:solidFill>
              </a:rPr>
              <a:t>Quality</a:t>
            </a:r>
            <a:r>
              <a:rPr lang="cs-CZ" dirty="0" smtClean="0">
                <a:solidFill>
                  <a:srgbClr val="00B050"/>
                </a:solidFill>
              </a:rPr>
              <a:t> Standard</a:t>
            </a:r>
            <a:r>
              <a:rPr lang="en-GB" dirty="0" smtClean="0">
                <a:solidFill>
                  <a:srgbClr val="00B050"/>
                </a:solidFill>
              </a:rPr>
              <a:t>)</a:t>
            </a:r>
          </a:p>
          <a:p>
            <a:pPr lvl="1">
              <a:defRPr/>
            </a:pPr>
            <a:r>
              <a:rPr lang="en-GB" dirty="0" smtClean="0"/>
              <a:t>limit </a:t>
            </a:r>
            <a:r>
              <a:rPr lang="cs-CZ" dirty="0" smtClean="0"/>
              <a:t>uvedený v zákonech, nařízeních atd.</a:t>
            </a:r>
          </a:p>
          <a:p>
            <a:pPr lvl="1">
              <a:defRPr/>
            </a:pPr>
            <a:r>
              <a:rPr lang="cs-CZ" dirty="0" smtClean="0"/>
              <a:t>je odvozen z PNEC, konkrétní hodnota je ale „politickým“ rozhodnutím a dohodou z</a:t>
            </a:r>
            <a:r>
              <a:rPr lang="en-GB" dirty="0" smtClean="0"/>
              <a:t>ú</a:t>
            </a:r>
            <a:r>
              <a:rPr lang="cs-CZ" dirty="0" err="1" smtClean="0"/>
              <a:t>častněných</a:t>
            </a:r>
            <a:r>
              <a:rPr lang="cs-CZ" dirty="0" smtClean="0"/>
              <a:t> stran</a:t>
            </a:r>
          </a:p>
          <a:p>
            <a:pPr lvl="2">
              <a:defRPr/>
            </a:pPr>
            <a:r>
              <a:rPr lang="cs-CZ" sz="2100" dirty="0" smtClean="0"/>
              <a:t>Příklad: </a:t>
            </a:r>
            <a:r>
              <a:rPr lang="cs-CZ" sz="2100" dirty="0" err="1" smtClean="0"/>
              <a:t>Ethinylestradiol</a:t>
            </a:r>
            <a:r>
              <a:rPr lang="cs-CZ" sz="2100" dirty="0" smtClean="0"/>
              <a:t> (endokrinní </a:t>
            </a:r>
            <a:r>
              <a:rPr lang="cs-CZ" sz="2100" dirty="0" err="1" smtClean="0"/>
              <a:t>disruptor</a:t>
            </a:r>
            <a:r>
              <a:rPr lang="cs-CZ" sz="2100" dirty="0" smtClean="0"/>
              <a:t>) - odhadnutý PNEC je extrémně nízký</a:t>
            </a:r>
            <a:r>
              <a:rPr lang="en-GB" sz="2100" dirty="0" smtClean="0"/>
              <a:t> (0.001 </a:t>
            </a:r>
            <a:r>
              <a:rPr lang="en-GB" sz="2100" dirty="0" err="1" smtClean="0"/>
              <a:t>ng</a:t>
            </a:r>
            <a:r>
              <a:rPr lang="en-US" sz="2100" dirty="0" smtClean="0"/>
              <a:t>/L</a:t>
            </a:r>
            <a:r>
              <a:rPr lang="en-GB" sz="2100" dirty="0" smtClean="0"/>
              <a:t>). </a:t>
            </a:r>
            <a:r>
              <a:rPr lang="cs-CZ" sz="2100" dirty="0" smtClean="0"/>
              <a:t/>
            </a:r>
            <a:br>
              <a:rPr lang="cs-CZ" sz="2100" dirty="0" smtClean="0"/>
            </a:br>
            <a:r>
              <a:rPr lang="cs-CZ" sz="2100" dirty="0" smtClean="0"/>
              <a:t>Problémy s PNEC - </a:t>
            </a:r>
            <a:r>
              <a:rPr lang="en-GB" sz="2100" dirty="0" smtClean="0"/>
              <a:t>(</a:t>
            </a:r>
            <a:r>
              <a:rPr lang="en-GB" sz="2100" dirty="0" err="1" smtClean="0"/>
              <a:t>i</a:t>
            </a:r>
            <a:r>
              <a:rPr lang="en-GB" sz="2100" dirty="0" smtClean="0"/>
              <a:t>) </a:t>
            </a:r>
            <a:r>
              <a:rPr lang="cs-CZ" sz="2100" dirty="0" smtClean="0"/>
              <a:t>nelze </a:t>
            </a:r>
            <a:r>
              <a:rPr lang="en-GB" sz="2100" dirty="0" err="1" smtClean="0"/>
              <a:t>sledovat</a:t>
            </a:r>
            <a:r>
              <a:rPr lang="en-GB" sz="2100" dirty="0" smtClean="0"/>
              <a:t> </a:t>
            </a:r>
            <a:r>
              <a:rPr lang="cs-CZ" sz="2100" dirty="0" smtClean="0"/>
              <a:t>(neexistují analytické metody s nízkým limitem detekce</a:t>
            </a:r>
            <a:r>
              <a:rPr lang="en-GB" sz="2100" dirty="0" smtClean="0"/>
              <a:t>), (ii) </a:t>
            </a:r>
            <a:r>
              <a:rPr lang="cs-CZ" sz="2100" dirty="0" smtClean="0"/>
              <a:t>ČOV reálně nemohou efektivně čistit odpadní vody </a:t>
            </a:r>
            <a:r>
              <a:rPr lang="cs-CZ" sz="2100" dirty="0" smtClean="0">
                <a:sym typeface="Wingdings" pitchFamily="2" charset="2"/>
              </a:rPr>
              <a:t></a:t>
            </a:r>
            <a:r>
              <a:rPr lang="en-US" sz="2100" dirty="0" smtClean="0">
                <a:sym typeface="Wingdings" pitchFamily="2" charset="2"/>
              </a:rPr>
              <a:t> </a:t>
            </a:r>
            <a:r>
              <a:rPr lang="cs-CZ" sz="2100" dirty="0" smtClean="0"/>
              <a:t>v praxi budou koncentrace EE2  vždy nad </a:t>
            </a:r>
            <a:r>
              <a:rPr lang="en-US" sz="2100" dirty="0" smtClean="0"/>
              <a:t>PNEC … </a:t>
            </a:r>
            <a:r>
              <a:rPr lang="en-US" sz="2100" u="sng" dirty="0" smtClean="0"/>
              <a:t>Politick</a:t>
            </a:r>
            <a:r>
              <a:rPr lang="en-GB" sz="2100" u="sng" dirty="0" smtClean="0"/>
              <a:t>á </a:t>
            </a:r>
            <a:r>
              <a:rPr lang="en-GB" sz="2100" u="sng" dirty="0" err="1" smtClean="0"/>
              <a:t>debata</a:t>
            </a:r>
            <a:r>
              <a:rPr lang="en-GB" sz="2100" u="sng" dirty="0" smtClean="0"/>
              <a:t>:</a:t>
            </a:r>
            <a:r>
              <a:rPr lang="en-GB" sz="2100" dirty="0" smtClean="0"/>
              <a:t> “</a:t>
            </a:r>
            <a:r>
              <a:rPr lang="en-GB" sz="2100" dirty="0" err="1" smtClean="0"/>
              <a:t>Riziko</a:t>
            </a:r>
            <a:r>
              <a:rPr lang="en-GB" sz="2100" dirty="0" smtClean="0"/>
              <a:t> je </a:t>
            </a:r>
            <a:r>
              <a:rPr lang="en-GB" sz="2100" dirty="0" err="1" smtClean="0"/>
              <a:t>třeba</a:t>
            </a:r>
            <a:r>
              <a:rPr lang="en-GB" sz="2100" dirty="0" smtClean="0"/>
              <a:t> </a:t>
            </a:r>
            <a:r>
              <a:rPr lang="en-GB" sz="2100" dirty="0" err="1" smtClean="0"/>
              <a:t>řídit</a:t>
            </a:r>
            <a:r>
              <a:rPr lang="en-GB" sz="2100" dirty="0" smtClean="0"/>
              <a:t>. </a:t>
            </a:r>
            <a:r>
              <a:rPr lang="en-GB" sz="2100" dirty="0" err="1" smtClean="0"/>
              <a:t>Jaká</a:t>
            </a:r>
            <a:r>
              <a:rPr lang="en-GB" sz="2100" dirty="0" smtClean="0"/>
              <a:t> </a:t>
            </a:r>
            <a:r>
              <a:rPr lang="en-GB" sz="2100" dirty="0" err="1" smtClean="0"/>
              <a:t>hodnota</a:t>
            </a:r>
            <a:r>
              <a:rPr lang="en-GB" sz="2100" dirty="0" smtClean="0"/>
              <a:t> EQS v </a:t>
            </a:r>
            <a:r>
              <a:rPr lang="en-GB" sz="2100" dirty="0" err="1" smtClean="0"/>
              <a:t>zákoně</a:t>
            </a:r>
            <a:r>
              <a:rPr lang="en-GB" sz="2100" dirty="0" smtClean="0"/>
              <a:t> je </a:t>
            </a:r>
            <a:r>
              <a:rPr lang="en-GB" sz="2100" dirty="0" err="1" smtClean="0"/>
              <a:t>akceptovatelná</a:t>
            </a:r>
            <a:r>
              <a:rPr lang="en-GB" sz="2100" dirty="0" smtClean="0"/>
              <a:t>, </a:t>
            </a:r>
            <a:r>
              <a:rPr lang="en-GB" sz="2100" dirty="0" err="1" smtClean="0"/>
              <a:t>rozumná</a:t>
            </a:r>
            <a:r>
              <a:rPr lang="en-GB" sz="2100" dirty="0" smtClean="0"/>
              <a:t>, </a:t>
            </a:r>
            <a:r>
              <a:rPr lang="en-GB" sz="2100" dirty="0" err="1" smtClean="0"/>
              <a:t>smysluplná</a:t>
            </a:r>
            <a:r>
              <a:rPr lang="en-GB" sz="2100" dirty="0" smtClean="0"/>
              <a:t>? “</a:t>
            </a:r>
            <a:endParaRPr lang="cs-CZ" sz="2100" dirty="0" smtClean="0"/>
          </a:p>
          <a:p>
            <a:pPr lvl="1">
              <a:defRPr/>
            </a:pP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82662"/>
            <a:ext cx="9144000" cy="654050"/>
          </a:xfrm>
        </p:spPr>
        <p:txBody>
          <a:bodyPr/>
          <a:lstStyle/>
          <a:p>
            <a:r>
              <a:rPr lang="en-US" b="1" dirty="0" err="1" smtClean="0"/>
              <a:t>Syntéza</a:t>
            </a:r>
            <a:r>
              <a:rPr lang="en-US" b="1" dirty="0" smtClean="0"/>
              <a:t> PEC a PNEC = </a:t>
            </a:r>
            <a:r>
              <a:rPr lang="en-US" b="1" dirty="0" err="1" smtClean="0"/>
              <a:t>charakteri</a:t>
            </a:r>
            <a:r>
              <a:rPr lang="en-GB" b="1" dirty="0" err="1" smtClean="0"/>
              <a:t>zace</a:t>
            </a:r>
            <a:r>
              <a:rPr lang="en-GB" b="1" dirty="0" smtClean="0"/>
              <a:t> </a:t>
            </a:r>
            <a:r>
              <a:rPr lang="en-GB" b="1" dirty="0" err="1" smtClean="0"/>
              <a:t>rizika</a:t>
            </a:r>
            <a:endParaRPr lang="en-GB" dirty="0"/>
          </a:p>
        </p:txBody>
      </p:sp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>
          <a:xfrm>
            <a:off x="0" y="966788"/>
            <a:ext cx="8534400" cy="54864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Charakterizace (</a:t>
            </a:r>
            <a:r>
              <a:rPr lang="cs-CZ" sz="2400" b="1" dirty="0" err="1" smtClean="0">
                <a:solidFill>
                  <a:schemeClr val="tx2"/>
                </a:solidFill>
              </a:rPr>
              <a:t>kvanitifikace</a:t>
            </a:r>
            <a:r>
              <a:rPr lang="cs-CZ" sz="2400" b="1" dirty="0" smtClean="0">
                <a:solidFill>
                  <a:schemeClr val="tx2"/>
                </a:solidFill>
              </a:rPr>
              <a:t>) rizika</a:t>
            </a:r>
          </a:p>
          <a:p>
            <a:pPr lvl="1" eaLnBrk="1" hangingPunct="1">
              <a:defRPr/>
            </a:pPr>
            <a:r>
              <a:rPr lang="cs-CZ" sz="2000" dirty="0" smtClean="0"/>
              <a:t>SROVNÁNÍ </a:t>
            </a:r>
            <a:r>
              <a:rPr lang="cs-CZ" sz="2000" dirty="0" smtClean="0">
                <a:solidFill>
                  <a:schemeClr val="tx1"/>
                </a:solidFill>
              </a:rPr>
              <a:t>EXPOZICE a EFEKT</a:t>
            </a:r>
            <a:r>
              <a:rPr lang="en-US" sz="2000" dirty="0" smtClean="0">
                <a:solidFill>
                  <a:schemeClr val="tx1"/>
                </a:solidFill>
              </a:rPr>
              <a:t>Ů</a:t>
            </a:r>
          </a:p>
          <a:p>
            <a:pPr lvl="1" eaLnBrk="1" hangingPunct="1">
              <a:defRPr/>
            </a:pPr>
            <a:r>
              <a:rPr lang="en-US" sz="2000" dirty="0" smtClean="0"/>
              <a:t>V</a:t>
            </a:r>
            <a:r>
              <a:rPr lang="cs-CZ" sz="2000" dirty="0" smtClean="0"/>
              <a:t>YHODNOCENÍ RIZIKA = pravděpodobnosti ...</a:t>
            </a:r>
          </a:p>
          <a:p>
            <a:pPr lvl="1" eaLnBrk="1" hangingPunct="1">
              <a:defRPr/>
            </a:pPr>
            <a:endParaRPr lang="cs-CZ" sz="2000" dirty="0" smtClean="0"/>
          </a:p>
          <a:p>
            <a:pPr lvl="1" eaLnBrk="1" hangingPunct="1">
              <a:defRPr/>
            </a:pPr>
            <a:r>
              <a:rPr lang="en-GB" sz="2000" b="1" dirty="0" smtClean="0">
                <a:solidFill>
                  <a:srgbClr val="00B050"/>
                </a:solidFill>
              </a:rPr>
              <a:t>(</a:t>
            </a:r>
            <a:r>
              <a:rPr lang="cs-CZ" sz="2000" b="1" dirty="0" smtClean="0">
                <a:solidFill>
                  <a:srgbClr val="00B050"/>
                </a:solidFill>
              </a:rPr>
              <a:t>A) </a:t>
            </a:r>
            <a:r>
              <a:rPr lang="en-GB" sz="2000" b="1" dirty="0" smtClean="0">
                <a:solidFill>
                  <a:srgbClr val="00B050"/>
                </a:solidFill>
              </a:rPr>
              <a:t>NEJČASTĚJŠÍ </a:t>
            </a:r>
            <a:r>
              <a:rPr lang="en-GB" sz="2000" b="1" dirty="0" err="1" smtClean="0">
                <a:solidFill>
                  <a:srgbClr val="00B050"/>
                </a:solidFill>
              </a:rPr>
              <a:t>přístup</a:t>
            </a:r>
            <a:r>
              <a:rPr lang="en-GB" sz="2000" b="1" dirty="0" smtClean="0">
                <a:solidFill>
                  <a:srgbClr val="00B050"/>
                </a:solidFill>
              </a:rPr>
              <a:t> </a:t>
            </a:r>
            <a:r>
              <a:rPr lang="en-GB" sz="2000" b="1" dirty="0" smtClean="0">
                <a:solidFill>
                  <a:srgbClr val="00B050"/>
                </a:solidFill>
              </a:rPr>
              <a:t>- </a:t>
            </a:r>
            <a:r>
              <a:rPr lang="cs-CZ" sz="2000" b="1" dirty="0" smtClean="0">
                <a:solidFill>
                  <a:srgbClr val="00B050"/>
                </a:solidFill>
              </a:rPr>
              <a:t>využití </a:t>
            </a:r>
            <a:r>
              <a:rPr lang="cs-CZ" sz="2000" b="1" dirty="0" smtClean="0">
                <a:solidFill>
                  <a:srgbClr val="00B050"/>
                </a:solidFill>
              </a:rPr>
              <a:t>indexů </a:t>
            </a:r>
            <a:r>
              <a:rPr lang="en-GB" sz="2000" b="1" dirty="0" err="1" smtClean="0">
                <a:solidFill>
                  <a:srgbClr val="00B050"/>
                </a:solidFill>
              </a:rPr>
              <a:t>rizika</a:t>
            </a:r>
            <a:r>
              <a:rPr lang="en-GB" sz="2000" b="1" dirty="0" smtClean="0">
                <a:solidFill>
                  <a:srgbClr val="00B050"/>
                </a:solidFill>
              </a:rPr>
              <a:t> </a:t>
            </a:r>
            <a:br>
              <a:rPr lang="en-GB" sz="2000" b="1" dirty="0" smtClean="0">
                <a:solidFill>
                  <a:srgbClr val="00B050"/>
                </a:solidFill>
              </a:rPr>
            </a:br>
            <a:r>
              <a:rPr lang="cs-CZ" sz="2000" dirty="0" smtClean="0"/>
              <a:t>(</a:t>
            </a:r>
            <a:r>
              <a:rPr lang="en-GB" sz="2000" i="1" dirty="0" smtClean="0"/>
              <a:t>Risk </a:t>
            </a:r>
            <a:r>
              <a:rPr lang="cs-CZ" sz="2000" i="1" dirty="0" smtClean="0"/>
              <a:t>Index / Risk </a:t>
            </a:r>
            <a:r>
              <a:rPr lang="cs-CZ" sz="2000" i="1" dirty="0" err="1" smtClean="0"/>
              <a:t>Quotient</a:t>
            </a:r>
            <a:r>
              <a:rPr lang="en-GB" sz="2000" i="1" dirty="0" smtClean="0"/>
              <a:t> ... </a:t>
            </a:r>
            <a:r>
              <a:rPr lang="en-GB" sz="2000" i="1" dirty="0" err="1" smtClean="0"/>
              <a:t>také</a:t>
            </a:r>
            <a:r>
              <a:rPr lang="en-GB" sz="2000" i="1" dirty="0" smtClean="0"/>
              <a:t> HI – “Hazard index”</a:t>
            </a:r>
            <a:r>
              <a:rPr lang="cs-CZ" sz="2000" i="1" dirty="0" smtClean="0"/>
              <a:t>)</a:t>
            </a:r>
            <a:br>
              <a:rPr lang="cs-CZ" sz="2000" i="1" dirty="0" smtClean="0"/>
            </a:br>
            <a:r>
              <a:rPr lang="cs-CZ" sz="2000" i="1" dirty="0" smtClean="0"/>
              <a:t>	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(RQ, HI) 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</a:rPr>
              <a:t>= (P)EC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/ PNEC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		RI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</a:rPr>
              <a:t>= dávka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/ TDI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2000" dirty="0" smtClean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je</a:t>
            </a:r>
            <a:r>
              <a:rPr lang="cs-CZ" sz="2000" dirty="0" smtClean="0">
                <a:solidFill>
                  <a:srgbClr val="FF0000"/>
                </a:solidFill>
              </a:rPr>
              <a:t>-li R</a:t>
            </a:r>
            <a:r>
              <a:rPr lang="en-GB" sz="2000" dirty="0" smtClean="0">
                <a:solidFill>
                  <a:srgbClr val="FF0000"/>
                </a:solidFill>
              </a:rPr>
              <a:t>I (RQ, HI</a:t>
            </a:r>
            <a:r>
              <a:rPr lang="cs-CZ" sz="2000" dirty="0" smtClean="0">
                <a:solidFill>
                  <a:srgbClr val="FF0000"/>
                </a:solidFill>
              </a:rPr>
              <a:t>) </a:t>
            </a:r>
            <a:r>
              <a:rPr lang="en-US" sz="2000" dirty="0" smtClean="0">
                <a:solidFill>
                  <a:srgbClr val="FF0000"/>
                </a:solidFill>
              </a:rPr>
              <a:t>&gt;</a:t>
            </a:r>
            <a:r>
              <a:rPr lang="cs-CZ" sz="2000" dirty="0" smtClean="0">
                <a:solidFill>
                  <a:srgbClr val="FF0000"/>
                </a:solidFill>
              </a:rPr>
              <a:t>1	</a:t>
            </a:r>
            <a:r>
              <a:rPr lang="en-GB" sz="2000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cs-CZ" sz="2000" dirty="0" smtClean="0">
                <a:solidFill>
                  <a:srgbClr val="FF0000"/>
                </a:solidFill>
              </a:rPr>
              <a:t>existuje RIZIKO</a:t>
            </a:r>
          </a:p>
          <a:p>
            <a:pPr eaLnBrk="1" hangingPunct="1">
              <a:defRPr/>
            </a:pPr>
            <a:endParaRPr lang="cs-CZ" sz="1600" b="1" dirty="0" smtClean="0"/>
          </a:p>
          <a:p>
            <a:pPr eaLnBrk="1" hangingPunct="1">
              <a:defRPr/>
            </a:pPr>
            <a:endParaRPr lang="cs-CZ" sz="1600" b="1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21875" t="33333" r="20313" b="36459"/>
          <a:stretch>
            <a:fillRect/>
          </a:stretch>
        </p:blipFill>
        <p:spPr bwMode="auto">
          <a:xfrm>
            <a:off x="2209800" y="3962400"/>
            <a:ext cx="67056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4000" y="4079875"/>
            <a:ext cx="1879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i="1">
                <a:latin typeface="Times New Roman" pitchFamily="18" charset="0"/>
              </a:rPr>
              <a:t>Př.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Zdravotní rizika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sinicových toxinů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pro člověka 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Příjem při koupání</a:t>
            </a:r>
            <a:br>
              <a:rPr lang="cs-CZ" sz="1600" i="1">
                <a:latin typeface="Times New Roman" pitchFamily="18" charset="0"/>
              </a:rPr>
            </a:br>
            <a:r>
              <a:rPr lang="cs-CZ" sz="1600" i="1">
                <a:latin typeface="Times New Roman" pitchFamily="18" charset="0"/>
              </a:rPr>
              <a:t>v Brněnské přehradě</a:t>
            </a:r>
          </a:p>
        </p:txBody>
      </p:sp>
      <p:pic>
        <p:nvPicPr>
          <p:cNvPr id="15366" name="Picture 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981075"/>
            <a:ext cx="1465262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500" b="1" dirty="0" err="1" smtClean="0"/>
              <a:t>Charakteri</a:t>
            </a:r>
            <a:r>
              <a:rPr lang="en-GB" sz="2500" b="1" dirty="0" err="1" smtClean="0"/>
              <a:t>zace</a:t>
            </a:r>
            <a:r>
              <a:rPr lang="en-GB" sz="2500" b="1" dirty="0" smtClean="0"/>
              <a:t> </a:t>
            </a:r>
            <a:r>
              <a:rPr lang="en-GB" sz="2500" b="1" dirty="0" err="1" smtClean="0"/>
              <a:t>rizika</a:t>
            </a:r>
            <a:endParaRPr lang="cs-CZ" sz="2500" b="1" dirty="0" smtClean="0"/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lvl="1" eaLnBrk="1" hangingPunct="1">
              <a:buNone/>
            </a:pPr>
            <a:r>
              <a:rPr lang="en-GB" sz="2000" b="1" dirty="0" smtClean="0">
                <a:solidFill>
                  <a:srgbClr val="00B050"/>
                </a:solidFill>
              </a:rPr>
              <a:t>(</a:t>
            </a:r>
            <a:r>
              <a:rPr lang="cs-CZ" sz="2000" b="1" dirty="0" smtClean="0">
                <a:solidFill>
                  <a:srgbClr val="00B050"/>
                </a:solidFill>
              </a:rPr>
              <a:t>B) Pravděpodobnostní posouzení rizika</a:t>
            </a:r>
          </a:p>
          <a:p>
            <a:pPr lvl="1" eaLnBrk="1" hangingPunct="1"/>
            <a:r>
              <a:rPr lang="cs-CZ" sz="2000" dirty="0" smtClean="0"/>
              <a:t>srovnání </a:t>
            </a:r>
            <a:br>
              <a:rPr lang="cs-CZ" sz="2000" dirty="0" smtClean="0"/>
            </a:br>
            <a:r>
              <a:rPr lang="cs-CZ" sz="2000" dirty="0" smtClean="0"/>
              <a:t>		rozložení koncentrací </a:t>
            </a:r>
            <a:r>
              <a:rPr lang="cs-CZ" sz="2000" i="1" dirty="0" smtClean="0"/>
              <a:t>(dávek</a:t>
            </a:r>
            <a:r>
              <a:rPr lang="cs-CZ" sz="2000" dirty="0" smtClean="0"/>
              <a:t>)</a:t>
            </a:r>
            <a:r>
              <a:rPr lang="cs-CZ" sz="2000" i="1" dirty="0" smtClean="0"/>
              <a:t>,</a:t>
            </a:r>
            <a:r>
              <a:rPr lang="cs-CZ" sz="2000" dirty="0" smtClean="0"/>
              <a:t> které lze reálně očekávat </a:t>
            </a:r>
            <a:br>
              <a:rPr lang="cs-CZ" sz="2000" dirty="0" smtClean="0"/>
            </a:br>
            <a:r>
              <a:rPr lang="cs-CZ" sz="2000" dirty="0" smtClean="0"/>
              <a:t>		rozložení koncentrací (dávek) ve kterých nastávají efekty</a:t>
            </a:r>
            <a:endParaRPr lang="cs-CZ" sz="2000" u="sng" dirty="0" smtClean="0"/>
          </a:p>
          <a:p>
            <a:pPr eaLnBrk="1" hangingPunct="1"/>
            <a:endParaRPr lang="cs-CZ" sz="1600" b="1" dirty="0" smtClean="0"/>
          </a:p>
          <a:p>
            <a:pPr eaLnBrk="1" hangingPunct="1"/>
            <a:endParaRPr lang="cs-CZ" sz="1600" b="1" dirty="0" smtClean="0"/>
          </a:p>
        </p:txBody>
      </p:sp>
      <p:sp>
        <p:nvSpPr>
          <p:cNvPr id="16388" name="Freeform 5"/>
          <p:cNvSpPr>
            <a:spLocks/>
          </p:cNvSpPr>
          <p:nvPr/>
        </p:nvSpPr>
        <p:spPr bwMode="auto">
          <a:xfrm>
            <a:off x="3182938" y="3400425"/>
            <a:ext cx="2894012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89" name="Freeform 6"/>
          <p:cNvSpPr>
            <a:spLocks/>
          </p:cNvSpPr>
          <p:nvPr/>
        </p:nvSpPr>
        <p:spPr bwMode="auto">
          <a:xfrm>
            <a:off x="4486275" y="3352800"/>
            <a:ext cx="2894013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5497513" y="4865688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ÚČINEK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3946525" y="4862513"/>
            <a:ext cx="133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EXPOZICE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4800600" y="5410200"/>
            <a:ext cx="958850" cy="3683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FF00"/>
                </a:solidFill>
              </a:rPr>
              <a:t>RIZIKO</a:t>
            </a:r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>
            <a:off x="2819400" y="3398838"/>
            <a:ext cx="0" cy="248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2819400" y="59436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1231900" y="3381375"/>
            <a:ext cx="1195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 smtClean="0">
                <a:latin typeface="Times New Roman" pitchFamily="18" charset="0"/>
              </a:rPr>
              <a:t>Frekvence</a:t>
            </a:r>
            <a:r>
              <a:rPr lang="en-GB" sz="1600" b="1" dirty="0" smtClean="0">
                <a:latin typeface="Times New Roman" pitchFamily="18" charset="0"/>
              </a:rPr>
              <a:t>, </a:t>
            </a:r>
          </a:p>
          <a:p>
            <a:pPr eaLnBrk="0" hangingPunct="0"/>
            <a:r>
              <a:rPr lang="en-GB" sz="1600" b="1" dirty="0" smtClean="0">
                <a:latin typeface="Times New Roman" pitchFamily="18" charset="0"/>
              </a:rPr>
              <a:t>č</a:t>
            </a:r>
            <a:r>
              <a:rPr lang="cs-CZ" sz="1600" b="1" dirty="0" err="1" smtClean="0">
                <a:latin typeface="Times New Roman" pitchFamily="18" charset="0"/>
              </a:rPr>
              <a:t>etnost</a:t>
            </a:r>
            <a:endParaRPr lang="cs-CZ" sz="1600" b="1" i="1" dirty="0">
              <a:latin typeface="Times New Roman" pitchFamily="18" charset="0"/>
            </a:endParaRPr>
          </a:p>
          <a:p>
            <a:pPr eaLnBrk="0" hangingPunct="0"/>
            <a:r>
              <a:rPr lang="cs-CZ" sz="1600" b="1" dirty="0">
                <a:latin typeface="Times New Roman" pitchFamily="18" charset="0"/>
              </a:rPr>
              <a:t>projevu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4419600" y="6172200"/>
            <a:ext cx="1303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b="1" dirty="0" smtClean="0">
                <a:latin typeface="Times New Roman" pitchFamily="18" charset="0"/>
              </a:rPr>
              <a:t>Koncentrace</a:t>
            </a:r>
            <a:endParaRPr lang="cs-CZ" sz="16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500" b="1" dirty="0" err="1" smtClean="0"/>
              <a:t>Pojem</a:t>
            </a:r>
            <a:r>
              <a:rPr lang="en-GB" sz="2500" b="1" dirty="0" smtClean="0"/>
              <a:t> “</a:t>
            </a:r>
            <a:r>
              <a:rPr lang="en-GB" sz="2500" b="1" dirty="0" err="1" smtClean="0"/>
              <a:t>Závažnost</a:t>
            </a:r>
            <a:r>
              <a:rPr lang="en-GB" sz="2500" b="1" dirty="0" smtClean="0"/>
              <a:t>” </a:t>
            </a:r>
            <a:r>
              <a:rPr lang="en-GB" sz="2500" b="1" dirty="0" err="1" smtClean="0"/>
              <a:t>rizika</a:t>
            </a:r>
            <a:endParaRPr lang="cs-CZ" sz="2500" b="1" dirty="0" smtClean="0"/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179512" y="966936"/>
            <a:ext cx="8735888" cy="5486400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solidFill>
                  <a:schemeClr val="tx2"/>
                </a:solidFill>
              </a:rPr>
              <a:t>Konkrétní posuzování rizik</a:t>
            </a:r>
          </a:p>
          <a:p>
            <a:pPr lvl="1" eaLnBrk="1" hangingPunct="1"/>
            <a:r>
              <a:rPr lang="cs-CZ" sz="2000" dirty="0" smtClean="0"/>
              <a:t>Expozice</a:t>
            </a:r>
          </a:p>
          <a:p>
            <a:pPr lvl="2" eaLnBrk="1" hangingPunct="1"/>
            <a:r>
              <a:rPr lang="cs-CZ" sz="1600" dirty="0" smtClean="0"/>
              <a:t>Koncentrace (např. změřené koncentrace As v odpadu)</a:t>
            </a:r>
          </a:p>
          <a:p>
            <a:pPr lvl="1" eaLnBrk="1" hangingPunct="1"/>
            <a:r>
              <a:rPr lang="cs-CZ" sz="2000" dirty="0" smtClean="0"/>
              <a:t>Efekt</a:t>
            </a:r>
          </a:p>
          <a:p>
            <a:pPr lvl="2" eaLnBrk="1" hangingPunct="1"/>
            <a:r>
              <a:rPr lang="cs-CZ" sz="1600" dirty="0" smtClean="0"/>
              <a:t>Srovnání </a:t>
            </a:r>
            <a:r>
              <a:rPr lang="en-GB" sz="1600" dirty="0" err="1" smtClean="0"/>
              <a:t>analyzované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cs-CZ" sz="1600" dirty="0" smtClean="0"/>
              <a:t>s limitem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US" sz="1600" dirty="0" smtClean="0"/>
              <a:t>&gt;&gt;</a:t>
            </a:r>
            <a:r>
              <a:rPr lang="cs-CZ" sz="1600" dirty="0" smtClean="0"/>
              <a:t> </a:t>
            </a:r>
            <a:r>
              <a:rPr lang="cs-CZ" sz="1600" b="1" dirty="0" smtClean="0">
                <a:solidFill>
                  <a:srgbClr val="FF0000"/>
                </a:solidFill>
              </a:rPr>
              <a:t>klíčové je odvození hodnot PNEC </a:t>
            </a:r>
            <a:r>
              <a:rPr lang="cs-CZ" sz="1600" dirty="0" smtClean="0"/>
              <a:t>(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err="1" smtClean="0"/>
              <a:t>bezpe</a:t>
            </a:r>
            <a:r>
              <a:rPr lang="cs-CZ" sz="1600" dirty="0" err="1" smtClean="0"/>
              <a:t>čné</a:t>
            </a:r>
            <a:r>
              <a:rPr lang="cs-CZ" sz="1600" dirty="0" smtClean="0"/>
              <a:t> koncentrace / </a:t>
            </a:r>
            <a:r>
              <a:rPr lang="en-US" sz="1600" dirty="0" err="1" smtClean="0"/>
              <a:t>limity</a:t>
            </a:r>
            <a:r>
              <a:rPr lang="cs-CZ" sz="1600" dirty="0" smtClean="0"/>
              <a:t> / EQS)</a:t>
            </a:r>
          </a:p>
          <a:p>
            <a:pPr eaLnBrk="1" hangingPunct="1"/>
            <a:r>
              <a:rPr lang="cs-CZ" sz="2400" b="1" dirty="0" smtClean="0">
                <a:solidFill>
                  <a:schemeClr val="tx2"/>
                </a:solidFill>
              </a:rPr>
              <a:t>Pro řízení je </a:t>
            </a:r>
            <a:r>
              <a:rPr lang="cs-CZ" sz="2400" b="1" dirty="0" err="1" smtClean="0">
                <a:solidFill>
                  <a:schemeClr val="tx2"/>
                </a:solidFill>
              </a:rPr>
              <a:t>význané</a:t>
            </a:r>
            <a:r>
              <a:rPr lang="cs-CZ" sz="2400" b="1" dirty="0" smtClean="0">
                <a:solidFill>
                  <a:schemeClr val="tx2"/>
                </a:solidFill>
              </a:rPr>
              <a:t> chápat „míru“ (</a:t>
            </a:r>
            <a:r>
              <a:rPr lang="cs-CZ" sz="2400" b="1" dirty="0" smtClean="0">
                <a:solidFill>
                  <a:srgbClr val="FF0000"/>
                </a:solidFill>
              </a:rPr>
              <a:t>závažnost</a:t>
            </a:r>
            <a:r>
              <a:rPr lang="cs-CZ" sz="2400" b="1" dirty="0" smtClean="0">
                <a:solidFill>
                  <a:schemeClr val="tx2"/>
                </a:solidFill>
              </a:rPr>
              <a:t>) rizika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716338"/>
            <a:ext cx="208915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s://encrypted-tbn3.gstatic.com/images?q=tbn:ANd9GcQE8RGQKzHMgAfHMhqd5VcCAt-CsWdYxc7G4xMMeKH8vJ6Suj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716338"/>
            <a:ext cx="1512887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ovéPole 5"/>
          <p:cNvSpPr txBox="1">
            <a:spLocks noChangeArrowheads="1"/>
          </p:cNvSpPr>
          <p:nvPr/>
        </p:nvSpPr>
        <p:spPr bwMode="auto">
          <a:xfrm>
            <a:off x="3276600" y="4365625"/>
            <a:ext cx="51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Vs.</a:t>
            </a:r>
          </a:p>
        </p:txBody>
      </p:sp>
      <p:sp>
        <p:nvSpPr>
          <p:cNvPr id="17415" name="TextovéPole 6"/>
          <p:cNvSpPr txBox="1">
            <a:spLocks noChangeArrowheads="1"/>
          </p:cNvSpPr>
          <p:nvPr/>
        </p:nvSpPr>
        <p:spPr bwMode="auto">
          <a:xfrm>
            <a:off x="971600" y="5373216"/>
            <a:ext cx="785249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u="sng" dirty="0" err="1" smtClean="0"/>
              <a:t>Příkla</a:t>
            </a:r>
            <a:r>
              <a:rPr lang="en-US" sz="1400" b="1" u="sng" dirty="0" smtClean="0"/>
              <a:t>d</a:t>
            </a:r>
            <a:r>
              <a:rPr lang="cs-CZ" sz="1400" dirty="0"/>
              <a:t>	- u obou „P“ (</a:t>
            </a:r>
            <a:r>
              <a:rPr lang="cs-CZ" sz="1400" dirty="0" smtClean="0"/>
              <a:t>pravděpodobnost</a:t>
            </a:r>
            <a:r>
              <a:rPr lang="en-US" sz="1400" dirty="0" smtClean="0"/>
              <a:t>, ted</a:t>
            </a:r>
            <a:r>
              <a:rPr lang="en-GB" sz="1400" dirty="0" smtClean="0"/>
              <a:t>y “</a:t>
            </a:r>
            <a:r>
              <a:rPr lang="en-GB" sz="1400" dirty="0" err="1" smtClean="0"/>
              <a:t>riziko</a:t>
            </a:r>
            <a:r>
              <a:rPr lang="en-GB" sz="1400" dirty="0" smtClean="0"/>
              <a:t>”)</a:t>
            </a:r>
            <a:r>
              <a:rPr lang="cs-CZ" sz="1400" dirty="0" smtClean="0"/>
              <a:t> </a:t>
            </a:r>
            <a:r>
              <a:rPr lang="cs-CZ" sz="1400" dirty="0"/>
              <a:t>nastání jevu </a:t>
            </a:r>
            <a:r>
              <a:rPr lang="cs-CZ" sz="1400" dirty="0" smtClean="0"/>
              <a:t>stejná </a:t>
            </a:r>
            <a:r>
              <a:rPr lang="cs-CZ" sz="1400" dirty="0"/>
              <a:t>1:6</a:t>
            </a:r>
          </a:p>
          <a:p>
            <a:r>
              <a:rPr lang="cs-CZ" sz="1400" dirty="0"/>
              <a:t>	- různá je závažnost (důsledky) nastání jevu </a:t>
            </a:r>
            <a:br>
              <a:rPr lang="cs-CZ" sz="1400" dirty="0"/>
            </a:br>
            <a:r>
              <a:rPr lang="cs-CZ" sz="1400" dirty="0"/>
              <a:t>	</a:t>
            </a:r>
            <a:r>
              <a:rPr lang="cs-CZ" sz="1400" i="1" dirty="0" smtClean="0"/>
              <a:t>(</a:t>
            </a:r>
            <a:r>
              <a:rPr lang="en-GB" sz="1400" i="1" dirty="0" err="1" smtClean="0"/>
              <a:t>př</a:t>
            </a:r>
            <a:r>
              <a:rPr lang="cs-CZ" sz="1400" i="1" dirty="0" smtClean="0"/>
              <a:t>: </a:t>
            </a:r>
            <a:r>
              <a:rPr lang="cs-CZ" sz="1400" i="1" dirty="0"/>
              <a:t>riziko akutní </a:t>
            </a:r>
            <a:r>
              <a:rPr lang="en-GB" sz="1400" i="1" dirty="0" smtClean="0"/>
              <a:t>toxicity pro </a:t>
            </a:r>
            <a:r>
              <a:rPr lang="en-GB" sz="1400" i="1" dirty="0" err="1" smtClean="0"/>
              <a:t>malou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skupinu</a:t>
            </a:r>
            <a:r>
              <a:rPr lang="en-GB" sz="1400" i="1" dirty="0" smtClean="0"/>
              <a:t> </a:t>
            </a:r>
            <a:r>
              <a:rPr lang="cs-CZ" sz="1400" i="1" dirty="0" smtClean="0"/>
              <a:t>vs</a:t>
            </a:r>
            <a:r>
              <a:rPr lang="cs-CZ" sz="1400" i="1" dirty="0"/>
              <a:t>. </a:t>
            </a:r>
            <a:r>
              <a:rPr lang="cs-CZ" sz="1400" i="1" dirty="0" smtClean="0"/>
              <a:t>riziko </a:t>
            </a:r>
            <a:r>
              <a:rPr lang="en-GB" sz="1400" i="1" dirty="0" smtClean="0"/>
              <a:t>pro </a:t>
            </a:r>
            <a:r>
              <a:rPr lang="cs-CZ" sz="1400" i="1" dirty="0" smtClean="0"/>
              <a:t>rozmnožování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více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populací</a:t>
            </a:r>
            <a:r>
              <a:rPr lang="cs-CZ" sz="1400" i="1" dirty="0" smtClean="0"/>
              <a:t>)</a:t>
            </a:r>
            <a:endParaRPr lang="cs-CZ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 bwMode="auto">
          <a:xfrm>
            <a:off x="530225" y="-100013"/>
            <a:ext cx="8002588" cy="1143001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dirty="0" smtClean="0">
                <a:solidFill>
                  <a:schemeClr val="tx1"/>
                </a:solidFill>
              </a:rPr>
              <a:t>Shrnutí – odvození a využití NEK / EQS</a:t>
            </a:r>
            <a:endParaRPr lang="nl-NL" sz="3000" dirty="0" smtClean="0">
              <a:solidFill>
                <a:schemeClr val="tx1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62000" y="1681163"/>
            <a:ext cx="2668588" cy="230028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77800" y="1108075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Expozice</a:t>
            </a:r>
            <a:r>
              <a:rPr lang="en-US" sz="2300" b="1"/>
              <a:t> </a:t>
            </a:r>
            <a:r>
              <a:rPr lang="cs-CZ" sz="2300" b="1"/>
              <a:t>(dávka)</a:t>
            </a:r>
            <a:endParaRPr lang="en-US" sz="2300" b="1"/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762000" y="2601913"/>
            <a:ext cx="2670175" cy="1622425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1644650" y="2873375"/>
            <a:ext cx="728663" cy="1422400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2595563" y="3433763"/>
            <a:ext cx="119062" cy="1238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2503488" y="3513138"/>
            <a:ext cx="112712" cy="127000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990600" y="1833563"/>
            <a:ext cx="598488" cy="2254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Oval 10"/>
          <p:cNvSpPr>
            <a:spLocks noChangeArrowheads="1"/>
          </p:cNvSpPr>
          <p:nvPr/>
        </p:nvSpPr>
        <p:spPr bwMode="auto">
          <a:xfrm>
            <a:off x="1301750" y="2051050"/>
            <a:ext cx="682625" cy="16986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1614488" y="1833563"/>
            <a:ext cx="830262" cy="2508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1833563"/>
            <a:ext cx="80486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1189038" y="2284413"/>
            <a:ext cx="125412" cy="260350"/>
            <a:chOff x="3293" y="2618"/>
            <a:chExt cx="118" cy="222"/>
          </a:xfrm>
        </p:grpSpPr>
        <p:sp>
          <p:nvSpPr>
            <p:cNvPr id="26692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3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4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8" name="Group 17"/>
          <p:cNvGrpSpPr>
            <a:grpSpLocks/>
          </p:cNvGrpSpPr>
          <p:nvPr/>
        </p:nvGrpSpPr>
        <p:grpSpPr bwMode="auto">
          <a:xfrm>
            <a:off x="1298575" y="2276475"/>
            <a:ext cx="125413" cy="258763"/>
            <a:chOff x="3362" y="2613"/>
            <a:chExt cx="118" cy="221"/>
          </a:xfrm>
        </p:grpSpPr>
        <p:sp>
          <p:nvSpPr>
            <p:cNvPr id="26689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0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1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9" name="Group 21"/>
          <p:cNvGrpSpPr>
            <a:grpSpLocks/>
          </p:cNvGrpSpPr>
          <p:nvPr/>
        </p:nvGrpSpPr>
        <p:grpSpPr bwMode="auto">
          <a:xfrm>
            <a:off x="1423988" y="2301875"/>
            <a:ext cx="125412" cy="260350"/>
            <a:chOff x="3441" y="2629"/>
            <a:chExt cx="117" cy="222"/>
          </a:xfrm>
        </p:grpSpPr>
        <p:sp>
          <p:nvSpPr>
            <p:cNvPr id="26686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7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8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6640" name="Oval 25"/>
          <p:cNvSpPr>
            <a:spLocks noChangeArrowheads="1"/>
          </p:cNvSpPr>
          <p:nvPr/>
        </p:nvSpPr>
        <p:spPr bwMode="auto">
          <a:xfrm>
            <a:off x="2557463" y="2366963"/>
            <a:ext cx="73025" cy="4603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Oval 26"/>
          <p:cNvSpPr>
            <a:spLocks noChangeArrowheads="1"/>
          </p:cNvSpPr>
          <p:nvPr/>
        </p:nvSpPr>
        <p:spPr bwMode="auto">
          <a:xfrm>
            <a:off x="2438400" y="2201863"/>
            <a:ext cx="158750" cy="650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42" name="Group 27"/>
          <p:cNvGrpSpPr>
            <a:grpSpLocks/>
          </p:cNvGrpSpPr>
          <p:nvPr/>
        </p:nvGrpSpPr>
        <p:grpSpPr bwMode="auto">
          <a:xfrm>
            <a:off x="838200" y="3128963"/>
            <a:ext cx="923925" cy="881062"/>
            <a:chOff x="288" y="1728"/>
            <a:chExt cx="864" cy="754"/>
          </a:xfrm>
        </p:grpSpPr>
        <p:sp>
          <p:nvSpPr>
            <p:cNvPr id="26675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6676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26677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78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79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80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81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26683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26684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685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26643" name="Group 39"/>
          <p:cNvGrpSpPr>
            <a:grpSpLocks/>
          </p:cNvGrpSpPr>
          <p:nvPr/>
        </p:nvGrpSpPr>
        <p:grpSpPr bwMode="auto">
          <a:xfrm>
            <a:off x="2209800" y="1909763"/>
            <a:ext cx="1641475" cy="2076450"/>
            <a:chOff x="1152" y="960"/>
            <a:chExt cx="1536" cy="1776"/>
          </a:xfrm>
        </p:grpSpPr>
        <p:pic>
          <p:nvPicPr>
            <p:cNvPr id="26660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1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26662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3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4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65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6667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26668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669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0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1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72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3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4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644" name="AutoShape 55"/>
          <p:cNvSpPr>
            <a:spLocks noChangeArrowheads="1"/>
          </p:cNvSpPr>
          <p:nvPr/>
        </p:nvSpPr>
        <p:spPr bwMode="auto">
          <a:xfrm>
            <a:off x="1828800" y="4303713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Rectangle 56"/>
          <p:cNvSpPr>
            <a:spLocks noChangeArrowheads="1"/>
          </p:cNvSpPr>
          <p:nvPr/>
        </p:nvSpPr>
        <p:spPr bwMode="auto">
          <a:xfrm>
            <a:off x="5086350" y="3205163"/>
            <a:ext cx="3373438" cy="106838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Rectangle 57"/>
          <p:cNvSpPr>
            <a:spLocks noChangeArrowheads="1"/>
          </p:cNvSpPr>
          <p:nvPr/>
        </p:nvSpPr>
        <p:spPr bwMode="auto">
          <a:xfrm>
            <a:off x="4724400" y="874713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Efekt</a:t>
            </a:r>
            <a:r>
              <a:rPr lang="en-US" sz="2300" b="1"/>
              <a:t/>
            </a:r>
            <a:br>
              <a:rPr lang="en-US" sz="2300" b="1"/>
            </a:br>
            <a:r>
              <a:rPr lang="cs-CZ" sz="2300"/>
              <a:t>(Jaká expozice vyvolá efekt </a:t>
            </a:r>
            <a:r>
              <a:rPr lang="en-US" sz="2300"/>
              <a:t>?</a:t>
            </a:r>
            <a:r>
              <a:rPr lang="cs-CZ" sz="2300"/>
              <a:t>)</a:t>
            </a:r>
            <a:endParaRPr lang="en-US" sz="2300"/>
          </a:p>
        </p:txBody>
      </p:sp>
      <p:pic>
        <p:nvPicPr>
          <p:cNvPr id="26647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11775" y="3662363"/>
            <a:ext cx="77946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1150" y="3433763"/>
            <a:ext cx="155733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5580063" y="4489450"/>
            <a:ext cx="316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 dirty="0"/>
              <a:t>Laboratorní a polní studie </a:t>
            </a:r>
            <a:endParaRPr lang="en-US" sz="1400" b="1" dirty="0"/>
          </a:p>
          <a:p>
            <a:pPr algn="ctr" defTabSz="762000" eaLnBrk="0" hangingPunct="0">
              <a:defRPr/>
            </a:pP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testy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650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35563" y="2135188"/>
            <a:ext cx="16224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5613" y="1757363"/>
            <a:ext cx="1881187" cy="13684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52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2443163"/>
            <a:ext cx="7715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3" name="Freeform 64"/>
          <p:cNvSpPr>
            <a:spLocks/>
          </p:cNvSpPr>
          <p:nvPr/>
        </p:nvSpPr>
        <p:spPr bwMode="auto">
          <a:xfrm rot="-2231340">
            <a:off x="2605088" y="2949575"/>
            <a:ext cx="128587" cy="347663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54" name="Oval 65"/>
          <p:cNvSpPr>
            <a:spLocks noChangeArrowheads="1"/>
          </p:cNvSpPr>
          <p:nvPr/>
        </p:nvSpPr>
        <p:spPr bwMode="auto">
          <a:xfrm>
            <a:off x="2533650" y="3162300"/>
            <a:ext cx="346075" cy="200025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26655" name="Rectangle 66"/>
          <p:cNvSpPr>
            <a:spLocks noChangeArrowheads="1"/>
          </p:cNvSpPr>
          <p:nvPr/>
        </p:nvSpPr>
        <p:spPr bwMode="auto">
          <a:xfrm>
            <a:off x="2432050" y="3192463"/>
            <a:ext cx="42227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pic>
        <p:nvPicPr>
          <p:cNvPr id="26656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67175" y="4706938"/>
            <a:ext cx="1465263" cy="12430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70" name="TextovéPole 69"/>
          <p:cNvSpPr txBox="1">
            <a:spLocks noChangeArrowheads="1"/>
          </p:cNvSpPr>
          <p:nvPr/>
        </p:nvSpPr>
        <p:spPr bwMode="auto">
          <a:xfrm>
            <a:off x="755650" y="4797425"/>
            <a:ext cx="28082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KONCENTRACE </a:t>
            </a:r>
          </a:p>
          <a:p>
            <a:pPr algn="ctr"/>
            <a:r>
              <a:rPr lang="cs-CZ" b="1" dirty="0">
                <a:solidFill>
                  <a:srgbClr val="00B050"/>
                </a:solidFill>
              </a:rPr>
              <a:t>v prostředí </a:t>
            </a:r>
          </a:p>
          <a:p>
            <a:pPr algn="ctr"/>
            <a:r>
              <a:rPr lang="cs-CZ" dirty="0">
                <a:solidFill>
                  <a:srgbClr val="00B050"/>
                </a:solidFill>
              </a:rPr>
              <a:t>Měřená nebo modelovaná (</a:t>
            </a:r>
            <a:r>
              <a:rPr lang="cs-CZ" b="1" dirty="0">
                <a:solidFill>
                  <a:srgbClr val="00B050"/>
                </a:solidFill>
              </a:rPr>
              <a:t>PEC</a:t>
            </a:r>
            <a:r>
              <a:rPr lang="cs-CZ" dirty="0">
                <a:solidFill>
                  <a:srgbClr val="00B050"/>
                </a:solidFill>
              </a:rPr>
              <a:t> = </a:t>
            </a:r>
            <a:r>
              <a:rPr lang="cs-CZ" dirty="0" err="1">
                <a:solidFill>
                  <a:srgbClr val="00B050"/>
                </a:solidFill>
              </a:rPr>
              <a:t>Predicted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Env</a:t>
            </a:r>
            <a:r>
              <a:rPr lang="cs-CZ" dirty="0">
                <a:solidFill>
                  <a:srgbClr val="00B050"/>
                </a:solidFill>
              </a:rPr>
              <a:t>. </a:t>
            </a:r>
            <a:r>
              <a:rPr lang="cs-CZ" dirty="0" err="1">
                <a:solidFill>
                  <a:srgbClr val="00B050"/>
                </a:solidFill>
              </a:rPr>
              <a:t>Conc</a:t>
            </a:r>
            <a:r>
              <a:rPr lang="cs-CZ" dirty="0">
                <a:solidFill>
                  <a:srgbClr val="00B050"/>
                </a:solidFill>
              </a:rPr>
              <a:t>.)</a:t>
            </a:r>
          </a:p>
        </p:txBody>
      </p:sp>
      <p:sp>
        <p:nvSpPr>
          <p:cNvPr id="71" name="TextovéPole 70"/>
          <p:cNvSpPr txBox="1">
            <a:spLocks noChangeArrowheads="1"/>
          </p:cNvSpPr>
          <p:nvPr/>
        </p:nvSpPr>
        <p:spPr bwMode="auto">
          <a:xfrm>
            <a:off x="5867400" y="5087938"/>
            <a:ext cx="28082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>
                <a:solidFill>
                  <a:srgbClr val="00B050"/>
                </a:solidFill>
              </a:rPr>
              <a:t>PNEC </a:t>
            </a:r>
          </a:p>
          <a:p>
            <a:pPr algn="ctr"/>
            <a:r>
              <a:rPr lang="cs-CZ" i="1">
                <a:solidFill>
                  <a:srgbClr val="00B050"/>
                </a:solidFill>
              </a:rPr>
              <a:t>(limit, EQS)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3995738" y="6092825"/>
            <a:ext cx="4230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RIZIKO existuje když PEC</a:t>
            </a:r>
            <a:r>
              <a:rPr lang="en-US" b="1">
                <a:solidFill>
                  <a:srgbClr val="00B050"/>
                </a:solidFill>
              </a:rPr>
              <a:t> / PNEC &gt; 1</a:t>
            </a:r>
            <a:r>
              <a:rPr lang="cs-CZ" b="1">
                <a:solidFill>
                  <a:srgbClr val="00B050"/>
                </a:solidFill>
              </a:rPr>
              <a:t/>
            </a:r>
            <a:br>
              <a:rPr lang="cs-CZ" b="1">
                <a:solidFill>
                  <a:srgbClr val="00B050"/>
                </a:solidFill>
              </a:rPr>
            </a:br>
            <a:r>
              <a:rPr lang="cs-CZ" b="1">
                <a:solidFill>
                  <a:srgbClr val="00B050"/>
                </a:solidFill>
              </a:rPr>
              <a:t>	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řízení rizika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cs-CZ" b="1">
                <a:solidFill>
                  <a:srgbClr val="00B05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211638" y="1447800"/>
            <a:ext cx="48006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2400" y="1447800"/>
            <a:ext cx="39624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49250" y="1798638"/>
            <a:ext cx="3244850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600" b="1" dirty="0">
                <a:solidFill>
                  <a:srgbClr val="FF0000"/>
                </a:solidFill>
              </a:rPr>
              <a:t>1) </a:t>
            </a:r>
            <a:r>
              <a:rPr lang="en-US" sz="2600" b="1" dirty="0" err="1">
                <a:solidFill>
                  <a:srgbClr val="FF0000"/>
                </a:solidFill>
              </a:rPr>
              <a:t>Hodnocen</a:t>
            </a:r>
            <a:r>
              <a:rPr lang="cs-CZ" sz="2600" b="1" dirty="0">
                <a:solidFill>
                  <a:srgbClr val="FF0000"/>
                </a:solidFill>
              </a:rPr>
              <a:t>í látek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95288" y="2636838"/>
            <a:ext cx="3429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000" b="1"/>
              <a:t>Chemikálie - REACH v E.U. </a:t>
            </a:r>
            <a:r>
              <a:rPr lang="cs-CZ" sz="2000" i="1"/>
              <a:t>(Registration, Evaluation and Authorisation of Chemicals)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2000" b="1"/>
              <a:t>Pesticidy, biocidy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2000" b="1"/>
              <a:t>Veterinární léčiva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1500" i="1"/>
              <a:t>Specifické zákony a postupy pro každou oblast (viz dále příklady)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440238" y="2586038"/>
            <a:ext cx="4267200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cs-CZ" sz="2000"/>
              <a:t> Odpady</a:t>
            </a:r>
          </a:p>
          <a:p>
            <a:pPr eaLnBrk="0" hangingPunct="0">
              <a:buFont typeface="Arial" charset="0"/>
              <a:buChar char="•"/>
            </a:pPr>
            <a:r>
              <a:rPr lang="cs-CZ" sz="2000"/>
              <a:t> Hodnocení vytěžených sedimentů</a:t>
            </a:r>
            <a:r>
              <a:rPr lang="en-US" sz="2000"/>
              <a:t> </a:t>
            </a:r>
            <a:r>
              <a:rPr lang="cs-CZ" sz="2000"/>
              <a:t>před aplikací na půdu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1600" i="1"/>
              <a:t>Specifické zákony a postupy pro každou oblast (viz příklad dále)</a:t>
            </a:r>
          </a:p>
          <a:p>
            <a:pPr eaLnBrk="0" hangingPunct="0"/>
            <a:endParaRPr lang="cs-CZ" sz="1400" b="1" i="1">
              <a:solidFill>
                <a:schemeClr val="tx2"/>
              </a:solidFill>
            </a:endParaRPr>
          </a:p>
          <a:p>
            <a:pPr eaLnBrk="0" hangingPunct="0"/>
            <a:r>
              <a:rPr lang="cs-CZ" sz="1400" b="1" i="1">
                <a:solidFill>
                  <a:schemeClr val="tx2"/>
                </a:solidFill>
              </a:rPr>
              <a:t>V praxi se hodnotí méně často </a:t>
            </a:r>
            <a:r>
              <a:rPr lang="cs-CZ" sz="1400" i="1">
                <a:solidFill>
                  <a:schemeClr val="tx2"/>
                </a:solidFill>
              </a:rPr>
              <a:t>- praktické a pragmatické důvody: Kdo má zájem, aby byl vzorek označen za nebezpečný (ekotoxický)?</a:t>
            </a:r>
            <a:endParaRPr lang="cs-CZ"/>
          </a:p>
          <a:p>
            <a:pPr eaLnBrk="0" hangingPunct="0">
              <a:buFont typeface="Arial" charset="0"/>
              <a:buChar char="•"/>
            </a:pPr>
            <a:endParaRPr lang="cs-CZ" sz="2000"/>
          </a:p>
          <a:p>
            <a:pPr eaLnBrk="0" hangingPunct="0">
              <a:buFont typeface="Arial" charset="0"/>
              <a:buChar char="•"/>
            </a:pPr>
            <a:r>
              <a:rPr lang="cs-CZ"/>
              <a:t> Staré zátěže </a:t>
            </a:r>
            <a:r>
              <a:rPr lang="en-US"/>
              <a:t>- </a:t>
            </a:r>
            <a:r>
              <a:rPr lang="cs-CZ"/>
              <a:t>kontaminovaná půda </a:t>
            </a:r>
            <a:r>
              <a:rPr lang="en-US"/>
              <a:t>/</a:t>
            </a:r>
            <a:r>
              <a:rPr lang="cs-CZ"/>
              <a:t> </a:t>
            </a:r>
            <a:r>
              <a:rPr lang="en-US"/>
              <a:t>pr</a:t>
            </a:r>
            <a:r>
              <a:rPr lang="cs-CZ"/>
              <a:t>ůmysl / skládky</a:t>
            </a:r>
          </a:p>
          <a:p>
            <a:pPr lvl="1" eaLnBrk="0" hangingPunct="0"/>
            <a:r>
              <a:rPr lang="cs-CZ" sz="1400" i="1"/>
              <a:t>Méně přesné definice požadavků na ekotoxicitu v zákonech</a:t>
            </a:r>
            <a:br>
              <a:rPr lang="cs-CZ" sz="1400" i="1"/>
            </a:br>
            <a:endParaRPr lang="cs-CZ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364038" y="1628775"/>
            <a:ext cx="4495800" cy="862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600">
                <a:solidFill>
                  <a:schemeClr val="tx2"/>
                </a:solidFill>
              </a:rPr>
              <a:t>2) </a:t>
            </a:r>
            <a:r>
              <a:rPr lang="cs-CZ" sz="2400">
                <a:solidFill>
                  <a:schemeClr val="tx2"/>
                </a:solidFill>
              </a:rPr>
              <a:t>Kontaminované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cs-CZ" sz="2400">
                <a:solidFill>
                  <a:schemeClr val="tx2"/>
                </a:solidFill>
              </a:rPr>
              <a:t>vzorky prostředí, směsi </a:t>
            </a:r>
            <a:endParaRPr lang="cs-CZ" sz="2600" i="1">
              <a:solidFill>
                <a:schemeClr val="tx2"/>
              </a:solidFill>
            </a:endParaRPr>
          </a:p>
        </p:txBody>
      </p:sp>
      <p:sp>
        <p:nvSpPr>
          <p:cNvPr id="7176" name="Text Box 3"/>
          <p:cNvSpPr txBox="1">
            <a:spLocks noChangeArrowheads="1"/>
          </p:cNvSpPr>
          <p:nvPr/>
        </p:nvSpPr>
        <p:spPr bwMode="auto">
          <a:xfrm>
            <a:off x="1508125" y="303213"/>
            <a:ext cx="5997575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3000" b="1"/>
              <a:t>Kde konkrétně se uplatňují </a:t>
            </a:r>
            <a:br>
              <a:rPr lang="cs-CZ" sz="3000" b="1"/>
            </a:br>
            <a:r>
              <a:rPr lang="cs-CZ" sz="3000" b="1">
                <a:solidFill>
                  <a:srgbClr val="FF0000"/>
                </a:solidFill>
              </a:rPr>
              <a:t>ekotoxikologické testy </a:t>
            </a:r>
            <a:r>
              <a:rPr lang="cs-CZ" sz="3000" b="1"/>
              <a:t>v praxi? </a:t>
            </a:r>
            <a:endParaRPr lang="cs-CZ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SHRNUTÍ</a:t>
            </a:r>
          </a:p>
        </p:txBody>
      </p:sp>
      <p:sp>
        <p:nvSpPr>
          <p:cNvPr id="74755" name="Zástupný symbol pro obsah 4"/>
          <p:cNvSpPr>
            <a:spLocks noGrp="1"/>
          </p:cNvSpPr>
          <p:nvPr>
            <p:ph idx="1"/>
          </p:nvPr>
        </p:nvSpPr>
        <p:spPr>
          <a:xfrm>
            <a:off x="251520" y="1052736"/>
            <a:ext cx="8569200" cy="4968751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/>
              <a:t>Podobné principy jako bylo ukázáno na příkladech </a:t>
            </a:r>
            <a:r>
              <a:rPr lang="en-GB" sz="1800" dirty="0" smtClean="0"/>
              <a:t>(</a:t>
            </a:r>
            <a:r>
              <a:rPr lang="en-GB" sz="1800" dirty="0" err="1" smtClean="0"/>
              <a:t>odvození</a:t>
            </a:r>
            <a:r>
              <a:rPr lang="en-GB" sz="1800" dirty="0" smtClean="0"/>
              <a:t> </a:t>
            </a:r>
            <a:r>
              <a:rPr lang="en-GB" sz="1800" dirty="0" err="1" smtClean="0"/>
              <a:t>limitů</a:t>
            </a:r>
            <a:r>
              <a:rPr lang="en-GB" sz="1800" dirty="0" smtClean="0"/>
              <a:t>, </a:t>
            </a:r>
            <a:r>
              <a:rPr lang="en-GB" sz="1800" dirty="0" err="1" smtClean="0"/>
              <a:t>posouzení</a:t>
            </a:r>
            <a:r>
              <a:rPr lang="en-GB" sz="1800" dirty="0" smtClean="0"/>
              <a:t> </a:t>
            </a:r>
            <a:r>
              <a:rPr lang="en-GB" sz="1800" dirty="0" err="1" smtClean="0"/>
              <a:t>expozice</a:t>
            </a:r>
            <a:r>
              <a:rPr lang="en-GB" sz="1800" dirty="0" smtClean="0"/>
              <a:t>, </a:t>
            </a:r>
            <a:r>
              <a:rPr lang="en-GB" sz="1800" dirty="0" err="1" smtClean="0"/>
              <a:t>posouzení</a:t>
            </a:r>
            <a:r>
              <a:rPr lang="en-GB" sz="1800" dirty="0" smtClean="0"/>
              <a:t> </a:t>
            </a:r>
            <a:r>
              <a:rPr lang="en-GB" sz="1800" dirty="0" err="1" smtClean="0"/>
              <a:t>účinků</a:t>
            </a:r>
            <a:r>
              <a:rPr lang="en-GB" sz="1800" dirty="0" smtClean="0"/>
              <a:t>, </a:t>
            </a:r>
            <a:r>
              <a:rPr lang="en-GB" sz="1800" dirty="0" err="1" smtClean="0"/>
              <a:t>výpočty</a:t>
            </a:r>
            <a:r>
              <a:rPr lang="en-GB" sz="1800" dirty="0" smtClean="0"/>
              <a:t> </a:t>
            </a:r>
            <a:r>
              <a:rPr lang="en-GB" sz="1800" dirty="0" err="1" smtClean="0"/>
              <a:t>rizik</a:t>
            </a:r>
            <a:r>
              <a:rPr lang="en-GB" sz="1800" dirty="0" smtClean="0"/>
              <a:t>) </a:t>
            </a:r>
            <a:r>
              <a:rPr lang="cs-CZ" sz="2800" dirty="0" smtClean="0"/>
              <a:t>jsou uplatňovány </a:t>
            </a:r>
            <a:r>
              <a:rPr lang="cs-CZ" sz="2800" dirty="0" smtClean="0"/>
              <a:t>v </a:t>
            </a:r>
            <a:r>
              <a:rPr lang="en-GB" sz="2800" dirty="0" err="1" smtClean="0"/>
              <a:t>konkrétních</a:t>
            </a:r>
            <a:r>
              <a:rPr lang="en-GB" sz="2800" dirty="0" smtClean="0"/>
              <a:t> </a:t>
            </a:r>
            <a:r>
              <a:rPr lang="cs-CZ" sz="2800" dirty="0" smtClean="0"/>
              <a:t>oblastech</a:t>
            </a:r>
            <a:endParaRPr lang="en-GB" sz="2800" dirty="0" smtClean="0"/>
          </a:p>
          <a:p>
            <a:endParaRPr lang="cs-CZ" sz="2800" dirty="0" smtClean="0"/>
          </a:p>
          <a:p>
            <a:pPr lvl="1"/>
            <a:r>
              <a:rPr lang="en-GB" sz="2400" b="1" dirty="0" err="1" smtClean="0">
                <a:solidFill>
                  <a:schemeClr val="tx2"/>
                </a:solidFill>
              </a:rPr>
              <a:t>Čisté</a:t>
            </a:r>
            <a:r>
              <a:rPr lang="en-GB" sz="2400" b="1" dirty="0" smtClean="0">
                <a:solidFill>
                  <a:schemeClr val="tx2"/>
                </a:solidFill>
              </a:rPr>
              <a:t> </a:t>
            </a:r>
            <a:r>
              <a:rPr lang="cs-CZ" sz="2400" b="1" dirty="0" smtClean="0">
                <a:solidFill>
                  <a:schemeClr val="tx2"/>
                </a:solidFill>
              </a:rPr>
              <a:t>látky</a:t>
            </a:r>
            <a:endParaRPr lang="cs-CZ" sz="2400" b="1" dirty="0" smtClean="0">
              <a:solidFill>
                <a:schemeClr val="tx2"/>
              </a:solidFill>
            </a:endParaRPr>
          </a:p>
          <a:p>
            <a:pPr lvl="2">
              <a:buFont typeface="Wingdings" pitchFamily="2" charset="2"/>
              <a:buChar char="à"/>
            </a:pP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léčiva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viz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1 </a:t>
            </a:r>
          </a:p>
          <a:p>
            <a:pPr lvl="2">
              <a:buFont typeface="Wingdings" pitchFamily="2" charset="2"/>
              <a:buChar char="à"/>
            </a:pPr>
            <a:r>
              <a:rPr lang="cs-CZ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pr</a:t>
            </a:r>
            <a:r>
              <a:rPr lang="en-GB" sz="2000" dirty="0" err="1" smtClean="0">
                <a:solidFill>
                  <a:srgbClr val="00B050"/>
                </a:solidFill>
              </a:rPr>
              <a:t>ůmyslové</a:t>
            </a:r>
            <a:r>
              <a:rPr lang="en-GB" sz="2000" dirty="0" smtClean="0">
                <a:solidFill>
                  <a:srgbClr val="00B050"/>
                </a:solidFill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</a:rPr>
              <a:t>látky</a:t>
            </a:r>
            <a:r>
              <a:rPr lang="en-GB" sz="2000" dirty="0" smtClean="0">
                <a:solidFill>
                  <a:srgbClr val="00B050"/>
                </a:solidFill>
              </a:rPr>
              <a:t> - </a:t>
            </a:r>
            <a:r>
              <a:rPr lang="cs-CZ" sz="2000" dirty="0" smtClean="0">
                <a:solidFill>
                  <a:srgbClr val="00B050"/>
                </a:solidFill>
              </a:rPr>
              <a:t>REACH </a:t>
            </a:r>
            <a:r>
              <a:rPr lang="en-GB" sz="2000" dirty="0" smtClean="0">
                <a:solidFill>
                  <a:srgbClr val="00B050"/>
                </a:solidFill>
              </a:rPr>
              <a:t>- </a:t>
            </a:r>
            <a:r>
              <a:rPr lang="cs-CZ" sz="2000" dirty="0" smtClean="0">
                <a:solidFill>
                  <a:srgbClr val="00B050"/>
                </a:solidFill>
              </a:rPr>
              <a:t>viz </a:t>
            </a:r>
            <a:r>
              <a:rPr lang="en-GB" sz="2000" dirty="0" err="1" smtClean="0">
                <a:solidFill>
                  <a:srgbClr val="00B050"/>
                </a:solidFill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</a:rPr>
              <a:t> 2</a:t>
            </a:r>
          </a:p>
          <a:p>
            <a:pPr lvl="2">
              <a:buFont typeface="Wingdings" pitchFamily="2" charset="2"/>
              <a:buChar char="à"/>
            </a:pPr>
            <a:r>
              <a:rPr lang="cs-CZ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pesticid</a:t>
            </a:r>
            <a:r>
              <a:rPr lang="cs-CZ" sz="2000" dirty="0" smtClean="0">
                <a:sym typeface="Wingdings" pitchFamily="2" charset="2"/>
              </a:rPr>
              <a:t>y</a:t>
            </a:r>
            <a:endParaRPr lang="en-GB" sz="2000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</a:pPr>
            <a:r>
              <a:rPr lang="en-GB" sz="2000" dirty="0" smtClean="0">
                <a:sym typeface="Wingdings" pitchFamily="2" charset="2"/>
              </a:rPr>
              <a:t> </a:t>
            </a:r>
            <a:r>
              <a:rPr lang="cs-CZ" sz="2000" dirty="0" smtClean="0">
                <a:sym typeface="Wingdings" pitchFamily="2" charset="2"/>
              </a:rPr>
              <a:t>biocidy</a:t>
            </a:r>
          </a:p>
          <a:p>
            <a:pPr lvl="2">
              <a:buFont typeface="Wingdings" pitchFamily="2" charset="2"/>
              <a:buChar char="à"/>
            </a:pPr>
            <a:endParaRPr lang="en-GB" sz="2000" dirty="0" smtClean="0"/>
          </a:p>
          <a:p>
            <a:pPr lvl="1"/>
            <a:r>
              <a:rPr lang="en-GB" sz="2400" b="1" dirty="0" err="1" smtClean="0">
                <a:solidFill>
                  <a:schemeClr val="tx2"/>
                </a:solidFill>
              </a:rPr>
              <a:t>Rizika</a:t>
            </a:r>
            <a:r>
              <a:rPr lang="en-GB" sz="2400" b="1" dirty="0" smtClean="0">
                <a:solidFill>
                  <a:schemeClr val="tx2"/>
                </a:solidFill>
              </a:rPr>
              <a:t> v prostředí: </a:t>
            </a:r>
            <a:r>
              <a:rPr lang="en-GB" sz="2400" dirty="0" err="1" smtClean="0"/>
              <a:t>Normy</a:t>
            </a:r>
            <a:r>
              <a:rPr lang="en-GB" sz="2400" dirty="0" smtClean="0"/>
              <a:t> </a:t>
            </a:r>
            <a:r>
              <a:rPr lang="en-GB" sz="2400" dirty="0" err="1" smtClean="0"/>
              <a:t>environmentální</a:t>
            </a:r>
            <a:r>
              <a:rPr lang="en-GB" sz="2400" dirty="0" smtClean="0"/>
              <a:t> </a:t>
            </a:r>
            <a:r>
              <a:rPr lang="en-GB" sz="2400" dirty="0" err="1" smtClean="0"/>
              <a:t>kvality</a:t>
            </a:r>
            <a:endParaRPr lang="en-GB" sz="2400" dirty="0" smtClean="0"/>
          </a:p>
          <a:p>
            <a:pPr lvl="2"/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Voda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Rámcová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směrnice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o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vodě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-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3   </a:t>
            </a:r>
          </a:p>
          <a:p>
            <a:pPr lvl="2"/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Odpady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4 </a:t>
            </a:r>
            <a:r>
              <a:rPr lang="cs-CZ" sz="2000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</a:p>
          <a:p>
            <a:pPr lvl="2"/>
            <a:r>
              <a:rPr lang="en-US" sz="2000" dirty="0" err="1" smtClean="0">
                <a:sym typeface="Wingdings" pitchFamily="2" charset="2"/>
              </a:rPr>
              <a:t>Dále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např</a:t>
            </a:r>
            <a:r>
              <a:rPr lang="en-US" sz="2000" dirty="0" smtClean="0">
                <a:sym typeface="Wingdings" pitchFamily="2" charset="2"/>
              </a:rPr>
              <a:t>. </a:t>
            </a:r>
            <a:r>
              <a:rPr lang="cs-CZ" sz="2000" dirty="0" smtClean="0">
                <a:sym typeface="Wingdings" pitchFamily="2" charset="2"/>
              </a:rPr>
              <a:t>kaly </a:t>
            </a:r>
            <a:r>
              <a:rPr lang="en-GB" sz="2000" dirty="0" smtClean="0">
                <a:sym typeface="Wingdings" pitchFamily="2" charset="2"/>
              </a:rPr>
              <a:t>z </a:t>
            </a:r>
            <a:r>
              <a:rPr lang="cs-CZ" sz="2000" dirty="0" smtClean="0">
                <a:sym typeface="Wingdings" pitchFamily="2" charset="2"/>
              </a:rPr>
              <a:t>ČOV, vytěžené </a:t>
            </a:r>
            <a:r>
              <a:rPr lang="cs-CZ" sz="2000" dirty="0" smtClean="0">
                <a:sym typeface="Wingdings" pitchFamily="2" charset="2"/>
              </a:rPr>
              <a:t>sedimenty</a:t>
            </a:r>
            <a:r>
              <a:rPr lang="en-GB" sz="2000" dirty="0" smtClean="0">
                <a:sym typeface="Wingdings" pitchFamily="2" charset="2"/>
              </a:rPr>
              <a:t> </a:t>
            </a:r>
            <a:r>
              <a:rPr lang="en-GB" sz="2000" dirty="0" err="1" smtClean="0">
                <a:sym typeface="Wingdings" pitchFamily="2" charset="2"/>
              </a:rPr>
              <a:t>atd</a:t>
            </a:r>
            <a:endParaRPr lang="cs-CZ" sz="2000" dirty="0" smtClean="0"/>
          </a:p>
          <a:p>
            <a:pPr lvl="2">
              <a:buFont typeface="Wingdings" pitchFamily="2" charset="2"/>
              <a:buChar char="à"/>
            </a:pP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1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(</a:t>
            </a:r>
            <a:r>
              <a:rPr lang="en-GB" sz="3500" b="1" dirty="0" err="1" smtClean="0">
                <a:solidFill>
                  <a:srgbClr val="FF3300"/>
                </a:solidFill>
              </a:rPr>
              <a:t>čistých</a:t>
            </a:r>
            <a:r>
              <a:rPr lang="en-GB" sz="3500" b="1" dirty="0" smtClean="0">
                <a:solidFill>
                  <a:srgbClr val="FF3300"/>
                </a:solidFill>
              </a:rPr>
              <a:t>) </a:t>
            </a:r>
            <a:r>
              <a:rPr lang="en-GB" sz="3500" b="1" dirty="0" err="1" smtClean="0">
                <a:solidFill>
                  <a:srgbClr val="FF3300"/>
                </a:solidFill>
              </a:rPr>
              <a:t>látek</a:t>
            </a:r>
            <a:endParaRPr lang="en-GB" sz="3500" b="1" dirty="0" smtClean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978261">
            <a:off x="4052237" y="1696839"/>
            <a:ext cx="1440160" cy="2060821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20072" y="3717032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1</a:t>
            </a:r>
            <a:r>
              <a:rPr lang="cs-CZ" sz="2400" dirty="0" smtClean="0">
                <a:solidFill>
                  <a:srgbClr val="00B050"/>
                </a:solidFill>
              </a:rPr>
              <a:t>: Posouzení environmentálních rizik veterinárních léčiv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a jejich regulace</a:t>
            </a:r>
          </a:p>
        </p:txBody>
      </p:sp>
      <p:sp>
        <p:nvSpPr>
          <p:cNvPr id="49155" name="Zástupný symbol pro obsah 4"/>
          <p:cNvSpPr>
            <a:spLocks noGrp="1"/>
          </p:cNvSpPr>
          <p:nvPr>
            <p:ph idx="1"/>
          </p:nvPr>
        </p:nvSpPr>
        <p:spPr>
          <a:xfrm>
            <a:off x="384175" y="1196975"/>
            <a:ext cx="8435975" cy="52562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 smtClean="0"/>
              <a:t>Základní dokument - Zákon o léčivech 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Zákon č. 378/2007 + příslušné prováděcí vyhlášky</a:t>
            </a:r>
          </a:p>
          <a:p>
            <a:pPr>
              <a:lnSpc>
                <a:spcPct val="90000"/>
              </a:lnSpc>
            </a:pPr>
            <a:endParaRPr lang="cs-CZ" sz="2200" i="1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600" b="1" smtClean="0"/>
              <a:t>Autority (kontrola)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EU: Evropská léková agentura (EMA)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Národní</a:t>
            </a:r>
          </a:p>
          <a:p>
            <a:pPr lvl="2">
              <a:lnSpc>
                <a:spcPct val="90000"/>
              </a:lnSpc>
            </a:pPr>
            <a:r>
              <a:rPr lang="cs-CZ" sz="1800" smtClean="0"/>
              <a:t>SÚKL (Státní úřad pro kontrolu léčiv)</a:t>
            </a:r>
          </a:p>
          <a:p>
            <a:pPr lvl="2">
              <a:lnSpc>
                <a:spcPct val="90000"/>
              </a:lnSpc>
            </a:pPr>
            <a:r>
              <a:rPr lang="cs-CZ" sz="1800" smtClean="0"/>
              <a:t>ÚSKVBL (Ústav pro státní kontrolu veterinárních biopreparátů a léčiv)</a:t>
            </a:r>
          </a:p>
          <a:p>
            <a:pPr lvl="1">
              <a:lnSpc>
                <a:spcPct val="90000"/>
              </a:lnSpc>
            </a:pPr>
            <a:endParaRPr lang="cs-CZ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– základní údaje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384175" y="1125538"/>
            <a:ext cx="8435975" cy="525462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v ČR (2. čtvrtletí 2007) registrováno 51 000 variant léků a léčebných přípravků – cca 1200 </a:t>
            </a:r>
            <a:r>
              <a:rPr lang="cs-CZ" sz="2800" smtClean="0">
                <a:solidFill>
                  <a:schemeClr val="bg1">
                    <a:lumMod val="50000"/>
                  </a:schemeClr>
                </a:solidFill>
              </a:rPr>
              <a:t>aktivních látek </a:t>
            </a:r>
            <a:endParaRPr lang="en-US" sz="280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Veterin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ární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éčiva (2012)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&gt; 1000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cs-CZ" sz="2800" smtClean="0">
                <a:solidFill>
                  <a:schemeClr val="bg1">
                    <a:lumMod val="50000"/>
                  </a:schemeClr>
                </a:solidFill>
              </a:rPr>
              <a:t>v </a:t>
            </a: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UK v roce 2000 registrováno více než 3 000 aktivních látek</a:t>
            </a:r>
            <a:endParaRPr lang="cs-CZ" sz="2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Další „nebezpečné“ faktory užívání léčiv</a:t>
            </a:r>
          </a:p>
          <a:p>
            <a:pPr lvl="1">
              <a:defRPr/>
            </a:pPr>
            <a:r>
              <a:rPr lang="cs-CZ" sz="2000" smtClean="0">
                <a:solidFill>
                  <a:schemeClr val="bg1">
                    <a:lumMod val="50000"/>
                  </a:schemeClr>
                </a:solidFill>
              </a:rPr>
              <a:t>Léky obsahují pomocné 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látky, plniva, pigmenty, vosky, tmelící látky </a:t>
            </a:r>
          </a:p>
          <a:p>
            <a:pPr lvl="1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kromě léčiv se ve zdravotnictví používají např. i diagnostické látky (kontrastní látky 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</a:rPr>
              <a:t>NMR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), dezinfekce</a:t>
            </a:r>
          </a:p>
          <a:p>
            <a:pPr lvl="1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látky přirozeně 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</a:rPr>
              <a:t>bioaktivní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2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interakce látek ve směsích</a:t>
            </a:r>
          </a:p>
          <a:p>
            <a:pPr lvl="2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dlouhodobé účinky v nízkých </a:t>
            </a:r>
            <a:r>
              <a:rPr lang="cs-CZ" sz="2000" smtClean="0">
                <a:solidFill>
                  <a:schemeClr val="bg1">
                    <a:lumMod val="50000"/>
                  </a:schemeClr>
                </a:solidFill>
              </a:rPr>
              <a:t>koncentracích ?</a:t>
            </a:r>
          </a:p>
          <a:p>
            <a:pPr lvl="1">
              <a:defRPr/>
            </a:pPr>
            <a:r>
              <a:rPr lang="cs-CZ" smtClean="0">
                <a:solidFill>
                  <a:schemeClr val="tx2"/>
                </a:solidFill>
              </a:rPr>
              <a:t>Veterinární léčiva: </a:t>
            </a:r>
            <a:endParaRPr lang="en-US" smtClean="0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cs-CZ" smtClean="0">
                <a:solidFill>
                  <a:schemeClr val="bg1">
                    <a:lumMod val="50000"/>
                  </a:schemeClr>
                </a:solidFill>
              </a:rPr>
              <a:t>velká spotřeba (velká zvířata)</a:t>
            </a:r>
          </a:p>
          <a:p>
            <a:pPr lvl="2">
              <a:defRPr/>
            </a:pPr>
            <a:r>
              <a:rPr lang="cs-CZ" smtClean="0">
                <a:solidFill>
                  <a:schemeClr val="bg1">
                    <a:lumMod val="50000"/>
                  </a:schemeClr>
                </a:solidFill>
              </a:rPr>
              <a:t>intenzivní stájový chov (časté preventivní užití VP – profylaktické bránění infekcím) …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8153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800">
                <a:solidFill>
                  <a:schemeClr val="tx2"/>
                </a:solidFill>
                <a:latin typeface="+mj-lt"/>
              </a:rPr>
              <a:t>Jednotlivá léčiva mají různý profil bezpečnosti/účinnosti: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/>
        </p:nvGraphicFramePr>
        <p:xfrm>
          <a:off x="685800" y="1524000"/>
          <a:ext cx="8077200" cy="4208464"/>
        </p:xfrm>
        <a:graphic>
          <a:graphicData uri="http://schemas.openxmlformats.org/drawingml/2006/table">
            <a:tbl>
              <a:tblPr/>
              <a:tblGrid>
                <a:gridCol w="2540000"/>
                <a:gridCol w="2768600"/>
                <a:gridCol w="2768600"/>
              </a:tblGrid>
              <a:tr h="109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účinná látka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léčebná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toxická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aminofylin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44 - 111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110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digoxin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– 1.9 nmol/l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3.2 nmol/l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gentamicin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– 8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– 8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fenbendazol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 – 50 mg/kg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100x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vyšší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10gm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/kg –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lab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2"/>
          <p:cNvSpPr txBox="1">
            <a:spLocks noChangeArrowheads="1"/>
          </p:cNvSpPr>
          <p:nvPr/>
        </p:nvSpPr>
        <p:spPr bwMode="auto">
          <a:xfrm>
            <a:off x="1619250" y="211138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/>
              <a:t>Farmaka pro humánní medicínu</a:t>
            </a:r>
            <a:endParaRPr lang="en-US" sz="2000"/>
          </a:p>
        </p:txBody>
      </p:sp>
      <p:sp>
        <p:nvSpPr>
          <p:cNvPr id="52227" name="Text Box 13"/>
          <p:cNvSpPr txBox="1">
            <a:spLocks noChangeArrowheads="1"/>
          </p:cNvSpPr>
          <p:nvPr/>
        </p:nvSpPr>
        <p:spPr bwMode="auto">
          <a:xfrm>
            <a:off x="5867400" y="219075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/>
              <a:t>Farmaka pro veterinární medicínu</a:t>
            </a:r>
            <a:endParaRPr lang="en-US" sz="2000"/>
          </a:p>
        </p:txBody>
      </p:sp>
      <p:sp>
        <p:nvSpPr>
          <p:cNvPr id="52228" name="Text Box 14"/>
          <p:cNvSpPr txBox="1">
            <a:spLocks noChangeArrowheads="1"/>
          </p:cNvSpPr>
          <p:nvPr/>
        </p:nvSpPr>
        <p:spPr bwMode="auto">
          <a:xfrm>
            <a:off x="250825" y="1443038"/>
            <a:ext cx="1944688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nemocnic)</a:t>
            </a:r>
            <a:endParaRPr lang="en-US" sz="1400"/>
          </a:p>
        </p:txBody>
      </p:sp>
      <p:sp>
        <p:nvSpPr>
          <p:cNvPr id="52229" name="Text Box 15"/>
          <p:cNvSpPr txBox="1">
            <a:spLocks noChangeArrowheads="1"/>
          </p:cNvSpPr>
          <p:nvPr/>
        </p:nvSpPr>
        <p:spPr bwMode="auto">
          <a:xfrm>
            <a:off x="2268538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domácností)</a:t>
            </a:r>
            <a:endParaRPr lang="en-US" sz="1400"/>
          </a:p>
        </p:txBody>
      </p:sp>
      <p:sp>
        <p:nvSpPr>
          <p:cNvPr id="52230" name="Text Box 16"/>
          <p:cNvSpPr txBox="1">
            <a:spLocks noChangeArrowheads="1"/>
          </p:cNvSpPr>
          <p:nvPr/>
        </p:nvSpPr>
        <p:spPr bwMode="auto">
          <a:xfrm>
            <a:off x="4284663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Komunální odpad (nevyužité léky)</a:t>
            </a:r>
            <a:endParaRPr lang="en-US" sz="1400"/>
          </a:p>
        </p:txBody>
      </p:sp>
      <p:sp>
        <p:nvSpPr>
          <p:cNvPr id="52231" name="Text Box 17"/>
          <p:cNvSpPr txBox="1">
            <a:spLocks noChangeArrowheads="1"/>
          </p:cNvSpPr>
          <p:nvPr/>
        </p:nvSpPr>
        <p:spPr bwMode="auto">
          <a:xfrm>
            <a:off x="6516688" y="1514475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</a:t>
            </a:r>
            <a:endParaRPr lang="en-US" sz="1400"/>
          </a:p>
        </p:txBody>
      </p:sp>
      <p:sp>
        <p:nvSpPr>
          <p:cNvPr id="52232" name="Text Box 18"/>
          <p:cNvSpPr txBox="1">
            <a:spLocks noChangeArrowheads="1"/>
          </p:cNvSpPr>
          <p:nvPr/>
        </p:nvSpPr>
        <p:spPr bwMode="auto">
          <a:xfrm>
            <a:off x="827088" y="2378075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Čistírna odpadních vod</a:t>
            </a:r>
            <a:endParaRPr lang="en-US" sz="1400"/>
          </a:p>
        </p:txBody>
      </p:sp>
      <p:sp>
        <p:nvSpPr>
          <p:cNvPr id="52233" name="Text Box 19"/>
          <p:cNvSpPr txBox="1">
            <a:spLocks noChangeArrowheads="1"/>
          </p:cNvSpPr>
          <p:nvPr/>
        </p:nvSpPr>
        <p:spPr bwMode="auto">
          <a:xfrm>
            <a:off x="3851275" y="2306638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Popelnice</a:t>
            </a:r>
            <a:endParaRPr lang="en-US" sz="1400"/>
          </a:p>
        </p:txBody>
      </p:sp>
      <p:sp>
        <p:nvSpPr>
          <p:cNvPr id="52234" name="Text Box 20"/>
          <p:cNvSpPr txBox="1">
            <a:spLocks noChangeArrowheads="1"/>
          </p:cNvSpPr>
          <p:nvPr/>
        </p:nvSpPr>
        <p:spPr bwMode="auto">
          <a:xfrm>
            <a:off x="6443663" y="2306638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Hnůj, kompost</a:t>
            </a:r>
            <a:endParaRPr lang="en-US" sz="1400"/>
          </a:p>
        </p:txBody>
      </p:sp>
      <p:sp>
        <p:nvSpPr>
          <p:cNvPr id="52235" name="Text Box 21"/>
          <p:cNvSpPr txBox="1">
            <a:spLocks noChangeArrowheads="1"/>
          </p:cNvSpPr>
          <p:nvPr/>
        </p:nvSpPr>
        <p:spPr bwMode="auto">
          <a:xfrm>
            <a:off x="684213" y="331470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Zpracování kalů</a:t>
            </a:r>
            <a:endParaRPr lang="en-US" sz="1400"/>
          </a:p>
        </p:txBody>
      </p:sp>
      <p:sp>
        <p:nvSpPr>
          <p:cNvPr id="52236" name="Text Box 22"/>
          <p:cNvSpPr txBox="1">
            <a:spLocks noChangeArrowheads="1"/>
          </p:cNvSpPr>
          <p:nvPr/>
        </p:nvSpPr>
        <p:spPr bwMode="auto">
          <a:xfrm>
            <a:off x="1403350" y="4251325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Povrchová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37" name="Text Box 23"/>
          <p:cNvSpPr txBox="1">
            <a:spLocks noChangeArrowheads="1"/>
          </p:cNvSpPr>
          <p:nvPr/>
        </p:nvSpPr>
        <p:spPr bwMode="auto">
          <a:xfrm>
            <a:off x="4500563" y="3675063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Skládka</a:t>
            </a:r>
            <a:endParaRPr lang="en-US" sz="1400"/>
          </a:p>
        </p:txBody>
      </p:sp>
      <p:sp>
        <p:nvSpPr>
          <p:cNvPr id="52238" name="Text Box 24"/>
          <p:cNvSpPr txBox="1">
            <a:spLocks noChangeArrowheads="1"/>
          </p:cNvSpPr>
          <p:nvPr/>
        </p:nvSpPr>
        <p:spPr bwMode="auto">
          <a:xfrm>
            <a:off x="2987675" y="3027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Upravený kal</a:t>
            </a:r>
            <a:endParaRPr lang="en-US" sz="1400"/>
          </a:p>
        </p:txBody>
      </p:sp>
      <p:sp>
        <p:nvSpPr>
          <p:cNvPr id="52239" name="Text Box 25"/>
          <p:cNvSpPr txBox="1">
            <a:spLocks noChangeArrowheads="1"/>
          </p:cNvSpPr>
          <p:nvPr/>
        </p:nvSpPr>
        <p:spPr bwMode="auto">
          <a:xfrm>
            <a:off x="6659563" y="38909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Půda</a:t>
            </a:r>
            <a:endParaRPr lang="en-US" sz="1400"/>
          </a:p>
        </p:txBody>
      </p:sp>
      <p:sp>
        <p:nvSpPr>
          <p:cNvPr id="52240" name="Text Box 26"/>
          <p:cNvSpPr txBox="1">
            <a:spLocks noChangeArrowheads="1"/>
          </p:cNvSpPr>
          <p:nvPr/>
        </p:nvSpPr>
        <p:spPr bwMode="auto">
          <a:xfrm>
            <a:off x="4859338" y="45386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Podzemní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1" name="Text Box 27"/>
          <p:cNvSpPr txBox="1">
            <a:spLocks noChangeArrowheads="1"/>
          </p:cNvSpPr>
          <p:nvPr/>
        </p:nvSpPr>
        <p:spPr bwMode="auto">
          <a:xfrm>
            <a:off x="5580063" y="5691188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Pitná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2" name="Text Box 28"/>
          <p:cNvSpPr txBox="1">
            <a:spLocks noChangeArrowheads="1"/>
          </p:cNvSpPr>
          <p:nvPr/>
        </p:nvSpPr>
        <p:spPr bwMode="auto">
          <a:xfrm>
            <a:off x="2484438" y="583565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Výroba farmak</a:t>
            </a:r>
            <a:endParaRPr lang="en-US" sz="1400"/>
          </a:p>
        </p:txBody>
      </p:sp>
      <p:sp>
        <p:nvSpPr>
          <p:cNvPr id="52243" name="Text Box 29"/>
          <p:cNvSpPr txBox="1">
            <a:spLocks noChangeArrowheads="1"/>
          </p:cNvSpPr>
          <p:nvPr/>
        </p:nvSpPr>
        <p:spPr bwMode="auto">
          <a:xfrm>
            <a:off x="755650" y="5186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rgbClr val="33CC33"/>
                </a:solidFill>
              </a:rPr>
              <a:t>Vodní mikroflóra</a:t>
            </a:r>
            <a:endParaRPr lang="en-US" sz="1400">
              <a:solidFill>
                <a:srgbClr val="33CC33"/>
              </a:solidFill>
            </a:endParaRPr>
          </a:p>
        </p:txBody>
      </p:sp>
      <p:cxnSp>
        <p:nvCxnSpPr>
          <p:cNvPr id="52244" name="AutoShape 30"/>
          <p:cNvCxnSpPr>
            <a:cxnSpLocks noChangeShapeType="1"/>
            <a:stCxn id="52226" idx="2"/>
            <a:endCxn id="52228" idx="0"/>
          </p:cNvCxnSpPr>
          <p:nvPr/>
        </p:nvCxnSpPr>
        <p:spPr bwMode="auto">
          <a:xfrm flipH="1">
            <a:off x="1223963" y="950913"/>
            <a:ext cx="1763712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5" name="AutoShape 31"/>
          <p:cNvCxnSpPr>
            <a:cxnSpLocks noChangeShapeType="1"/>
            <a:stCxn id="52226" idx="2"/>
            <a:endCxn id="52229" idx="0"/>
          </p:cNvCxnSpPr>
          <p:nvPr/>
        </p:nvCxnSpPr>
        <p:spPr bwMode="auto">
          <a:xfrm>
            <a:off x="2987675" y="950913"/>
            <a:ext cx="254000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6" name="AutoShape 32"/>
          <p:cNvCxnSpPr>
            <a:cxnSpLocks noChangeShapeType="1"/>
            <a:stCxn id="52226" idx="2"/>
            <a:endCxn id="52230" idx="0"/>
          </p:cNvCxnSpPr>
          <p:nvPr/>
        </p:nvCxnSpPr>
        <p:spPr bwMode="auto">
          <a:xfrm>
            <a:off x="2987675" y="950913"/>
            <a:ext cx="2270125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7" name="AutoShape 33"/>
          <p:cNvCxnSpPr>
            <a:cxnSpLocks noChangeShapeType="1"/>
            <a:stCxn id="52228" idx="2"/>
            <a:endCxn id="52232" idx="0"/>
          </p:cNvCxnSpPr>
          <p:nvPr/>
        </p:nvCxnSpPr>
        <p:spPr bwMode="auto">
          <a:xfrm>
            <a:off x="1223963" y="1998663"/>
            <a:ext cx="576262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8" name="AutoShape 34"/>
          <p:cNvCxnSpPr>
            <a:cxnSpLocks noChangeShapeType="1"/>
            <a:stCxn id="52229" idx="2"/>
            <a:endCxn id="52232" idx="0"/>
          </p:cNvCxnSpPr>
          <p:nvPr/>
        </p:nvCxnSpPr>
        <p:spPr bwMode="auto">
          <a:xfrm flipH="1">
            <a:off x="1800225" y="1998663"/>
            <a:ext cx="1441450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9" name="AutoShape 35"/>
          <p:cNvCxnSpPr>
            <a:cxnSpLocks noChangeShapeType="1"/>
            <a:stCxn id="52230" idx="2"/>
            <a:endCxn id="52233" idx="0"/>
          </p:cNvCxnSpPr>
          <p:nvPr/>
        </p:nvCxnSpPr>
        <p:spPr bwMode="auto">
          <a:xfrm flipH="1">
            <a:off x="4824413" y="1998663"/>
            <a:ext cx="433387" cy="2952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0" name="AutoShape 36"/>
          <p:cNvCxnSpPr>
            <a:cxnSpLocks noChangeShapeType="1"/>
            <a:stCxn id="52235" idx="2"/>
            <a:endCxn id="52236" idx="0"/>
          </p:cNvCxnSpPr>
          <p:nvPr/>
        </p:nvCxnSpPr>
        <p:spPr bwMode="auto">
          <a:xfrm>
            <a:off x="1657350" y="3657600"/>
            <a:ext cx="719138" cy="581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1" name="AutoShape 37"/>
          <p:cNvCxnSpPr>
            <a:cxnSpLocks noChangeShapeType="1"/>
            <a:stCxn id="52234" idx="2"/>
            <a:endCxn id="52239" idx="0"/>
          </p:cNvCxnSpPr>
          <p:nvPr/>
        </p:nvCxnSpPr>
        <p:spPr bwMode="auto">
          <a:xfrm>
            <a:off x="7416800" y="2649538"/>
            <a:ext cx="34925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2" name="AutoShape 38"/>
          <p:cNvCxnSpPr>
            <a:cxnSpLocks noChangeShapeType="1"/>
            <a:stCxn id="52231" idx="2"/>
            <a:endCxn id="52234" idx="0"/>
          </p:cNvCxnSpPr>
          <p:nvPr/>
        </p:nvCxnSpPr>
        <p:spPr bwMode="auto">
          <a:xfrm flipH="1">
            <a:off x="7416800" y="1857375"/>
            <a:ext cx="73025" cy="4365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3" name="AutoShape 39"/>
          <p:cNvCxnSpPr>
            <a:cxnSpLocks noChangeShapeType="1"/>
            <a:stCxn id="52227" idx="2"/>
            <a:endCxn id="52231" idx="0"/>
          </p:cNvCxnSpPr>
          <p:nvPr/>
        </p:nvCxnSpPr>
        <p:spPr bwMode="auto">
          <a:xfrm>
            <a:off x="7235825" y="958850"/>
            <a:ext cx="254000" cy="542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4" name="AutoShape 40"/>
          <p:cNvCxnSpPr>
            <a:cxnSpLocks noChangeShapeType="1"/>
            <a:stCxn id="52237" idx="2"/>
            <a:endCxn id="52240" idx="0"/>
          </p:cNvCxnSpPr>
          <p:nvPr/>
        </p:nvCxnSpPr>
        <p:spPr bwMode="auto">
          <a:xfrm>
            <a:off x="5473700" y="4017963"/>
            <a:ext cx="177800" cy="508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5" name="AutoShape 41"/>
          <p:cNvCxnSpPr>
            <a:cxnSpLocks noChangeShapeType="1"/>
            <a:stCxn id="52240" idx="2"/>
            <a:endCxn id="52241" idx="0"/>
          </p:cNvCxnSpPr>
          <p:nvPr/>
        </p:nvCxnSpPr>
        <p:spPr bwMode="auto">
          <a:xfrm>
            <a:off x="5651500" y="4881563"/>
            <a:ext cx="720725" cy="796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6" name="AutoShape 42"/>
          <p:cNvCxnSpPr>
            <a:cxnSpLocks noChangeShapeType="1"/>
            <a:stCxn id="52239" idx="2"/>
            <a:endCxn id="52240" idx="3"/>
          </p:cNvCxnSpPr>
          <p:nvPr/>
        </p:nvCxnSpPr>
        <p:spPr bwMode="auto">
          <a:xfrm flipH="1">
            <a:off x="6456363" y="4233863"/>
            <a:ext cx="995362" cy="469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7" name="AutoShape 43"/>
          <p:cNvCxnSpPr>
            <a:cxnSpLocks noChangeShapeType="1"/>
            <a:stCxn id="52243" idx="0"/>
            <a:endCxn id="52236" idx="2"/>
          </p:cNvCxnSpPr>
          <p:nvPr/>
        </p:nvCxnSpPr>
        <p:spPr bwMode="auto">
          <a:xfrm flipV="1">
            <a:off x="1728788" y="4594225"/>
            <a:ext cx="647700" cy="5794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8" name="AutoShape 44"/>
          <p:cNvCxnSpPr>
            <a:cxnSpLocks noChangeShapeType="1"/>
            <a:stCxn id="52242" idx="0"/>
            <a:endCxn id="52236" idx="2"/>
          </p:cNvCxnSpPr>
          <p:nvPr/>
        </p:nvCxnSpPr>
        <p:spPr bwMode="auto">
          <a:xfrm flipH="1" flipV="1">
            <a:off x="2376488" y="4594225"/>
            <a:ext cx="1081087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9" name="AutoShape 45"/>
          <p:cNvCxnSpPr>
            <a:cxnSpLocks noChangeShapeType="1"/>
            <a:stCxn id="52233" idx="2"/>
            <a:endCxn id="52237" idx="0"/>
          </p:cNvCxnSpPr>
          <p:nvPr/>
        </p:nvCxnSpPr>
        <p:spPr bwMode="auto">
          <a:xfrm>
            <a:off x="4824413" y="2649538"/>
            <a:ext cx="649287" cy="1012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0" name="AutoShape 46"/>
          <p:cNvCxnSpPr>
            <a:cxnSpLocks noChangeShapeType="1"/>
            <a:stCxn id="52239" idx="1"/>
            <a:endCxn id="52236" idx="3"/>
          </p:cNvCxnSpPr>
          <p:nvPr/>
        </p:nvCxnSpPr>
        <p:spPr bwMode="auto">
          <a:xfrm flipH="1">
            <a:off x="3360738" y="4056063"/>
            <a:ext cx="3286125" cy="3603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1" name="AutoShape 47"/>
          <p:cNvCxnSpPr>
            <a:cxnSpLocks noChangeShapeType="1"/>
            <a:stCxn id="52237" idx="1"/>
            <a:endCxn id="52236" idx="3"/>
          </p:cNvCxnSpPr>
          <p:nvPr/>
        </p:nvCxnSpPr>
        <p:spPr bwMode="auto">
          <a:xfrm flipH="1">
            <a:off x="3360738" y="3840163"/>
            <a:ext cx="1127125" cy="5762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2" name="AutoShape 48"/>
          <p:cNvCxnSpPr>
            <a:cxnSpLocks noChangeShapeType="1"/>
            <a:stCxn id="52236" idx="3"/>
            <a:endCxn id="52240" idx="1"/>
          </p:cNvCxnSpPr>
          <p:nvPr/>
        </p:nvCxnSpPr>
        <p:spPr bwMode="auto">
          <a:xfrm>
            <a:off x="3360738" y="4416425"/>
            <a:ext cx="1485900" cy="287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2263" name="AutoShape 49"/>
          <p:cNvCxnSpPr>
            <a:cxnSpLocks noChangeShapeType="1"/>
            <a:stCxn id="52236" idx="3"/>
            <a:endCxn id="52241" idx="1"/>
          </p:cNvCxnSpPr>
          <p:nvPr/>
        </p:nvCxnSpPr>
        <p:spPr bwMode="auto">
          <a:xfrm>
            <a:off x="3360738" y="4416425"/>
            <a:ext cx="22066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4" name="AutoShape 50"/>
          <p:cNvCxnSpPr>
            <a:cxnSpLocks noChangeShapeType="1"/>
            <a:stCxn id="52232" idx="2"/>
            <a:endCxn id="52235" idx="0"/>
          </p:cNvCxnSpPr>
          <p:nvPr/>
        </p:nvCxnSpPr>
        <p:spPr bwMode="auto">
          <a:xfrm flipH="1">
            <a:off x="1657350" y="2933700"/>
            <a:ext cx="142875" cy="368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5" name="AutoShape 51"/>
          <p:cNvCxnSpPr>
            <a:cxnSpLocks noChangeShapeType="1"/>
            <a:stCxn id="52235" idx="3"/>
            <a:endCxn id="52238" idx="1"/>
          </p:cNvCxnSpPr>
          <p:nvPr/>
        </p:nvCxnSpPr>
        <p:spPr bwMode="auto">
          <a:xfrm flipV="1">
            <a:off x="2641600" y="3192463"/>
            <a:ext cx="333375" cy="287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6" name="AutoShape 52"/>
          <p:cNvCxnSpPr>
            <a:cxnSpLocks noChangeShapeType="1"/>
            <a:stCxn id="52238" idx="3"/>
            <a:endCxn id="52234" idx="1"/>
          </p:cNvCxnSpPr>
          <p:nvPr/>
        </p:nvCxnSpPr>
        <p:spPr bwMode="auto">
          <a:xfrm flipV="1">
            <a:off x="4945063" y="2471738"/>
            <a:ext cx="1485900" cy="720725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67" name="Text Box 53"/>
          <p:cNvSpPr txBox="1">
            <a:spLocks noChangeArrowheads="1"/>
          </p:cNvSpPr>
          <p:nvPr/>
        </p:nvSpPr>
        <p:spPr bwMode="auto">
          <a:xfrm>
            <a:off x="4140200" y="6381750"/>
            <a:ext cx="4670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Upraveno podle: T.Heberer, </a:t>
            </a:r>
            <a:r>
              <a:rPr lang="cs-CZ" sz="1200" i="1"/>
              <a:t>Toxicology Letters 131, </a:t>
            </a:r>
            <a:r>
              <a:rPr lang="cs-CZ" sz="1200"/>
              <a:t>5 – 17 (2002) 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a jejich regulace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457200" y="1052513"/>
            <a:ext cx="8435975" cy="54006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 sz="2600" b="1" dirty="0" smtClean="0">
                <a:solidFill>
                  <a:schemeClr val="tx2"/>
                </a:solidFill>
              </a:rPr>
              <a:t>Registrace</a:t>
            </a:r>
            <a:r>
              <a:rPr lang="cs-CZ" sz="2600" b="1" dirty="0" smtClean="0"/>
              <a:t> léčiv před použitím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průkaz a dokumentace cílové aktivity ve srovnání s existujícími postupy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farmakokinetika (</a:t>
            </a:r>
            <a:r>
              <a:rPr lang="cs-CZ" sz="2100" dirty="0" err="1" smtClean="0"/>
              <a:t>ADME</a:t>
            </a:r>
            <a:r>
              <a:rPr lang="cs-CZ" sz="2100" dirty="0" smtClean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bezpečnost = toxikologie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100" i="1" dirty="0" smtClean="0"/>
              <a:t>(+ nově i bezpečnost pro životní prostředí …)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cs-CZ" sz="2200" i="1" dirty="0" smtClean="0"/>
          </a:p>
          <a:p>
            <a:pPr>
              <a:lnSpc>
                <a:spcPct val="90000"/>
              </a:lnSpc>
              <a:defRPr/>
            </a:pPr>
            <a:r>
              <a:rPr lang="cs-CZ" sz="2600" b="1" dirty="0" smtClean="0">
                <a:solidFill>
                  <a:schemeClr val="tx2"/>
                </a:solidFill>
              </a:rPr>
              <a:t>Dokumentace</a:t>
            </a:r>
            <a:r>
              <a:rPr lang="cs-CZ" sz="2600" b="1" dirty="0" smtClean="0"/>
              <a:t> celého životního cyklu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výroba, přípravy v lékárnách, kontrola kvality,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aplikace, reporting vedlejších účinků,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likvidace (nebezpečný odpad) </a:t>
            </a:r>
          </a:p>
          <a:p>
            <a:pPr lvl="1">
              <a:lnSpc>
                <a:spcPct val="90000"/>
              </a:lnSpc>
              <a:defRPr/>
            </a:pPr>
            <a:endParaRPr lang="cs-CZ" sz="2200" dirty="0" smtClean="0"/>
          </a:p>
          <a:p>
            <a:pPr>
              <a:lnSpc>
                <a:spcPct val="90000"/>
              </a:lnSpc>
              <a:defRPr/>
            </a:pPr>
            <a:r>
              <a:rPr lang="cs-CZ" sz="2600" b="1" dirty="0" smtClean="0"/>
              <a:t>Důsledné sledování - </a:t>
            </a:r>
            <a:r>
              <a:rPr lang="cs-CZ" sz="2600" b="1" dirty="0" err="1" smtClean="0">
                <a:solidFill>
                  <a:schemeClr val="tx2"/>
                </a:solidFill>
              </a:rPr>
              <a:t>farmakovigilance</a:t>
            </a:r>
            <a:endParaRPr lang="cs-CZ" sz="2600" b="1" dirty="0" smtClean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sz="2100" dirty="0" err="1" smtClean="0"/>
              <a:t>Pharmaco</a:t>
            </a:r>
            <a:r>
              <a:rPr lang="cs-CZ" sz="2100" dirty="0" smtClean="0"/>
              <a:t> (týkající se léčiv) vs. </a:t>
            </a:r>
            <a:r>
              <a:rPr lang="cs-CZ" sz="2100" dirty="0" err="1" smtClean="0"/>
              <a:t>vigilance</a:t>
            </a:r>
            <a:r>
              <a:rPr lang="cs-CZ" sz="2100" dirty="0" smtClean="0"/>
              <a:t> (hlídání, obezřetnost)</a:t>
            </a:r>
          </a:p>
          <a:p>
            <a:pPr lvl="1">
              <a:defRPr/>
            </a:pPr>
            <a:r>
              <a:rPr lang="cs-CZ" sz="2100" dirty="0" smtClean="0"/>
              <a:t>Bezpečnostní profil přípravku</a:t>
            </a:r>
          </a:p>
          <a:p>
            <a:pPr lvl="2">
              <a:defRPr/>
            </a:pPr>
            <a:r>
              <a:rPr lang="cs-CZ" sz="1800" dirty="0" smtClean="0"/>
              <a:t>Každé léčivo (léčivý přípravek) s sebou nese určité riziko</a:t>
            </a:r>
          </a:p>
          <a:p>
            <a:pPr lvl="2">
              <a:defRPr/>
            </a:pPr>
            <a:r>
              <a:rPr lang="cs-CZ" sz="1800" dirty="0" smtClean="0"/>
              <a:t>Bezpečnostní profil přípravků se vyvíjí po celou dobu, kdy je přípravek v praxi (neznámé interakce, používání v neprověřených indikacích – </a:t>
            </a:r>
            <a:r>
              <a:rPr lang="cs-CZ" sz="1800" dirty="0" err="1" smtClean="0"/>
              <a:t>off</a:t>
            </a:r>
            <a:r>
              <a:rPr lang="cs-CZ" sz="1800" dirty="0" smtClean="0"/>
              <a:t> </a:t>
            </a:r>
            <a:r>
              <a:rPr lang="cs-CZ" sz="1800" dirty="0" err="1" smtClean="0"/>
              <a:t>label</a:t>
            </a:r>
            <a:r>
              <a:rPr lang="cs-CZ" sz="1800" dirty="0" smtClean="0"/>
              <a:t>, vznik rezistence, používání u rizikových skupin – věk, onemocnění, genotyp…..) </a:t>
            </a:r>
          </a:p>
          <a:p>
            <a:pPr lvl="2">
              <a:defRPr/>
            </a:pPr>
            <a:r>
              <a:rPr lang="cs-CZ" sz="1800" dirty="0" smtClean="0"/>
              <a:t>Povinnost zúčastněných stran (lékaři, pacienti) hlásit nežádoucí účinky</a:t>
            </a:r>
          </a:p>
          <a:p>
            <a:pPr lvl="1">
              <a:defRPr/>
            </a:pPr>
            <a:r>
              <a:rPr lang="cs-CZ" sz="2100" dirty="0" smtClean="0"/>
              <a:t>Reflexe přínosů : rizik (risk:</a:t>
            </a:r>
            <a:r>
              <a:rPr lang="cs-CZ" sz="2100" dirty="0" err="1" smtClean="0"/>
              <a:t>benefit</a:t>
            </a:r>
            <a:r>
              <a:rPr lang="cs-CZ" sz="2100" dirty="0" smtClean="0"/>
              <a:t> ratio) v průběhu užívání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 lvl="1">
              <a:lnSpc>
                <a:spcPct val="90000"/>
              </a:lnSpc>
              <a:defRPr/>
            </a:pPr>
            <a:endParaRPr lang="cs-CZ" sz="2200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1585118" y="1947069"/>
            <a:ext cx="4084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http://www.ema.europa.eu/</a:t>
            </a:r>
          </a:p>
        </p:txBody>
      </p:sp>
      <p:pic>
        <p:nvPicPr>
          <p:cNvPr id="54275" name="Picture 10"/>
          <p:cNvPicPr>
            <a:picLocks noChangeAspect="1" noChangeArrowheads="1"/>
          </p:cNvPicPr>
          <p:nvPr/>
        </p:nvPicPr>
        <p:blipFill>
          <a:blip r:embed="rId3" cstate="print"/>
          <a:srcRect l="18095" t="9904" r="19524" b="32190"/>
          <a:stretch>
            <a:fillRect/>
          </a:stretch>
        </p:blipFill>
        <p:spPr bwMode="auto">
          <a:xfrm>
            <a:off x="685800" y="762000"/>
            <a:ext cx="838200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695325" y="1992313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http://www.uskvbl.cz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 l="3372" t="14127" r="30029" b="10995"/>
          <a:stretch>
            <a:fillRect/>
          </a:stretch>
        </p:blipFill>
        <p:spPr bwMode="auto">
          <a:xfrm>
            <a:off x="684213" y="260350"/>
            <a:ext cx="840263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ovéPole 4"/>
          <p:cNvSpPr txBox="1">
            <a:spLocks noChangeArrowheads="1"/>
          </p:cNvSpPr>
          <p:nvPr/>
        </p:nvSpPr>
        <p:spPr bwMode="auto">
          <a:xfrm>
            <a:off x="179388" y="4221163"/>
            <a:ext cx="22415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Listopad 2012 - ČR</a:t>
            </a:r>
          </a:p>
          <a:p>
            <a:r>
              <a:rPr lang="en-US" sz="1600" i="1"/>
              <a:t>&gt; 1000 povolen</a:t>
            </a:r>
            <a:r>
              <a:rPr lang="cs-CZ" sz="1600" i="1"/>
              <a:t>ých VP</a:t>
            </a:r>
          </a:p>
          <a:p>
            <a:endParaRPr 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smtClean="0">
                <a:latin typeface="Tahoma" pitchFamily="34" charset="0"/>
              </a:rPr>
              <a:t>Současná legislativa (EU od 2001 / revize 2008)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smtClean="0">
                <a:latin typeface="Tahoma" pitchFamily="34" charset="0"/>
              </a:rPr>
              <a:t>Před povolením užívání léčiva</a:t>
            </a:r>
            <a:r>
              <a:rPr lang="cs-CZ" smtClean="0">
                <a:latin typeface="Tahoma" pitchFamily="34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n-US" sz="2000" smtClean="0">
                <a:latin typeface="Tahoma" pitchFamily="34" charset="0"/>
                <a:sym typeface="Wingdings" pitchFamily="2" charset="2"/>
              </a:rPr>
              <a:t>P</a:t>
            </a:r>
            <a:r>
              <a:rPr lang="cs-CZ" sz="2000" smtClean="0">
                <a:latin typeface="Tahoma" pitchFamily="34" charset="0"/>
                <a:sym typeface="Wingdings" pitchFamily="2" charset="2"/>
              </a:rPr>
              <a:t>říprava registračního spisu (dossier)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smtClean="0">
                <a:latin typeface="Tahoma" pitchFamily="34" charset="0"/>
              </a:rPr>
              <a:t>Součástí registrace : </a:t>
            </a:r>
            <a:br>
              <a:rPr lang="cs-CZ" sz="2000" smtClean="0">
                <a:latin typeface="Tahoma" pitchFamily="34" charset="0"/>
              </a:rPr>
            </a:br>
            <a:r>
              <a:rPr lang="cs-CZ" sz="2000" b="1" smtClean="0">
                <a:solidFill>
                  <a:schemeClr val="tx2"/>
                </a:solidFill>
                <a:latin typeface="Tahoma" pitchFamily="34" charset="0"/>
              </a:rPr>
              <a:t>hodnocení ERA (Environmental Risk Assessment)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smtClean="0">
                <a:latin typeface="Tahoma" pitchFamily="34" charset="0"/>
              </a:rPr>
              <a:t>Humánní léčiva: </a:t>
            </a:r>
            <a:br>
              <a:rPr lang="cs-CZ" sz="1800" smtClean="0">
                <a:latin typeface="Tahoma" pitchFamily="34" charset="0"/>
              </a:rPr>
            </a:br>
            <a:r>
              <a:rPr lang="cs-CZ" sz="1800" i="1" smtClean="0">
                <a:latin typeface="Tahoma" pitchFamily="34" charset="0"/>
              </a:rPr>
              <a:t>ERA se vyžaduje, ale její výsledky nemohou ovlivnit poměr „benefit/risk“  </a:t>
            </a:r>
            <a:r>
              <a:rPr lang="cs-CZ" sz="1800" i="1" smtClean="0">
                <a:latin typeface="Tahoma" pitchFamily="34" charset="0"/>
                <a:sym typeface="Wingdings" pitchFamily="2" charset="2"/>
              </a:rPr>
              <a:t></a:t>
            </a:r>
            <a:r>
              <a:rPr lang="en-US" sz="1800" i="1" smtClean="0">
                <a:latin typeface="Tahoma" pitchFamily="34" charset="0"/>
                <a:sym typeface="Wingdings" pitchFamily="2" charset="2"/>
              </a:rPr>
              <a:t> ERA nem</a:t>
            </a:r>
            <a:r>
              <a:rPr lang="cs-CZ" sz="1800" i="1" smtClean="0">
                <a:latin typeface="Tahoma" pitchFamily="34" charset="0"/>
                <a:sym typeface="Wingdings" pitchFamily="2" charset="2"/>
              </a:rPr>
              <a:t>ůže být důvodem nepovolení léčiva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smtClean="0">
                <a:latin typeface="Tahoma" pitchFamily="34" charset="0"/>
              </a:rPr>
              <a:t>Veterinární léčiva:</a:t>
            </a:r>
            <a:br>
              <a:rPr lang="cs-CZ" sz="1800" smtClean="0">
                <a:latin typeface="Tahoma" pitchFamily="34" charset="0"/>
              </a:rPr>
            </a:br>
            <a:r>
              <a:rPr lang="cs-CZ" sz="1800" i="1" smtClean="0">
                <a:latin typeface="Tahoma" pitchFamily="34" charset="0"/>
              </a:rPr>
              <a:t>ERA </a:t>
            </a:r>
            <a:r>
              <a:rPr lang="en-US" sz="1800" i="1" smtClean="0">
                <a:latin typeface="Tahoma" pitchFamily="34" charset="0"/>
                <a:sym typeface="Wingdings" pitchFamily="2" charset="2"/>
              </a:rPr>
              <a:t>m</a:t>
            </a:r>
            <a:r>
              <a:rPr lang="cs-CZ" sz="1800" i="1" smtClean="0">
                <a:latin typeface="Tahoma" pitchFamily="34" charset="0"/>
                <a:sym typeface="Wingdings" pitchFamily="2" charset="2"/>
              </a:rPr>
              <a:t>ůže být důvodem nepovolení léčiva (ale v praxi od roku 2001 nebylo žádné léčivo zakázáno / nepovoleno vzhledem k ERA)</a:t>
            </a:r>
            <a:endParaRPr lang="cs-CZ" sz="1800" i="1" smtClean="0"/>
          </a:p>
          <a:p>
            <a:pPr eaLnBrk="1" hangingPunct="1">
              <a:lnSpc>
                <a:spcPct val="90000"/>
              </a:lnSpc>
            </a:pPr>
            <a:endParaRPr lang="cs-CZ" sz="240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smtClean="0">
                <a:latin typeface="Tahoma" pitchFamily="34" charset="0"/>
              </a:rPr>
              <a:t>Dossier (včetně všech výsledků) je majetkem navrhovatele léčiva (firmy)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smtClean="0">
                <a:latin typeface="Tahoma" pitchFamily="34" charset="0"/>
                <a:sym typeface="Wingdings" pitchFamily="2" charset="2"/>
              </a:rPr>
              <a:t>Utajení / nedostupnost výsledků veřejnosti</a:t>
            </a:r>
          </a:p>
        </p:txBody>
      </p:sp>
      <p:sp>
        <p:nvSpPr>
          <p:cNvPr id="56323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Registrace léčiv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5357813" y="4770438"/>
            <a:ext cx="2109787" cy="10207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5357813" y="4084638"/>
            <a:ext cx="19050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3071813" y="4084638"/>
            <a:ext cx="19050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3148013" y="2560638"/>
            <a:ext cx="17526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481013" y="2560638"/>
            <a:ext cx="17526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333375"/>
            <a:ext cx="70945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200" b="1">
                <a:solidFill>
                  <a:srgbClr val="FF3300"/>
                </a:solidFill>
              </a:rPr>
              <a:t>Ekotoxikologie PROSPEKTIVNÍ a RETROSPEKTIVNÍ</a:t>
            </a:r>
            <a:endParaRPr lang="cs-CZ" sz="1600" b="1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52450" y="1798638"/>
            <a:ext cx="196215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600"/>
              <a:t>RETROSPEKTIVNÍ</a:t>
            </a:r>
            <a:endParaRPr lang="cs-CZ" sz="1600">
              <a:latin typeface="Times New Roman" pitchFamily="18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438650" y="1265238"/>
            <a:ext cx="1692275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600"/>
              <a:t>PROSPEKTIVNÍ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82613" y="2957513"/>
            <a:ext cx="15128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Polní studie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(Bio)monitoring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160713" y="4160838"/>
            <a:ext cx="173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Laboratorní studie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522913" y="4160838"/>
            <a:ext cx="173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rgbClr val="FF0000"/>
                </a:solidFill>
              </a:rPr>
              <a:t>Laboratorní studie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365750" y="4968875"/>
            <a:ext cx="1997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Simulované prostředí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(mikro/mezokosmy)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662363" y="1895475"/>
            <a:ext cx="835025" cy="314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Havárie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195888" y="1874838"/>
            <a:ext cx="2247900" cy="314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Odhady pro budoucnost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376613" y="1722438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1243013" y="5761038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1243013" y="4160838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3311525" y="2957513"/>
            <a:ext cx="1512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Polní studie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(Bio)monitoring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800600" y="3141663"/>
            <a:ext cx="4114800" cy="2741612"/>
            <a:chOff x="3408" y="2161"/>
            <a:chExt cx="2592" cy="1727"/>
          </a:xfrm>
        </p:grpSpPr>
        <p:sp>
          <p:nvSpPr>
            <p:cNvPr id="6169" name="Oval 21"/>
            <p:cNvSpPr>
              <a:spLocks noChangeArrowheads="1"/>
            </p:cNvSpPr>
            <p:nvPr/>
          </p:nvSpPr>
          <p:spPr bwMode="auto">
            <a:xfrm>
              <a:off x="3408" y="2640"/>
              <a:ext cx="2352" cy="1248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6170" name="Text Box 22"/>
            <p:cNvSpPr txBox="1">
              <a:spLocks noChangeArrowheads="1"/>
            </p:cNvSpPr>
            <p:nvPr/>
          </p:nvSpPr>
          <p:spPr bwMode="auto">
            <a:xfrm>
              <a:off x="3696" y="2161"/>
              <a:ext cx="2304" cy="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  <a:sym typeface="Wingdings" pitchFamily="2" charset="2"/>
                </a:rPr>
                <a:t>N</a:t>
              </a:r>
              <a:r>
                <a:rPr lang="cs-CZ" sz="2000">
                  <a:solidFill>
                    <a:srgbClr val="FF0000"/>
                  </a:solidFill>
                </a:rPr>
                <a:t>ejčastější v praxi: </a:t>
              </a:r>
              <a:r>
                <a:rPr lang="cs-CZ" sz="2000" b="1">
                  <a:solidFill>
                    <a:srgbClr val="FF0000"/>
                  </a:solidFill>
                </a:rPr>
                <a:t>Ekotoxikologie čistých látek</a:t>
              </a:r>
              <a:br>
                <a:rPr lang="cs-CZ" sz="2000" b="1">
                  <a:solidFill>
                    <a:srgbClr val="FF0000"/>
                  </a:solidFill>
                </a:rPr>
              </a:br>
              <a:endParaRPr lang="cs-CZ" sz="2000">
                <a:solidFill>
                  <a:srgbClr val="FF0000"/>
                </a:solidFill>
              </a:endParaRPr>
            </a:p>
          </p:txBody>
        </p:sp>
      </p:grpSp>
      <p:sp>
        <p:nvSpPr>
          <p:cNvPr id="6165" name="Text Box 23"/>
          <p:cNvSpPr txBox="1">
            <a:spLocks noChangeArrowheads="1"/>
          </p:cNvSpPr>
          <p:nvPr/>
        </p:nvSpPr>
        <p:spPr bwMode="auto">
          <a:xfrm>
            <a:off x="4129088" y="5934075"/>
            <a:ext cx="158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 i="1"/>
              <a:t>Časové hledisko</a:t>
            </a:r>
          </a:p>
        </p:txBody>
      </p:sp>
      <p:cxnSp>
        <p:nvCxnSpPr>
          <p:cNvPr id="25" name="Přímá spojovací čára 24"/>
          <p:cNvCxnSpPr/>
          <p:nvPr/>
        </p:nvCxnSpPr>
        <p:spPr>
          <a:xfrm>
            <a:off x="2843213" y="1268413"/>
            <a:ext cx="73025" cy="5113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Šipka doprava 25"/>
          <p:cNvSpPr/>
          <p:nvPr/>
        </p:nvSpPr>
        <p:spPr>
          <a:xfrm>
            <a:off x="2987675" y="1052513"/>
            <a:ext cx="6477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Šipka doprava 26"/>
          <p:cNvSpPr/>
          <p:nvPr/>
        </p:nvSpPr>
        <p:spPr>
          <a:xfrm flipH="1">
            <a:off x="2051050" y="1052513"/>
            <a:ext cx="649288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/>
            <a:r>
              <a:rPr lang="cs-CZ" sz="2800" smtClean="0">
                <a:latin typeface="Tahoma" pitchFamily="34" charset="0"/>
              </a:rPr>
              <a:t>Specifický postup / Guideline (viz příklad dále) </a:t>
            </a:r>
            <a:endParaRPr lang="cs-CZ" sz="2000" smtClean="0"/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Doc. Ref. EMEA/CVMP/ERA/418282/2005-Rev.1</a:t>
            </a:r>
          </a:p>
          <a:p>
            <a:pPr lvl="1" eaLnBrk="1" hangingPunct="1"/>
            <a:r>
              <a:rPr lang="en-US" sz="2000" smtClean="0"/>
              <a:t>REVISED GUIDELINE ON ENVIRONMENTAL IMPACT ASSESSMENT FOR</a:t>
            </a:r>
            <a:r>
              <a:rPr lang="cs-CZ" sz="2000" smtClean="0"/>
              <a:t> </a:t>
            </a:r>
            <a:r>
              <a:rPr lang="en-US" sz="2000" smtClean="0"/>
              <a:t>VETERINARY MEDICINAL PRODUCTS</a:t>
            </a:r>
            <a:r>
              <a:rPr lang="cs-CZ" sz="2000" smtClean="0"/>
              <a:t> </a:t>
            </a:r>
            <a:r>
              <a:rPr lang="en-US" sz="2000" smtClean="0"/>
              <a:t>IN SUPPORT OF THE VICH GUIDELINES </a:t>
            </a:r>
            <a:r>
              <a:rPr lang="en-US" sz="2000" b="1" smtClean="0">
                <a:solidFill>
                  <a:srgbClr val="FF0000"/>
                </a:solidFill>
              </a:rPr>
              <a:t>GL6 </a:t>
            </a:r>
            <a:r>
              <a:rPr lang="en-US" sz="2000" smtClean="0"/>
              <a:t>AND </a:t>
            </a:r>
            <a:r>
              <a:rPr lang="en-US" sz="2000" b="1" smtClean="0">
                <a:solidFill>
                  <a:srgbClr val="FF0000"/>
                </a:solidFill>
              </a:rPr>
              <a:t>GL 38</a:t>
            </a:r>
            <a:endParaRPr lang="cs-CZ" sz="2400" b="1" smtClean="0">
              <a:solidFill>
                <a:srgbClr val="FF0000"/>
              </a:solidFill>
              <a:latin typeface="Tahoma" pitchFamily="34" charset="0"/>
            </a:endParaRPr>
          </a:p>
          <a:p>
            <a:pPr lvl="1" eaLnBrk="1" hangingPunct="1"/>
            <a:endParaRPr lang="cs-CZ" sz="2000" smtClean="0">
              <a:latin typeface="Tahoma" pitchFamily="34" charset="0"/>
            </a:endParaRPr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VICH </a:t>
            </a:r>
            <a:r>
              <a:rPr lang="cs-CZ" sz="2000" b="1" smtClean="0">
                <a:solidFill>
                  <a:srgbClr val="FF0000"/>
                </a:solidFill>
                <a:latin typeface="Tahoma" pitchFamily="34" charset="0"/>
              </a:rPr>
              <a:t>GL 6 </a:t>
            </a:r>
            <a:r>
              <a:rPr lang="cs-CZ" sz="2000" smtClean="0">
                <a:latin typeface="Tahoma" pitchFamily="34" charset="0"/>
              </a:rPr>
              <a:t>– </a:t>
            </a:r>
            <a:r>
              <a:rPr lang="cs-CZ" sz="2000" smtClean="0"/>
              <a:t>Ecotoxicity Phase I</a:t>
            </a:r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VICH </a:t>
            </a:r>
            <a:r>
              <a:rPr lang="en-US" sz="2000" b="1" smtClean="0">
                <a:solidFill>
                  <a:srgbClr val="FF0000"/>
                </a:solidFill>
                <a:latin typeface="Tahoma" pitchFamily="34" charset="0"/>
              </a:rPr>
              <a:t>GL 38 </a:t>
            </a:r>
            <a:r>
              <a:rPr lang="cs-CZ" sz="2000" smtClean="0">
                <a:latin typeface="Tahoma" pitchFamily="34" charset="0"/>
              </a:rPr>
              <a:t>- </a:t>
            </a:r>
            <a:r>
              <a:rPr lang="en-US" sz="2000" smtClean="0">
                <a:latin typeface="Tahoma" pitchFamily="34" charset="0"/>
              </a:rPr>
              <a:t>ECOTOXICITY PHASE II</a:t>
            </a:r>
            <a:endParaRPr lang="cs-CZ" sz="2000" smtClean="0">
              <a:latin typeface="Tahoma" pitchFamily="34" charset="0"/>
            </a:endParaRPr>
          </a:p>
          <a:p>
            <a:pPr lvl="1" eaLnBrk="1" hangingPunct="1">
              <a:buFont typeface="Arial" charset="0"/>
              <a:buNone/>
            </a:pPr>
            <a:r>
              <a:rPr lang="cs-CZ" sz="2000" i="1" smtClean="0">
                <a:latin typeface="Tahoma" pitchFamily="34" charset="0"/>
              </a:rPr>
              <a:t/>
            </a:r>
            <a:br>
              <a:rPr lang="cs-CZ" sz="2000" i="1" smtClean="0">
                <a:latin typeface="Tahoma" pitchFamily="34" charset="0"/>
              </a:rPr>
            </a:br>
            <a:r>
              <a:rPr lang="cs-CZ" sz="2000" i="1" smtClean="0">
                <a:latin typeface="Tahoma" pitchFamily="34" charset="0"/>
              </a:rPr>
              <a:t>(VICH - </a:t>
            </a:r>
            <a:r>
              <a:rPr lang="en-US" sz="2000" i="1" smtClean="0">
                <a:latin typeface="Tahoma" pitchFamily="34" charset="0"/>
              </a:rPr>
              <a:t>Veterinary International Conference on Harmonizatio</a:t>
            </a:r>
            <a:r>
              <a:rPr lang="cs-CZ" sz="2000" i="1" smtClean="0">
                <a:latin typeface="Tahoma" pitchFamily="34" charset="0"/>
              </a:rPr>
              <a:t>n)</a:t>
            </a:r>
          </a:p>
          <a:p>
            <a:pPr lvl="1" eaLnBrk="1" hangingPunct="1"/>
            <a:endParaRPr lang="cs-CZ" smtClean="0"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7347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Hodnocení ERA veterinárních léčiv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9"/>
          <p:cNvSpPr txBox="1"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Schéma ERA (Environmental Risk Assessment) </a:t>
            </a:r>
          </a:p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veterinárních léčiv dle legislativy</a:t>
            </a:r>
          </a:p>
        </p:txBody>
      </p:sp>
      <p:pic>
        <p:nvPicPr>
          <p:cNvPr id="58371" name="Picture 4" descr="http://ars.els-cdn.com/content/image/1-s2.0-S0378427402000474-gr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268413"/>
            <a:ext cx="82184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971550" y="2995613"/>
            <a:ext cx="720725" cy="217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075238" y="5948363"/>
            <a:ext cx="7207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374" name="TextovéPole 7"/>
          <p:cNvSpPr txBox="1">
            <a:spLocks noChangeArrowheads="1"/>
          </p:cNvSpPr>
          <p:nvPr/>
        </p:nvSpPr>
        <p:spPr bwMode="auto">
          <a:xfrm>
            <a:off x="80963" y="908050"/>
            <a:ext cx="89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1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58375" name="TextovéPole 8"/>
          <p:cNvSpPr txBox="1">
            <a:spLocks noChangeArrowheads="1"/>
          </p:cNvSpPr>
          <p:nvPr/>
        </p:nvSpPr>
        <p:spPr bwMode="auto">
          <a:xfrm>
            <a:off x="34925" y="248285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2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323850" y="1412875"/>
            <a:ext cx="287338" cy="1008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l="18222" t="39326" r="27779" b="36194"/>
          <a:stretch>
            <a:fillRect/>
          </a:stretch>
        </p:blipFill>
        <p:spPr bwMode="auto">
          <a:xfrm>
            <a:off x="250825" y="1412875"/>
            <a:ext cx="864076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ovéPole 2"/>
          <p:cNvSpPr txBox="1">
            <a:spLocks noChangeArrowheads="1"/>
          </p:cNvSpPr>
          <p:nvPr/>
        </p:nvSpPr>
        <p:spPr bwMode="auto">
          <a:xfrm>
            <a:off x="395288" y="115888"/>
            <a:ext cx="83375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tx2"/>
                </a:solidFill>
              </a:rPr>
              <a:t>Hodnocení expozice Veterinárních léčiv</a:t>
            </a:r>
          </a:p>
          <a:p>
            <a:r>
              <a:rPr lang="cs-CZ"/>
              <a:t>Mohou existovat různé cesty expozice (vstupy léčiv do prostředí), </a:t>
            </a:r>
          </a:p>
          <a:p>
            <a:r>
              <a:rPr lang="cs-CZ"/>
              <a:t>Ale z hlediska legislativního posuzování rizik (významu) pro ŽP jsou uvažovány </a:t>
            </a:r>
            <a:br>
              <a:rPr lang="cs-CZ"/>
            </a:br>
            <a:r>
              <a:rPr lang="cs-CZ"/>
              <a:t>jen některé - přesně definované:</a:t>
            </a:r>
          </a:p>
        </p:txBody>
      </p:sp>
      <p:pic>
        <p:nvPicPr>
          <p:cNvPr id="59396" name="Picture 4" descr="http://ars.els-cdn.com/content/image/1-s2.0-S0378427402000474-gr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3325" y="4011613"/>
            <a:ext cx="397033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045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Příklad: Proveďte hodnocení environmentálních rizik léčiva ….</a:t>
            </a:r>
            <a:br>
              <a:rPr lang="cs-CZ" b="1"/>
            </a:br>
            <a:r>
              <a:rPr lang="cs-CZ" i="1"/>
              <a:t>(skutečný případ hodnocení – název konkrétního přípravku utajen)</a:t>
            </a: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27368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ovéPole 5"/>
          <p:cNvSpPr txBox="1">
            <a:spLocks noChangeArrowheads="1"/>
          </p:cNvSpPr>
          <p:nvPr/>
        </p:nvSpPr>
        <p:spPr bwMode="auto">
          <a:xfrm>
            <a:off x="3708400" y="1125538"/>
            <a:ext cx="5441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Přípravek „Doxylék“ </a:t>
            </a:r>
            <a:endParaRPr lang="cs-CZ"/>
          </a:p>
          <a:p>
            <a:endParaRPr lang="cs-CZ"/>
          </a:p>
          <a:p>
            <a:r>
              <a:rPr lang="cs-CZ"/>
              <a:t>(Doxycyklin - syntetické tetracyklinové antibiotikum)</a:t>
            </a:r>
          </a:p>
        </p:txBody>
      </p:sp>
      <p:sp>
        <p:nvSpPr>
          <p:cNvPr id="60421" name="TextovéPole 6"/>
          <p:cNvSpPr txBox="1">
            <a:spLocks noChangeArrowheads="1"/>
          </p:cNvSpPr>
          <p:nvPr/>
        </p:nvSpPr>
        <p:spPr bwMode="auto">
          <a:xfrm>
            <a:off x="323850" y="2708275"/>
            <a:ext cx="856932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/>
              <a:t>Identifikace přípravku: 	</a:t>
            </a:r>
            <a:r>
              <a:rPr lang="cs-CZ" sz="1400"/>
              <a:t>„Doxylék“ Mix 100 premix ad us. vet.</a:t>
            </a:r>
          </a:p>
          <a:p>
            <a:r>
              <a:rPr lang="cs-CZ" sz="1400"/>
              <a:t> </a:t>
            </a:r>
          </a:p>
          <a:p>
            <a:r>
              <a:rPr lang="cs-CZ" sz="1400" i="1"/>
              <a:t>Přípravek obsahuje v 1000 g: </a:t>
            </a:r>
            <a:r>
              <a:rPr lang="cs-CZ" sz="1400"/>
              <a:t>Doxycyclini (ut hyclas) 	100,0 g</a:t>
            </a:r>
          </a:p>
          <a:p>
            <a:r>
              <a:rPr lang="cs-CZ" sz="1400"/>
              <a:t>Ethylcellulosum, Zinci stearas, Acidum stearicum, Monodiglycerida, Butylhydroxytoluenum, Alcohol stearylicus, Paraffinum liquidum, Maydis farina</a:t>
            </a:r>
          </a:p>
          <a:p>
            <a:r>
              <a:rPr lang="cs-CZ" sz="1400" i="1"/>
              <a:t> </a:t>
            </a:r>
            <a:endParaRPr lang="cs-CZ" sz="1400"/>
          </a:p>
          <a:p>
            <a:r>
              <a:rPr lang="cs-CZ" sz="1400" i="1"/>
              <a:t>Cílové druhy zvířat: </a:t>
            </a:r>
            <a:r>
              <a:rPr lang="cs-CZ" sz="1400"/>
              <a:t>Prase</a:t>
            </a:r>
          </a:p>
          <a:p>
            <a:r>
              <a:rPr lang="cs-CZ" sz="1400"/>
              <a:t> </a:t>
            </a:r>
          </a:p>
          <a:p>
            <a:r>
              <a:rPr lang="cs-CZ" sz="1400" b="1" i="1"/>
              <a:t>Podávané množství a způsob podání:</a:t>
            </a:r>
            <a:endParaRPr lang="cs-CZ" sz="1400" b="1"/>
          </a:p>
          <a:p>
            <a:r>
              <a:rPr lang="cs-CZ" sz="1400" i="1"/>
              <a:t> </a:t>
            </a:r>
            <a:r>
              <a:rPr lang="cs-CZ" sz="1400"/>
              <a:t>Přípravek Doxylék Mix 100 premix ad us. vet. se podávává dobře zamíchán v krmivu tak, aby denní příjem přípravku v krmné dávce obsahoval 10 mg/kg ž.hm. prasat. Doporučuje se dávka 2000 – 3000 g na 1000 kg konečného krmiva, kdy je nutno zohlednit množství denního příjmu krmiva a živé hmotnosti zvířat. </a:t>
            </a:r>
          </a:p>
          <a:p>
            <a:r>
              <a:rPr lang="cs-CZ" sz="1400"/>
              <a:t> Léčba se opakuje po dobu pěti dnů.</a:t>
            </a:r>
          </a:p>
          <a:p>
            <a:endParaRPr lang="cs-CZ" sz="1400"/>
          </a:p>
          <a:p>
            <a:r>
              <a:rPr lang="cs-CZ" sz="1400" b="1"/>
              <a:t>Metabolismus (vybrané info): </a:t>
            </a:r>
            <a:r>
              <a:rPr lang="cs-CZ" sz="1400"/>
              <a:t>V průběhu průchodu aktivní látky zvířetem dojde k metabolizaci asi 5-10% dávky doxycyclinu, kdežto zbývajících 90-95% je a vylučováno močí a výkaly v nezměněné podobě ven.</a:t>
            </a:r>
          </a:p>
          <a:p>
            <a:endParaRPr lang="cs-CZ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25650" t="16560" r="23502" b="20081"/>
          <a:stretch>
            <a:fillRect/>
          </a:stretch>
        </p:blipFill>
        <p:spPr bwMode="auto">
          <a:xfrm>
            <a:off x="1187450" y="995759"/>
            <a:ext cx="7561263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2"/>
          <p:cNvSpPr txBox="1">
            <a:spLocks noChangeArrowheads="1"/>
          </p:cNvSpPr>
          <p:nvPr/>
        </p:nvSpPr>
        <p:spPr bwMode="auto">
          <a:xfrm>
            <a:off x="107504" y="44624"/>
            <a:ext cx="60837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Krok 1: </a:t>
            </a:r>
            <a:r>
              <a:rPr lang="cs-CZ" b="1" dirty="0" err="1">
                <a:solidFill>
                  <a:schemeClr val="tx2"/>
                </a:solidFill>
              </a:rPr>
              <a:t>Phase</a:t>
            </a:r>
            <a:r>
              <a:rPr lang="cs-CZ" b="1" dirty="0">
                <a:solidFill>
                  <a:schemeClr val="tx2"/>
                </a:solidFill>
              </a:rPr>
              <a:t> I </a:t>
            </a:r>
            <a:r>
              <a:rPr lang="cs-CZ" dirty="0"/>
              <a:t>of ERA (</a:t>
            </a:r>
            <a:r>
              <a:rPr lang="cs-CZ" dirty="0" err="1"/>
              <a:t>environmental</a:t>
            </a:r>
            <a:r>
              <a:rPr lang="cs-CZ" dirty="0"/>
              <a:t> risk </a:t>
            </a:r>
            <a:r>
              <a:rPr lang="cs-CZ" dirty="0" err="1"/>
              <a:t>assessment</a:t>
            </a:r>
            <a:r>
              <a:rPr lang="cs-CZ" dirty="0"/>
              <a:t>) </a:t>
            </a:r>
            <a:br>
              <a:rPr lang="cs-CZ" dirty="0"/>
            </a:br>
            <a:r>
              <a:rPr lang="cs-CZ" dirty="0"/>
              <a:t>of a VMP (</a:t>
            </a:r>
            <a:r>
              <a:rPr lang="cs-CZ" dirty="0" err="1"/>
              <a:t>veterinary</a:t>
            </a:r>
            <a:r>
              <a:rPr lang="cs-CZ" dirty="0"/>
              <a:t> </a:t>
            </a:r>
            <a:r>
              <a:rPr lang="cs-CZ" dirty="0" err="1"/>
              <a:t>medicinal</a:t>
            </a:r>
            <a:r>
              <a:rPr lang="cs-CZ" dirty="0"/>
              <a:t> </a:t>
            </a:r>
            <a:r>
              <a:rPr lang="cs-CZ" dirty="0" err="1"/>
              <a:t>product</a:t>
            </a:r>
            <a:r>
              <a:rPr lang="cs-CZ" dirty="0" smtClean="0"/>
              <a:t>)</a:t>
            </a:r>
          </a:p>
          <a:p>
            <a:r>
              <a:rPr lang="cs-CZ" b="1" dirty="0" smtClean="0">
                <a:solidFill>
                  <a:schemeClr val="tx2"/>
                </a:solidFill>
                <a:sym typeface="Wingdings" pitchFamily="2" charset="2"/>
              </a:rPr>
              <a:t>?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>
                <a:solidFill>
                  <a:schemeClr val="tx2"/>
                </a:solidFill>
              </a:rPr>
              <a:t>Je látka významná z hlediska ERA </a:t>
            </a:r>
            <a:r>
              <a:rPr lang="cs-CZ" b="1" dirty="0" smtClean="0">
                <a:solidFill>
                  <a:schemeClr val="tx2"/>
                </a:solidFill>
              </a:rPr>
              <a:t>? („</a:t>
            </a:r>
            <a:r>
              <a:rPr lang="cs-CZ" b="1" dirty="0" err="1" smtClean="0">
                <a:solidFill>
                  <a:schemeClr val="tx2"/>
                </a:solidFill>
              </a:rPr>
              <a:t>exposure</a:t>
            </a:r>
            <a:r>
              <a:rPr lang="cs-CZ" b="1" dirty="0" smtClean="0">
                <a:solidFill>
                  <a:schemeClr val="tx2"/>
                </a:solidFill>
              </a:rPr>
              <a:t>“)</a:t>
            </a:r>
            <a:r>
              <a:rPr lang="cs-CZ" b="1" dirty="0">
                <a:solidFill>
                  <a:schemeClr val="tx2"/>
                </a:solidFill>
              </a:rPr>
              <a:t/>
            </a:r>
            <a:br>
              <a:rPr lang="cs-CZ" b="1" dirty="0">
                <a:solidFill>
                  <a:schemeClr val="tx2"/>
                </a:solidFill>
              </a:rPr>
            </a:b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23928" y="1011733"/>
            <a:ext cx="1080120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27625" t="14127" r="21616" b="58012"/>
          <a:stretch>
            <a:fillRect/>
          </a:stretch>
        </p:blipFill>
        <p:spPr bwMode="auto">
          <a:xfrm>
            <a:off x="144463" y="690563"/>
            <a:ext cx="88201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2"/>
          <p:cNvSpPr txBox="1">
            <a:spLocks noChangeArrowheads="1"/>
          </p:cNvSpPr>
          <p:nvPr/>
        </p:nvSpPr>
        <p:spPr bwMode="auto">
          <a:xfrm>
            <a:off x="1116013" y="333375"/>
            <a:ext cx="4330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?</a:t>
            </a:r>
            <a:r>
              <a:rPr lang="cs-CZ" b="1">
                <a:solidFill>
                  <a:srgbClr val="FF0000"/>
                </a:solidFill>
              </a:rPr>
              <a:t> Je látka významná z hlediska ERA ?</a:t>
            </a:r>
            <a:br>
              <a:rPr lang="cs-CZ" b="1">
                <a:solidFill>
                  <a:srgbClr val="FF0000"/>
                </a:solidFill>
              </a:rPr>
            </a:br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 l="25813" t="35358" r="20319" b="6949"/>
          <a:stretch>
            <a:fillRect/>
          </a:stretch>
        </p:blipFill>
        <p:spPr bwMode="auto">
          <a:xfrm>
            <a:off x="107950" y="836438"/>
            <a:ext cx="89281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ovéPole 2"/>
          <p:cNvSpPr txBox="1">
            <a:spLocks noChangeArrowheads="1"/>
          </p:cNvSpPr>
          <p:nvPr/>
        </p:nvSpPr>
        <p:spPr bwMode="auto">
          <a:xfrm>
            <a:off x="5741988" y="3871913"/>
            <a:ext cx="990600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&lt; </a:t>
            </a:r>
            <a:r>
              <a:rPr lang="cs-CZ" sz="1200"/>
              <a:t>100 ug/kg</a:t>
            </a:r>
          </a:p>
        </p:txBody>
      </p:sp>
      <p:sp>
        <p:nvSpPr>
          <p:cNvPr id="63492" name="Obdélník 3"/>
          <p:cNvSpPr>
            <a:spLocks noChangeArrowheads="1"/>
          </p:cNvSpPr>
          <p:nvPr/>
        </p:nvSpPr>
        <p:spPr bwMode="auto">
          <a:xfrm>
            <a:off x="395288" y="188913"/>
            <a:ext cx="7200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cs-CZ" b="1" dirty="0" smtClean="0">
                <a:solidFill>
                  <a:schemeClr val="tx2"/>
                </a:solidFill>
                <a:sym typeface="Wingdings" pitchFamily="2" charset="2"/>
              </a:rPr>
              <a:t>I -- </a:t>
            </a:r>
            <a:r>
              <a:rPr lang="cs-CZ" dirty="0" smtClean="0">
                <a:solidFill>
                  <a:srgbClr val="FF0000"/>
                </a:solidFill>
                <a:sym typeface="Wingdings" pitchFamily="2" charset="2"/>
              </a:rPr>
              <a:t>Je expozice významná? </a:t>
            </a:r>
            <a:br>
              <a:rPr lang="cs-CZ" dirty="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cs-CZ" sz="1600" dirty="0" smtClean="0">
                <a:solidFill>
                  <a:srgbClr val="FF0000"/>
                </a:solidFill>
                <a:sym typeface="Wingdings" pitchFamily="2" charset="2"/>
              </a:rPr>
              <a:t>Jsou 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překročeny 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dohodnutné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600" dirty="0" smtClean="0">
                <a:solidFill>
                  <a:srgbClr val="FF0000"/>
                </a:solidFill>
                <a:sym typeface="Wingdings" pitchFamily="2" charset="2"/>
              </a:rPr>
              <a:t>(arbitrární) „limity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“? (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PECsoil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&lt; 100 </a:t>
            </a:r>
            <a:r>
              <a:rPr lang="en-US" sz="1600" dirty="0" err="1">
                <a:solidFill>
                  <a:srgbClr val="FF0000"/>
                </a:solidFill>
                <a:sym typeface="Wingdings" pitchFamily="2" charset="2"/>
              </a:rPr>
              <a:t>ug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/kg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 l="29021" t="18446" r="29129" b="18469"/>
          <a:stretch>
            <a:fillRect/>
          </a:stretch>
        </p:blipFill>
        <p:spPr bwMode="auto">
          <a:xfrm>
            <a:off x="1116013" y="333375"/>
            <a:ext cx="669607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25421" t="29247" r="24629" b="18195"/>
          <a:stretch>
            <a:fillRect/>
          </a:stretch>
        </p:blipFill>
        <p:spPr bwMode="auto">
          <a:xfrm>
            <a:off x="611188" y="692150"/>
            <a:ext cx="79930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6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Expozice významná (</a:t>
            </a:r>
            <a:r>
              <a:rPr lang="cs-CZ" dirty="0" err="1" smtClean="0">
                <a:solidFill>
                  <a:srgbClr val="FF0000"/>
                </a:solidFill>
              </a:rPr>
              <a:t>PECsoil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&gt; 100 </a:t>
            </a:r>
            <a:r>
              <a:rPr lang="en-US" dirty="0" err="1" smtClean="0">
                <a:solidFill>
                  <a:srgbClr val="FF0000"/>
                </a:solidFill>
              </a:rPr>
              <a:t>ug</a:t>
            </a:r>
            <a:r>
              <a:rPr lang="en-US" dirty="0" smtClean="0">
                <a:solidFill>
                  <a:srgbClr val="FF0000"/>
                </a:solidFill>
              </a:rPr>
              <a:t>/kg) </a:t>
            </a:r>
            <a:r>
              <a:rPr lang="cs-CZ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chemeClr val="tx2"/>
                </a:solidFill>
                <a:sym typeface="Wingdings" pitchFamily="2" charset="2"/>
              </a:rPr>
              <a:t>Phase II</a:t>
            </a:r>
            <a:endParaRPr lang="cs-CZ" b="1" dirty="0" smtClean="0">
              <a:solidFill>
                <a:schemeClr val="tx2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423988"/>
            <a:ext cx="8229600" cy="4525962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à"/>
              <a:defRPr/>
            </a:pPr>
            <a:r>
              <a:rPr lang="cs-CZ" b="1" dirty="0" err="1" smtClean="0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 smtClean="0">
                <a:solidFill>
                  <a:schemeClr val="tx2"/>
                </a:solidFill>
                <a:sym typeface="Wingdings" pitchFamily="2" charset="2"/>
              </a:rPr>
              <a:t> II </a:t>
            </a:r>
            <a:r>
              <a:rPr lang="cs-CZ" dirty="0" smtClean="0">
                <a:sym typeface="Wingdings" pitchFamily="2" charset="2"/>
              </a:rPr>
              <a:t>- je třeba realizovat další kroky: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 smtClean="0">
                <a:sym typeface="Wingdings" pitchFamily="2" charset="2"/>
              </a:rPr>
              <a:t>V</a:t>
            </a:r>
            <a:r>
              <a:rPr lang="cs-CZ" dirty="0" err="1" smtClean="0">
                <a:sym typeface="Wingdings" pitchFamily="2" charset="2"/>
              </a:rPr>
              <a:t>yhodnotit</a:t>
            </a:r>
            <a:r>
              <a:rPr lang="cs-CZ" dirty="0" smtClean="0">
                <a:sym typeface="Wingdings" pitchFamily="2" charset="2"/>
              </a:rPr>
              <a:t> PEC pro další složky prostředí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Voda, Podzemní voda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Vyhodnotit RQ (risk </a:t>
            </a:r>
            <a:r>
              <a:rPr lang="cs-CZ" dirty="0" err="1" smtClean="0">
                <a:sym typeface="Wingdings" pitchFamily="2" charset="2"/>
              </a:rPr>
              <a:t>quotient</a:t>
            </a:r>
            <a:r>
              <a:rPr lang="cs-CZ" dirty="0" smtClean="0">
                <a:sym typeface="Wingdings" pitchFamily="2" charset="2"/>
              </a:rPr>
              <a:t>) pro každou trofickou úroveň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Výpočet PNEC 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cs-CZ" dirty="0" smtClean="0">
                <a:sym typeface="Wingdings" pitchFamily="2" charset="2"/>
              </a:rPr>
              <a:t>Výpočet HQ</a:t>
            </a:r>
            <a:endParaRPr lang="en-US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  <a:defRPr/>
            </a:pPr>
            <a:endParaRPr lang="cs-CZ" dirty="0" smtClean="0"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 err="1" smtClean="0">
                <a:sym typeface="Wingdings" pitchFamily="2" charset="2"/>
              </a:rPr>
              <a:t>Dva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stupn</a:t>
            </a:r>
            <a:r>
              <a:rPr lang="cs-CZ" dirty="0" smtClean="0">
                <a:sym typeface="Wingdings" pitchFamily="2" charset="2"/>
              </a:rPr>
              <a:t>ě (</a:t>
            </a:r>
            <a:r>
              <a:rPr lang="cs-CZ" dirty="0" err="1" smtClean="0">
                <a:sym typeface="Wingdings" pitchFamily="2" charset="2"/>
              </a:rPr>
              <a:t>tiers</a:t>
            </a:r>
            <a:r>
              <a:rPr lang="cs-CZ" dirty="0" smtClean="0">
                <a:sym typeface="Wingdings" pitchFamily="2" charset="2"/>
              </a:rPr>
              <a:t>)</a:t>
            </a:r>
            <a:r>
              <a:rPr lang="en-GB" dirty="0" smtClean="0">
                <a:sym typeface="Wingdings" pitchFamily="2" charset="2"/>
              </a:rPr>
              <a:t> v </a:t>
            </a:r>
            <a:r>
              <a:rPr lang="en-GB" dirty="0" err="1" smtClean="0">
                <a:sym typeface="Wingdings" pitchFamily="2" charset="2"/>
              </a:rPr>
              <a:t>rámcí</a:t>
            </a:r>
            <a:r>
              <a:rPr lang="en-GB" dirty="0" smtClean="0">
                <a:sym typeface="Wingdings" pitchFamily="2" charset="2"/>
              </a:rPr>
              <a:t> Phase II</a:t>
            </a:r>
            <a:endParaRPr lang="cs-CZ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cs-CZ" b="1" dirty="0" err="1" smtClean="0">
                <a:solidFill>
                  <a:srgbClr val="00B050"/>
                </a:solidFill>
                <a:sym typeface="Wingdings" pitchFamily="2" charset="2"/>
              </a:rPr>
              <a:t>Tier</a:t>
            </a:r>
            <a:r>
              <a:rPr lang="cs-CZ" b="1" dirty="0" smtClean="0">
                <a:solidFill>
                  <a:srgbClr val="00B050"/>
                </a:solidFill>
                <a:sym typeface="Wingdings" pitchFamily="2" charset="2"/>
              </a:rPr>
              <a:t> A </a:t>
            </a:r>
            <a:r>
              <a:rPr lang="cs-CZ" b="1" dirty="0" smtClean="0">
                <a:sym typeface="Wingdings" pitchFamily="2" charset="2"/>
              </a:rPr>
              <a:t>– </a:t>
            </a:r>
            <a:r>
              <a:rPr lang="cs-CZ" dirty="0" smtClean="0">
                <a:sym typeface="Wingdings" pitchFamily="2" charset="2"/>
              </a:rPr>
              <a:t>levnější / rychlé testy, aplikace AF, konzervativní hodnocení: </a:t>
            </a: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cs-CZ" dirty="0" smtClean="0">
                <a:sym typeface="Wingdings" pitchFamily="2" charset="2"/>
              </a:rPr>
              <a:t>pokud riziko nelze vyloučit </a:t>
            </a:r>
            <a:r>
              <a:rPr lang="en-US" dirty="0" smtClean="0">
                <a:sym typeface="Wingdings" pitchFamily="2" charset="2"/>
              </a:rPr>
              <a:t> Tier B</a:t>
            </a:r>
            <a:endParaRPr lang="cs-CZ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en-US" b="1" dirty="0" smtClean="0">
                <a:solidFill>
                  <a:srgbClr val="00B050"/>
                </a:solidFill>
                <a:sym typeface="Wingdings" pitchFamily="2" charset="2"/>
              </a:rPr>
              <a:t>Tier B </a:t>
            </a:r>
            <a:r>
              <a:rPr lang="cs-CZ" b="1" dirty="0" smtClean="0">
                <a:sym typeface="Wingdings" pitchFamily="2" charset="2"/>
              </a:rPr>
              <a:t>– </a:t>
            </a:r>
            <a:r>
              <a:rPr lang="cs-CZ" dirty="0" smtClean="0">
                <a:sym typeface="Wingdings" pitchFamily="2" charset="2"/>
              </a:rPr>
              <a:t>požadavky na další data / reprodukční testy apod.</a:t>
            </a:r>
            <a:endParaRPr lang="en-US" dirty="0" smtClean="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 bwMode="auto">
          <a:xfrm>
            <a:off x="760413" y="2535238"/>
            <a:ext cx="7772400" cy="197388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</a:rPr>
              <a:t>Část</a:t>
            </a:r>
            <a:r>
              <a:rPr lang="en-GB" sz="2800" b="1" dirty="0" smtClean="0">
                <a:solidFill>
                  <a:schemeClr val="tx1"/>
                </a:solidFill>
              </a:rPr>
              <a:t> 1</a:t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smtClean="0">
                <a:solidFill>
                  <a:schemeClr val="tx1"/>
                </a:solidFill>
              </a:rPr>
              <a:t/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err="1" smtClean="0">
                <a:solidFill>
                  <a:schemeClr val="tx1"/>
                </a:solidFill>
              </a:rPr>
              <a:t>Hodnocení</a:t>
            </a:r>
            <a:r>
              <a:rPr lang="en-GB" sz="2800" b="1" dirty="0" smtClean="0">
                <a:solidFill>
                  <a:schemeClr val="tx1"/>
                </a:solidFill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</a:rPr>
              <a:t>Rizik</a:t>
            </a:r>
            <a:r>
              <a:rPr lang="en-GB" sz="2800" b="1" dirty="0" smtClean="0">
                <a:solidFill>
                  <a:schemeClr val="tx1"/>
                </a:solidFill>
              </a:rPr>
              <a:t> </a:t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err="1" smtClean="0">
                <a:solidFill>
                  <a:schemeClr val="tx1"/>
                </a:solidFill>
              </a:rPr>
              <a:t>Odvození</a:t>
            </a:r>
            <a:r>
              <a:rPr lang="en-GB" sz="2800" b="1" dirty="0" smtClean="0">
                <a:solidFill>
                  <a:schemeClr val="tx1"/>
                </a:solidFill>
              </a:rPr>
              <a:t> a </a:t>
            </a:r>
            <a:r>
              <a:rPr lang="en-GB" sz="2800" b="1" dirty="0" err="1" smtClean="0">
                <a:solidFill>
                  <a:schemeClr val="tx1"/>
                </a:solidFill>
              </a:rPr>
              <a:t>využití</a:t>
            </a:r>
            <a:r>
              <a:rPr lang="en-GB" sz="2800" b="1" dirty="0" smtClean="0">
                <a:solidFill>
                  <a:schemeClr val="tx1"/>
                </a:solidFill>
              </a:rPr>
              <a:t> “</a:t>
            </a:r>
            <a:r>
              <a:rPr lang="en-GB" sz="2800" b="1" dirty="0" err="1" smtClean="0">
                <a:solidFill>
                  <a:schemeClr val="tx1"/>
                </a:solidFill>
              </a:rPr>
              <a:t>limitů</a:t>
            </a:r>
            <a:r>
              <a:rPr lang="en-GB" sz="2800" b="1" dirty="0" smtClean="0">
                <a:solidFill>
                  <a:schemeClr val="tx1"/>
                </a:solidFill>
              </a:rPr>
              <a:t>”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16560" r="27101" b="30174"/>
          <a:stretch>
            <a:fillRect/>
          </a:stretch>
        </p:blipFill>
        <p:spPr bwMode="auto">
          <a:xfrm>
            <a:off x="684213" y="476250"/>
            <a:ext cx="78486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</a:t>
            </a:r>
            <a:r>
              <a:rPr lang="en-US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7588" name="TextovéPole 3"/>
          <p:cNvSpPr txBox="1">
            <a:spLocks noChangeArrowheads="1"/>
          </p:cNvSpPr>
          <p:nvPr/>
        </p:nvSpPr>
        <p:spPr bwMode="auto">
          <a:xfrm>
            <a:off x="395288" y="2852738"/>
            <a:ext cx="9334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TIER A</a:t>
            </a:r>
          </a:p>
        </p:txBody>
      </p:sp>
      <p:sp>
        <p:nvSpPr>
          <p:cNvPr id="67589" name="TextovéPole 4"/>
          <p:cNvSpPr txBox="1">
            <a:spLocks noChangeArrowheads="1"/>
          </p:cNvSpPr>
          <p:nvPr/>
        </p:nvSpPr>
        <p:spPr bwMode="auto">
          <a:xfrm>
            <a:off x="323850" y="5805488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TIER B</a:t>
            </a:r>
          </a:p>
        </p:txBody>
      </p:sp>
      <p:sp>
        <p:nvSpPr>
          <p:cNvPr id="7" name="Obdélník 6"/>
          <p:cNvSpPr/>
          <p:nvPr/>
        </p:nvSpPr>
        <p:spPr>
          <a:xfrm>
            <a:off x="5652120" y="2204864"/>
            <a:ext cx="194421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Šipka doprava 7"/>
          <p:cNvSpPr/>
          <p:nvPr/>
        </p:nvSpPr>
        <p:spPr>
          <a:xfrm flipH="1">
            <a:off x="7812360" y="2276872"/>
            <a:ext cx="863600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 smtClean="0"/>
              <a:t>3 </a:t>
            </a:r>
            <a:r>
              <a:rPr lang="en-GB" sz="1050" b="1" dirty="0" err="1" smtClean="0"/>
              <a:t>hlavní</a:t>
            </a:r>
            <a:r>
              <a:rPr lang="en-GB" sz="1050" b="1" dirty="0" smtClean="0"/>
              <a:t> testy</a:t>
            </a:r>
            <a:endParaRPr lang="cs-CZ" sz="1050" b="1" dirty="0"/>
          </a:p>
        </p:txBody>
      </p:sp>
      <p:sp>
        <p:nvSpPr>
          <p:cNvPr id="9" name="Obdélník 8"/>
          <p:cNvSpPr/>
          <p:nvPr/>
        </p:nvSpPr>
        <p:spPr>
          <a:xfrm>
            <a:off x="5148064" y="3789040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II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62849" r="27101" b="4961"/>
          <a:stretch>
            <a:fillRect/>
          </a:stretch>
        </p:blipFill>
        <p:spPr bwMode="auto">
          <a:xfrm>
            <a:off x="755650" y="1916113"/>
            <a:ext cx="7848600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ovéPole 4"/>
          <p:cNvSpPr txBox="1">
            <a:spLocks noChangeArrowheads="1"/>
          </p:cNvSpPr>
          <p:nvPr/>
        </p:nvSpPr>
        <p:spPr bwMode="auto">
          <a:xfrm>
            <a:off x="323850" y="1844675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TIER B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18446" r="32278" b="45555"/>
          <a:stretch>
            <a:fillRect/>
          </a:stretch>
        </p:blipFill>
        <p:spPr bwMode="auto">
          <a:xfrm>
            <a:off x="0" y="0"/>
            <a:ext cx="59039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 l="31100" t="28400" r="30200" b="23360"/>
          <a:stretch>
            <a:fillRect/>
          </a:stretch>
        </p:blipFill>
        <p:spPr bwMode="auto">
          <a:xfrm>
            <a:off x="3600450" y="2679700"/>
            <a:ext cx="5364163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29247" r="28679" b="28995"/>
          <a:stretch>
            <a:fillRect/>
          </a:stretch>
        </p:blipFill>
        <p:spPr bwMode="auto">
          <a:xfrm>
            <a:off x="539750" y="549275"/>
            <a:ext cx="815657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720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Hodnocení účinků: </a:t>
            </a:r>
            <a:r>
              <a:rPr lang="cs-CZ"/>
              <a:t>sumarizace dostupných dat … jen příklady / výběr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18446" r="28679" b="14595"/>
          <a:stretch>
            <a:fillRect/>
          </a:stretch>
        </p:blipFill>
        <p:spPr bwMode="auto">
          <a:xfrm>
            <a:off x="1476375" y="620713"/>
            <a:ext cx="6297613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ovéPole 2"/>
          <p:cNvSpPr txBox="1">
            <a:spLocks noChangeArrowheads="1"/>
          </p:cNvSpPr>
          <p:nvPr/>
        </p:nvSpPr>
        <p:spPr bwMode="auto">
          <a:xfrm>
            <a:off x="395288" y="115888"/>
            <a:ext cx="2312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V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ýpočty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 RIZIK 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GB" b="1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Q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21153" r="25758" b="12881"/>
          <a:stretch>
            <a:fillRect/>
          </a:stretch>
        </p:blipFill>
        <p:spPr bwMode="auto">
          <a:xfrm>
            <a:off x="1619250" y="549275"/>
            <a:ext cx="7092950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ovéPole 2"/>
          <p:cNvSpPr txBox="1">
            <a:spLocks noChangeArrowheads="1"/>
          </p:cNvSpPr>
          <p:nvPr/>
        </p:nvSpPr>
        <p:spPr bwMode="auto">
          <a:xfrm>
            <a:off x="395288" y="323850"/>
            <a:ext cx="1979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Interpretace </a:t>
            </a:r>
            <a:r>
              <a:rPr lang="en-GB" b="1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Q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 l="26151" t="30560" r="24350" b="29120"/>
          <a:stretch>
            <a:fillRect/>
          </a:stretch>
        </p:blipFill>
        <p:spPr bwMode="auto">
          <a:xfrm>
            <a:off x="179388" y="981075"/>
            <a:ext cx="87693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1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(</a:t>
            </a:r>
            <a:r>
              <a:rPr lang="en-GB" sz="3500" b="1" dirty="0" err="1" smtClean="0">
                <a:solidFill>
                  <a:srgbClr val="FF3300"/>
                </a:solidFill>
              </a:rPr>
              <a:t>čistých</a:t>
            </a:r>
            <a:r>
              <a:rPr lang="en-GB" sz="3500" b="1" dirty="0" smtClean="0">
                <a:solidFill>
                  <a:srgbClr val="FF3300"/>
                </a:solidFill>
              </a:rPr>
              <a:t>) </a:t>
            </a:r>
            <a:r>
              <a:rPr lang="en-GB" sz="3500" b="1" dirty="0" err="1" smtClean="0">
                <a:solidFill>
                  <a:srgbClr val="FF3300"/>
                </a:solidFill>
              </a:rPr>
              <a:t>látek</a:t>
            </a:r>
            <a:endParaRPr lang="en-GB" sz="3500" b="1" dirty="0" smtClean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978261">
            <a:off x="4052237" y="1696839"/>
            <a:ext cx="1440160" cy="2060821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20072" y="3717032"/>
            <a:ext cx="3600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smtClean="0">
                <a:solidFill>
                  <a:srgbClr val="00B050"/>
                </a:solidFill>
              </a:rPr>
              <a:t>Příklad2</a:t>
            </a: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Evropská </a:t>
            </a:r>
            <a:r>
              <a:rPr lang="cs-CZ" sz="2400" dirty="0" smtClean="0">
                <a:solidFill>
                  <a:srgbClr val="00B050"/>
                </a:solidFill>
              </a:rPr>
              <a:t>strategie</a:t>
            </a: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řízení chemických látek </a:t>
            </a:r>
          </a:p>
          <a:p>
            <a:pPr algn="ctr" eaLnBrk="0" hangingPunct="0"/>
            <a:endParaRPr lang="cs-CZ" sz="2400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REACH </a:t>
            </a:r>
          </a:p>
          <a:p>
            <a:pPr algn="ctr" eaLnBrk="0" hangingPunct="0"/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</a:t>
            </a:r>
            <a:r>
              <a:rPr lang="cs-CZ" smtClean="0"/>
              <a:t>a hodnocení rizik chemických látek</a:t>
            </a:r>
            <a:endParaRPr lang="nl-NL" smtClean="0"/>
          </a:p>
        </p:txBody>
      </p:sp>
      <p:pic>
        <p:nvPicPr>
          <p:cNvPr id="76803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476250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4"/>
          <p:cNvSpPr>
            <a:spLocks noGrp="1"/>
          </p:cNvSpPr>
          <p:nvPr>
            <p:ph type="body" idx="4294967295"/>
          </p:nvPr>
        </p:nvSpPr>
        <p:spPr>
          <a:xfrm>
            <a:off x="107950" y="1690688"/>
            <a:ext cx="90360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smtClean="0">
                <a:solidFill>
                  <a:schemeClr val="tx1"/>
                </a:solidFill>
              </a:rPr>
              <a:t>Před r.2000  </a:t>
            </a:r>
            <a:r>
              <a:rPr lang="en-US" sz="2800" b="1" smtClean="0">
                <a:solidFill>
                  <a:schemeClr val="tx1"/>
                </a:solidFill>
              </a:rPr>
              <a:t>± </a:t>
            </a:r>
            <a:r>
              <a:rPr lang="nl-BE" sz="2800" b="1" smtClean="0">
                <a:solidFill>
                  <a:schemeClr val="tx1"/>
                </a:solidFill>
              </a:rPr>
              <a:t>40 </a:t>
            </a:r>
            <a:r>
              <a:rPr lang="cs-CZ" sz="2800" smtClean="0">
                <a:solidFill>
                  <a:schemeClr val="tx1"/>
                </a:solidFill>
              </a:rPr>
              <a:t>různých direktiv EU (nařízení) a dalších norem pro hodnocení a řízení nebezpečnosti / rizik chemických látek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Regulation EEC 793/93 –</a:t>
            </a:r>
            <a:r>
              <a:rPr lang="nl-BE" sz="2700" b="1" smtClean="0">
                <a:solidFill>
                  <a:schemeClr val="tx1"/>
                </a:solidFill>
              </a:rPr>
              <a:t>Existing substances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Dir. 67/548/EEC –</a:t>
            </a:r>
            <a:r>
              <a:rPr lang="cs-CZ" sz="2700" smtClean="0">
                <a:solidFill>
                  <a:schemeClr val="tx1"/>
                </a:solidFill>
              </a:rPr>
              <a:t> </a:t>
            </a:r>
            <a:r>
              <a:rPr lang="nl-BE" sz="2700" b="1" smtClean="0">
                <a:solidFill>
                  <a:schemeClr val="tx1"/>
                </a:solidFill>
              </a:rPr>
              <a:t>New substances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Dir. 98/8/EC – Biocides</a:t>
            </a:r>
            <a:r>
              <a:rPr lang="en-US" sz="2700" smtClean="0">
                <a:solidFill>
                  <a:schemeClr val="tx1"/>
                </a:solidFill>
              </a:rPr>
              <a:t> / Plant Protection Products</a:t>
            </a:r>
            <a:endParaRPr lang="cs-CZ" sz="27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700" smtClean="0">
                <a:solidFill>
                  <a:schemeClr val="tx1"/>
                </a:solidFill>
              </a:rPr>
              <a:t>Further </a:t>
            </a:r>
            <a:r>
              <a:rPr lang="en-US" sz="2700" smtClean="0">
                <a:solidFill>
                  <a:schemeClr val="tx1"/>
                </a:solidFill>
              </a:rPr>
              <a:t>Directives </a:t>
            </a:r>
            <a:r>
              <a:rPr lang="cs-CZ" sz="2700" smtClean="0">
                <a:solidFill>
                  <a:schemeClr val="tx1"/>
                </a:solidFill>
              </a:rPr>
              <a:t>– E.R.A. of new pharmaceuticals</a:t>
            </a:r>
            <a:endParaRPr lang="nl-NL" sz="24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125538"/>
            <a:ext cx="8640762" cy="48244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cs-CZ" sz="3100" b="1" smtClean="0">
                <a:solidFill>
                  <a:schemeClr val="tx1"/>
                </a:solidFill>
              </a:rPr>
              <a:t>Existující chemikálie</a:t>
            </a:r>
            <a:endParaRPr lang="nl-BE" sz="3100" b="1" smtClean="0">
              <a:solidFill>
                <a:schemeClr val="tx1"/>
              </a:solidFill>
            </a:endParaRPr>
          </a:p>
          <a:p>
            <a:pPr lvl="1"/>
            <a:r>
              <a:rPr lang="nl-BE" sz="2400" smtClean="0">
                <a:solidFill>
                  <a:schemeClr val="tx1"/>
                </a:solidFill>
              </a:rPr>
              <a:t>&gt; 100000 l</a:t>
            </a:r>
            <a:r>
              <a:rPr lang="cs-CZ" sz="2400" smtClean="0">
                <a:solidFill>
                  <a:schemeClr val="tx1"/>
                </a:solidFill>
              </a:rPr>
              <a:t>átek dle EINECS</a:t>
            </a:r>
            <a:br>
              <a:rPr lang="cs-CZ" sz="2400" smtClean="0">
                <a:solidFill>
                  <a:schemeClr val="tx1"/>
                </a:solidFill>
              </a:rPr>
            </a:br>
            <a:r>
              <a:rPr lang="cs-CZ" sz="1600" smtClean="0">
                <a:solidFill>
                  <a:schemeClr val="tx1"/>
                </a:solidFill>
              </a:rPr>
              <a:t>(</a:t>
            </a:r>
            <a:r>
              <a:rPr lang="en-US" sz="1600" smtClean="0"/>
              <a:t>European Inventory of </a:t>
            </a:r>
            <a:r>
              <a:rPr lang="en-US" sz="1600" b="1" smtClean="0"/>
              <a:t>Existing Commercial Chemical Substances</a:t>
            </a:r>
            <a:r>
              <a:rPr lang="en-US" sz="1600" smtClean="0"/>
              <a:t>, EINECS)</a:t>
            </a:r>
            <a:endParaRPr lang="nl-BE" sz="1800" smtClean="0">
              <a:solidFill>
                <a:schemeClr val="tx1"/>
              </a:solidFill>
            </a:endParaRPr>
          </a:p>
          <a:p>
            <a:pPr lvl="1"/>
            <a:r>
              <a:rPr lang="en-US" sz="2400" smtClean="0">
                <a:solidFill>
                  <a:schemeClr val="tx1"/>
                </a:solidFill>
              </a:rPr>
              <a:t>&gt; </a:t>
            </a:r>
            <a:r>
              <a:rPr lang="nl-BE" sz="2400" smtClean="0">
                <a:solidFill>
                  <a:schemeClr val="tx1"/>
                </a:solidFill>
              </a:rPr>
              <a:t>2700 HPVCs</a:t>
            </a:r>
            <a:r>
              <a:rPr lang="cs-CZ" sz="2400" smtClean="0">
                <a:solidFill>
                  <a:schemeClr val="tx1"/>
                </a:solidFill>
              </a:rPr>
              <a:t> (High Production Volume Chemicals) </a:t>
            </a:r>
            <a:endParaRPr lang="nl-BE" sz="1500" smtClean="0">
              <a:solidFill>
                <a:schemeClr val="tx1"/>
              </a:solidFill>
            </a:endParaRPr>
          </a:p>
          <a:p>
            <a:pPr lvl="2"/>
            <a:r>
              <a:rPr lang="cs-CZ" sz="2200" smtClean="0">
                <a:solidFill>
                  <a:schemeClr val="tx1"/>
                </a:solidFill>
              </a:rPr>
              <a:t>Produkce </a:t>
            </a:r>
            <a:r>
              <a:rPr lang="en-US" sz="2200" smtClean="0">
                <a:solidFill>
                  <a:schemeClr val="tx1"/>
                </a:solidFill>
              </a:rPr>
              <a:t>&gt; 1000 tun</a:t>
            </a:r>
            <a:endParaRPr lang="nl-BE" sz="2200" smtClean="0">
              <a:solidFill>
                <a:schemeClr val="tx1"/>
              </a:solidFill>
            </a:endParaRPr>
          </a:p>
          <a:p>
            <a:pPr lvl="1"/>
            <a:endParaRPr lang="cs-CZ" sz="2400" b="1" smtClean="0">
              <a:solidFill>
                <a:schemeClr val="tx1"/>
              </a:solidFill>
            </a:endParaRPr>
          </a:p>
          <a:p>
            <a:pPr lvl="1"/>
            <a:r>
              <a:rPr lang="cs-CZ" sz="2400" b="1" smtClean="0">
                <a:solidFill>
                  <a:schemeClr val="tx1"/>
                </a:solidFill>
              </a:rPr>
              <a:t>Chemikálie se specifickým řízením</a:t>
            </a:r>
            <a:endParaRPr lang="cs-CZ" sz="2400" smtClean="0">
              <a:solidFill>
                <a:schemeClr val="tx1"/>
              </a:solidFill>
            </a:endParaRP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Pesticidy, biocidy, léčiva … viz jinde</a:t>
            </a:r>
            <a:endParaRPr lang="en-US" sz="2000" smtClean="0">
              <a:solidFill>
                <a:schemeClr val="tx1"/>
              </a:solidFill>
            </a:endParaRPr>
          </a:p>
          <a:p>
            <a:pPr lvl="1"/>
            <a:r>
              <a:rPr lang="cs-CZ" sz="2400" b="1" smtClean="0">
                <a:solidFill>
                  <a:schemeClr val="tx1"/>
                </a:solidFill>
              </a:rPr>
              <a:t>Seznamy prioritních látek </a:t>
            </a:r>
            <a:r>
              <a:rPr lang="cs-CZ" sz="2400" smtClean="0">
                <a:solidFill>
                  <a:schemeClr val="tx1"/>
                </a:solidFill>
              </a:rPr>
              <a:t>(</a:t>
            </a:r>
            <a:r>
              <a:rPr lang="en-US" sz="2400" smtClean="0">
                <a:solidFill>
                  <a:schemeClr val="tx1"/>
                </a:solidFill>
              </a:rPr>
              <a:t>&lt; 100 </a:t>
            </a:r>
            <a:r>
              <a:rPr lang="cs-CZ" sz="2400" smtClean="0">
                <a:solidFill>
                  <a:schemeClr val="tx1"/>
                </a:solidFill>
              </a:rPr>
              <a:t>chemikálií celkem)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CMR – Carcinogenic, Mutagenic or Reprotoxic chemicals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EU Water framework directive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Endocrine disruptors 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POPs</a:t>
            </a:r>
          </a:p>
          <a:p>
            <a:pPr lvl="2"/>
            <a:endParaRPr lang="cs-CZ" sz="2000" smtClean="0">
              <a:solidFill>
                <a:schemeClr val="tx1"/>
              </a:solidFill>
            </a:endParaRPr>
          </a:p>
        </p:txBody>
      </p:sp>
      <p:sp>
        <p:nvSpPr>
          <p:cNvPr id="77827" name="Rectangle 25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</a:t>
            </a:r>
            <a:r>
              <a:rPr lang="cs-CZ" smtClean="0"/>
              <a:t>a hodnocení rizik chemických látek</a:t>
            </a:r>
            <a:endParaRPr lang="nl-NL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 bwMode="auto">
          <a:xfrm>
            <a:off x="989013" y="381000"/>
            <a:ext cx="8002587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cs-CZ" sz="3000" smtClean="0">
                <a:solidFill>
                  <a:schemeClr val="tx1"/>
                </a:solidFill>
              </a:rPr>
              <a:t>„Limity“ a základy hodnocení rizik</a:t>
            </a:r>
            <a:br>
              <a:rPr lang="cs-CZ" sz="3000" smtClean="0">
                <a:solidFill>
                  <a:schemeClr val="tx1"/>
                </a:solidFill>
              </a:rPr>
            </a:br>
            <a:r>
              <a:rPr lang="cs-CZ" sz="3000" u="sng" smtClean="0">
                <a:solidFill>
                  <a:schemeClr val="tx1"/>
                </a:solidFill>
              </a:rPr>
              <a:t>Příčina -</a:t>
            </a:r>
            <a:r>
              <a:rPr lang="en-US" sz="3000" u="sng" smtClean="0">
                <a:solidFill>
                  <a:schemeClr val="tx1"/>
                </a:solidFill>
              </a:rPr>
              <a:t>&gt; D</a:t>
            </a:r>
            <a:r>
              <a:rPr lang="cs-CZ" sz="3000" u="sng" smtClean="0">
                <a:solidFill>
                  <a:schemeClr val="tx1"/>
                </a:solidFill>
              </a:rPr>
              <a:t>ůsledek</a:t>
            </a:r>
            <a:r>
              <a:rPr lang="cs-CZ" sz="3000" smtClean="0">
                <a:solidFill>
                  <a:schemeClr val="tx1"/>
                </a:solidFill>
              </a:rPr>
              <a:t>: </a:t>
            </a:r>
            <a:r>
              <a:rPr lang="cs-CZ" sz="3000" u="sng" smtClean="0">
                <a:solidFill>
                  <a:schemeClr val="tx1"/>
                </a:solidFill>
              </a:rPr>
              <a:t>Dávka -</a:t>
            </a:r>
            <a:r>
              <a:rPr lang="en-US" sz="3000" u="sng" smtClean="0">
                <a:solidFill>
                  <a:schemeClr val="tx1"/>
                </a:solidFill>
              </a:rPr>
              <a:t>&gt; </a:t>
            </a:r>
            <a:r>
              <a:rPr lang="cs-CZ" sz="3000" u="sng" smtClean="0">
                <a:solidFill>
                  <a:schemeClr val="tx1"/>
                </a:solidFill>
              </a:rPr>
              <a:t>Účinek</a:t>
            </a:r>
            <a:br>
              <a:rPr lang="cs-CZ" sz="3000" u="sng" smtClean="0">
                <a:solidFill>
                  <a:schemeClr val="tx1"/>
                </a:solidFill>
              </a:rPr>
            </a:br>
            <a:endParaRPr lang="nl-NL" sz="3000" smtClean="0">
              <a:solidFill>
                <a:schemeClr val="tx1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62000" y="2492375"/>
            <a:ext cx="3962400" cy="312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62000" y="1524000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>
                <a:solidFill>
                  <a:srgbClr val="FF0000"/>
                </a:solidFill>
              </a:rPr>
              <a:t>Expozice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/>
              <a:t>(dávka)</a:t>
            </a:r>
            <a:endParaRPr lang="en-US" sz="2300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762000" y="3413125"/>
            <a:ext cx="3963988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1644650" y="3684588"/>
            <a:ext cx="1081088" cy="1931987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2595563" y="4244975"/>
            <a:ext cx="176212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2503488" y="4324350"/>
            <a:ext cx="166687" cy="173038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990600" y="2644775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1301750" y="2862263"/>
            <a:ext cx="1014413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1614488" y="2644775"/>
            <a:ext cx="1233487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2644775"/>
            <a:ext cx="11953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1189038" y="3095625"/>
            <a:ext cx="187325" cy="352425"/>
            <a:chOff x="3293" y="2618"/>
            <a:chExt cx="118" cy="222"/>
          </a:xfrm>
        </p:grpSpPr>
        <p:sp>
          <p:nvSpPr>
            <p:cNvPr id="9284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5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6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0" name="Group 17"/>
          <p:cNvGrpSpPr>
            <a:grpSpLocks/>
          </p:cNvGrpSpPr>
          <p:nvPr/>
        </p:nvGrpSpPr>
        <p:grpSpPr bwMode="auto">
          <a:xfrm>
            <a:off x="1298575" y="3087688"/>
            <a:ext cx="187325" cy="350837"/>
            <a:chOff x="3362" y="2613"/>
            <a:chExt cx="118" cy="221"/>
          </a:xfrm>
        </p:grpSpPr>
        <p:sp>
          <p:nvSpPr>
            <p:cNvPr id="9281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2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3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1" name="Group 21"/>
          <p:cNvGrpSpPr>
            <a:grpSpLocks/>
          </p:cNvGrpSpPr>
          <p:nvPr/>
        </p:nvGrpSpPr>
        <p:grpSpPr bwMode="auto">
          <a:xfrm>
            <a:off x="1423988" y="3113088"/>
            <a:ext cx="185737" cy="352425"/>
            <a:chOff x="3441" y="2629"/>
            <a:chExt cx="117" cy="222"/>
          </a:xfrm>
        </p:grpSpPr>
        <p:sp>
          <p:nvSpPr>
            <p:cNvPr id="9278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9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0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32" name="Oval 25"/>
          <p:cNvSpPr>
            <a:spLocks noChangeArrowheads="1"/>
          </p:cNvSpPr>
          <p:nvPr/>
        </p:nvSpPr>
        <p:spPr bwMode="auto">
          <a:xfrm>
            <a:off x="2557463" y="3178175"/>
            <a:ext cx="109537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Oval 26"/>
          <p:cNvSpPr>
            <a:spLocks noChangeArrowheads="1"/>
          </p:cNvSpPr>
          <p:nvPr/>
        </p:nvSpPr>
        <p:spPr bwMode="auto">
          <a:xfrm>
            <a:off x="2438400" y="3013075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4" name="Group 27"/>
          <p:cNvGrpSpPr>
            <a:grpSpLocks/>
          </p:cNvGrpSpPr>
          <p:nvPr/>
        </p:nvGrpSpPr>
        <p:grpSpPr bwMode="auto">
          <a:xfrm>
            <a:off x="838200" y="3940175"/>
            <a:ext cx="1371600" cy="1196975"/>
            <a:chOff x="288" y="1728"/>
            <a:chExt cx="864" cy="754"/>
          </a:xfrm>
        </p:grpSpPr>
        <p:sp>
          <p:nvSpPr>
            <p:cNvPr id="9267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268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9269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0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1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2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3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9275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9276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77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9235" name="Group 39"/>
          <p:cNvGrpSpPr>
            <a:grpSpLocks/>
          </p:cNvGrpSpPr>
          <p:nvPr/>
        </p:nvGrpSpPr>
        <p:grpSpPr bwMode="auto">
          <a:xfrm>
            <a:off x="2209800" y="2720975"/>
            <a:ext cx="2438400" cy="2819400"/>
            <a:chOff x="1152" y="960"/>
            <a:chExt cx="1536" cy="1776"/>
          </a:xfrm>
        </p:grpSpPr>
        <p:pic>
          <p:nvPicPr>
            <p:cNvPr id="9252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3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9254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5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6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57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9259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9260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9261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2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3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64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5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6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36" name="AutoShape 55"/>
          <p:cNvSpPr>
            <a:spLocks noChangeArrowheads="1"/>
          </p:cNvSpPr>
          <p:nvPr/>
        </p:nvSpPr>
        <p:spPr bwMode="auto">
          <a:xfrm>
            <a:off x="1828800" y="5616575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Rectangle 56"/>
          <p:cNvSpPr>
            <a:spLocks noChangeArrowheads="1"/>
          </p:cNvSpPr>
          <p:nvPr/>
        </p:nvSpPr>
        <p:spPr bwMode="auto">
          <a:xfrm>
            <a:off x="5181600" y="4016375"/>
            <a:ext cx="3962400" cy="1600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Rectangle 57"/>
          <p:cNvSpPr>
            <a:spLocks noChangeArrowheads="1"/>
          </p:cNvSpPr>
          <p:nvPr/>
        </p:nvSpPr>
        <p:spPr bwMode="auto">
          <a:xfrm>
            <a:off x="4724400" y="1546225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>
                <a:solidFill>
                  <a:srgbClr val="FF0000"/>
                </a:solidFill>
              </a:rPr>
              <a:t>Efekt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/>
              <a:t>(Jaká expozice vyvolá efekt </a:t>
            </a:r>
            <a:r>
              <a:rPr lang="en-US" sz="2300"/>
              <a:t>?</a:t>
            </a:r>
            <a:r>
              <a:rPr lang="cs-CZ" sz="2300"/>
              <a:t>)</a:t>
            </a:r>
            <a:endParaRPr lang="en-US" sz="2300"/>
          </a:p>
        </p:txBody>
      </p:sp>
      <p:pic>
        <p:nvPicPr>
          <p:cNvPr id="9239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4473575"/>
            <a:ext cx="914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0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4244975"/>
            <a:ext cx="18288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6357938" y="5057775"/>
            <a:ext cx="2406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/>
              <a:t>Laboratorní a polní studie </a:t>
            </a:r>
            <a:endParaRPr lang="en-US" sz="1400" b="1"/>
          </a:p>
          <a:p>
            <a:pPr algn="ctr" defTabSz="762000" eaLnBrk="0" hangingPunct="0">
              <a:defRPr/>
            </a:pPr>
            <a:r>
              <a:rPr lang="cs-CZ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 testy</a:t>
            </a:r>
            <a:endParaRPr lang="en-US" sz="1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42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2946400"/>
            <a:ext cx="1905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3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2568575"/>
            <a:ext cx="2209800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3254375"/>
            <a:ext cx="10477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5" name="Freeform 64"/>
          <p:cNvSpPr>
            <a:spLocks/>
          </p:cNvSpPr>
          <p:nvPr/>
        </p:nvSpPr>
        <p:spPr bwMode="auto">
          <a:xfrm rot="-2231340">
            <a:off x="2636838" y="3729038"/>
            <a:ext cx="190500" cy="473075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46" name="Oval 65"/>
          <p:cNvSpPr>
            <a:spLocks noChangeArrowheads="1"/>
          </p:cNvSpPr>
          <p:nvPr/>
        </p:nvSpPr>
        <p:spPr bwMode="auto">
          <a:xfrm>
            <a:off x="2533650" y="3973513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9247" name="Rectangle 66"/>
          <p:cNvSpPr>
            <a:spLocks noChangeArrowheads="1"/>
          </p:cNvSpPr>
          <p:nvPr/>
        </p:nvSpPr>
        <p:spPr bwMode="auto">
          <a:xfrm>
            <a:off x="2432050" y="4003675"/>
            <a:ext cx="6270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sp>
        <p:nvSpPr>
          <p:cNvPr id="9248" name="AutoShape 67"/>
          <p:cNvSpPr>
            <a:spLocks noChangeArrowheads="1"/>
          </p:cNvSpPr>
          <p:nvPr/>
        </p:nvSpPr>
        <p:spPr bwMode="auto">
          <a:xfrm>
            <a:off x="6969125" y="5588000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49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67200" y="5607050"/>
            <a:ext cx="1465263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pic>
        <p:nvPicPr>
          <p:cNvPr id="9250" name="Picture 69" descr="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9034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1" name="TextovéPole 69"/>
          <p:cNvSpPr txBox="1">
            <a:spLocks noChangeArrowheads="1"/>
          </p:cNvSpPr>
          <p:nvPr/>
        </p:nvSpPr>
        <p:spPr bwMode="auto">
          <a:xfrm>
            <a:off x="5795963" y="6092825"/>
            <a:ext cx="25066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FF0000"/>
                </a:solidFill>
              </a:rPr>
              <a:t>RIZIKO?</a:t>
            </a:r>
            <a:r>
              <a:rPr lang="cs-CZ"/>
              <a:t/>
            </a:r>
            <a:br>
              <a:rPr lang="cs-CZ"/>
            </a:br>
            <a:r>
              <a:rPr lang="cs-CZ"/>
              <a:t>EXPOZICE  / EFEKTY</a:t>
            </a:r>
            <a:br>
              <a:rPr lang="cs-CZ"/>
            </a:b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115888"/>
            <a:ext cx="8736013" cy="482441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cs-CZ" sz="3100" b="1" smtClean="0"/>
              <a:t>REACH</a:t>
            </a:r>
            <a:br>
              <a:rPr lang="cs-CZ" sz="3100" b="1" smtClean="0"/>
            </a:br>
            <a:r>
              <a:rPr lang="nl-BE" sz="3100" b="1" smtClean="0"/>
              <a:t>Registration, Evaluation and Authorisation </a:t>
            </a:r>
            <a:endParaRPr lang="cs-CZ" sz="3100" b="1" smtClean="0"/>
          </a:p>
          <a:p>
            <a:pPr algn="ctr">
              <a:buFont typeface="Arial" charset="0"/>
              <a:buNone/>
            </a:pPr>
            <a:r>
              <a:rPr lang="nl-BE" sz="3100" b="1" smtClean="0"/>
              <a:t>of Chemicals</a:t>
            </a:r>
            <a:r>
              <a:rPr lang="nl-BE" sz="2700" b="1" smtClean="0"/>
              <a:t> </a:t>
            </a:r>
          </a:p>
          <a:p>
            <a:pPr lvl="1"/>
            <a:r>
              <a:rPr lang="nl-BE" sz="2000" smtClean="0"/>
              <a:t>27-2-2001: White Paper on the Strategy for Future Chemicals Policy</a:t>
            </a:r>
          </a:p>
          <a:p>
            <a:pPr lvl="1"/>
            <a:r>
              <a:rPr lang="nl-BE" sz="2000" smtClean="0"/>
              <a:t>23-10-2003: Commission’s proposal REACH</a:t>
            </a:r>
            <a:endParaRPr lang="cs-CZ" sz="2000" smtClean="0"/>
          </a:p>
          <a:p>
            <a:pPr lvl="1"/>
            <a:r>
              <a:rPr lang="cs-CZ" sz="2000" smtClean="0"/>
              <a:t>Prosinec 2008: Povinná před-registrace („phase-in“)</a:t>
            </a:r>
            <a:br>
              <a:rPr lang="cs-CZ" sz="2000" smtClean="0"/>
            </a:br>
            <a:r>
              <a:rPr lang="cs-CZ" sz="2000" smtClean="0"/>
              <a:t>(všechny chemikálie musely být registrovány u ECHA)</a:t>
            </a:r>
          </a:p>
        </p:txBody>
      </p:sp>
      <p:sp>
        <p:nvSpPr>
          <p:cNvPr id="78851" name="Text Box 23"/>
          <p:cNvSpPr txBox="1">
            <a:spLocks noChangeArrowheads="1"/>
          </p:cNvSpPr>
          <p:nvPr/>
        </p:nvSpPr>
        <p:spPr bwMode="auto">
          <a:xfrm>
            <a:off x="5429250" y="4433888"/>
            <a:ext cx="371475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r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cs-CZ" sz="2000">
                <a:latin typeface="Verdana" pitchFamily="34" charset="0"/>
              </a:rPr>
              <a:t>European Chemicals </a:t>
            </a:r>
            <a:br>
              <a:rPr lang="cs-CZ" sz="2000">
                <a:latin typeface="Verdana" pitchFamily="34" charset="0"/>
              </a:rPr>
            </a:br>
            <a:r>
              <a:rPr lang="cs-CZ" sz="2000">
                <a:latin typeface="Verdana" pitchFamily="34" charset="0"/>
              </a:rPr>
              <a:t>Agency </a:t>
            </a:r>
            <a:br>
              <a:rPr lang="cs-CZ" sz="2000">
                <a:latin typeface="Verdana" pitchFamily="34" charset="0"/>
              </a:rPr>
            </a:br>
            <a:r>
              <a:rPr lang="cs-CZ" sz="2000">
                <a:latin typeface="Verdana" pitchFamily="34" charset="0"/>
              </a:rPr>
              <a:t>(http:</a:t>
            </a:r>
            <a:r>
              <a:rPr lang="en-US" sz="2000">
                <a:latin typeface="Verdana" pitchFamily="34" charset="0"/>
              </a:rPr>
              <a:t>//</a:t>
            </a:r>
            <a:r>
              <a:rPr lang="cs-CZ" sz="2000">
                <a:latin typeface="Verdana" pitchFamily="34" charset="0"/>
              </a:rPr>
              <a:t>echa.europa.eu)</a:t>
            </a:r>
            <a:endParaRPr lang="nl-NL" sz="2000">
              <a:latin typeface="Verdana" pitchFamily="34" charset="0"/>
            </a:endParaRPr>
          </a:p>
          <a:p>
            <a:pPr algn="r"/>
            <a:endParaRPr lang="cs-CZ" b="1">
              <a:latin typeface="Verdana" pitchFamily="34" charset="0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 cstate="print"/>
          <a:srcRect l="20250" t="13680" r="20351" b="35999"/>
          <a:stretch>
            <a:fillRect/>
          </a:stretch>
        </p:blipFill>
        <p:spPr bwMode="auto">
          <a:xfrm>
            <a:off x="107950" y="3789363"/>
            <a:ext cx="579596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</a:t>
            </a:r>
            <a:endParaRPr lang="nl-NL" smtClean="0"/>
          </a:p>
        </p:txBody>
      </p:sp>
      <p:pic>
        <p:nvPicPr>
          <p:cNvPr id="7987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042988"/>
            <a:ext cx="88201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smtClean="0"/>
              <a:t>Hlavní cíle</a:t>
            </a:r>
          </a:p>
          <a:p>
            <a:pPr lvl="1">
              <a:lnSpc>
                <a:spcPct val="90000"/>
              </a:lnSpc>
            </a:pPr>
            <a:r>
              <a:rPr lang="cs-CZ" sz="2000" smtClean="0"/>
              <a:t>Ochrana zdraví a prostředí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Posílení kompetitivnosti EU průmyslu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Posílení transparentnosti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Zamezení fragmentace průmyslu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Integrace různých politik / včetně nadnárodních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Snížení používání organismů pro testy (zamezení duplicitním testům) </a:t>
            </a:r>
          </a:p>
          <a:p>
            <a:pPr lvl="2">
              <a:lnSpc>
                <a:spcPct val="90000"/>
              </a:lnSpc>
            </a:pPr>
            <a:endParaRPr lang="cs-CZ" sz="1800" b="1" smtClean="0"/>
          </a:p>
          <a:p>
            <a:pPr>
              <a:lnSpc>
                <a:spcPct val="90000"/>
              </a:lnSpc>
            </a:pPr>
            <a:r>
              <a:rPr lang="cs-CZ" sz="2400" b="1" smtClean="0"/>
              <a:t>Přístup</a:t>
            </a:r>
          </a:p>
          <a:p>
            <a:pPr lvl="1">
              <a:lnSpc>
                <a:spcPct val="90000"/>
              </a:lnSpc>
            </a:pPr>
            <a:r>
              <a:rPr lang="cs-CZ" sz="2000" smtClean="0"/>
              <a:t>Odpovědnost je na průmyslu: získává a poskytuje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toekomst: REACH</a:t>
            </a:r>
            <a:endParaRPr lang="nl-NL" smtClean="0"/>
          </a:p>
        </p:txBody>
      </p:sp>
      <p:pic>
        <p:nvPicPr>
          <p:cNvPr id="8089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0"/>
            <a:ext cx="10033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Chemica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0"/>
            <a:ext cx="954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3924300" y="2492375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2" name="Oval 6"/>
          <p:cNvSpPr>
            <a:spLocks noChangeArrowheads="1"/>
          </p:cNvSpPr>
          <p:nvPr/>
        </p:nvSpPr>
        <p:spPr bwMode="auto">
          <a:xfrm>
            <a:off x="3924300" y="3068638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Oval 7"/>
          <p:cNvSpPr>
            <a:spLocks noChangeArrowheads="1"/>
          </p:cNvSpPr>
          <p:nvPr/>
        </p:nvSpPr>
        <p:spPr bwMode="auto">
          <a:xfrm>
            <a:off x="8243888" y="2852738"/>
            <a:ext cx="576262" cy="122555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Oval 8"/>
          <p:cNvSpPr>
            <a:spLocks noChangeArrowheads="1"/>
          </p:cNvSpPr>
          <p:nvPr/>
        </p:nvSpPr>
        <p:spPr bwMode="auto">
          <a:xfrm>
            <a:off x="6156325" y="4941888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Oval 9"/>
          <p:cNvSpPr>
            <a:spLocks noChangeArrowheads="1"/>
          </p:cNvSpPr>
          <p:nvPr/>
        </p:nvSpPr>
        <p:spPr bwMode="auto">
          <a:xfrm>
            <a:off x="2124075" y="4292600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</a:t>
            </a:r>
            <a:endParaRPr lang="nl-NL" smtClean="0"/>
          </a:p>
        </p:txBody>
      </p:sp>
      <p:pic>
        <p:nvPicPr>
          <p:cNvPr id="81923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2" descr="http://www.sigmaaldrich.com/content/dam/sigma-aldrich/safc/safc-reach-time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052513"/>
            <a:ext cx="784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data</a:t>
            </a:r>
            <a:endParaRPr lang="nl-NL" smtClean="0"/>
          </a:p>
        </p:txBody>
      </p:sp>
      <p:pic>
        <p:nvPicPr>
          <p:cNvPr id="8294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341438"/>
            <a:ext cx="8497887" cy="4679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 b="1" smtClean="0">
                <a:solidFill>
                  <a:schemeClr val="tx1"/>
                </a:solidFill>
              </a:rPr>
              <a:t>Data požadovaná v REACH pro každou látku </a:t>
            </a:r>
            <a:br>
              <a:rPr lang="cs-CZ" sz="2600" b="1" smtClean="0">
                <a:solidFill>
                  <a:schemeClr val="tx1"/>
                </a:solidFill>
              </a:rPr>
            </a:br>
            <a:r>
              <a:rPr lang="cs-CZ" sz="2600" smtClean="0">
                <a:solidFill>
                  <a:schemeClr val="tx1"/>
                </a:solidFill>
              </a:rPr>
              <a:t>(registrační dossier)</a:t>
            </a:r>
          </a:p>
          <a:p>
            <a:pPr lvl="1">
              <a:lnSpc>
                <a:spcPct val="90000"/>
              </a:lnSpc>
            </a:pPr>
            <a:r>
              <a:rPr lang="cs-CZ" sz="2200" b="1" smtClean="0">
                <a:solidFill>
                  <a:schemeClr val="tx1"/>
                </a:solidFill>
              </a:rPr>
              <a:t>Fyz-chem parametry, např. </a:t>
            </a:r>
            <a:endParaRPr lang="nl-BE" sz="2200" b="1" smtClean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smtClean="0">
                <a:solidFill>
                  <a:schemeClr val="tx1"/>
                </a:solidFill>
              </a:rPr>
              <a:t>Kow, bod varu, výpar (Henryho konstanta) </a:t>
            </a:r>
            <a:endParaRPr lang="nl-BE" sz="220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smtClean="0">
                <a:solidFill>
                  <a:schemeClr val="tx1"/>
                </a:solidFill>
              </a:rPr>
              <a:t>Toxikologie (lidská), např.</a:t>
            </a:r>
            <a:endParaRPr lang="nl-BE" sz="2200" b="1" smtClean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smtClean="0">
                <a:solidFill>
                  <a:schemeClr val="tx1"/>
                </a:solidFill>
              </a:rPr>
              <a:t>Akutní a chroncká toxicita, iritace na kůži, karcinogenita </a:t>
            </a:r>
            <a:endParaRPr lang="nl-BE" sz="220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smtClean="0">
                <a:solidFill>
                  <a:schemeClr val="tx1"/>
                </a:solidFill>
              </a:rPr>
              <a:t>Environmentální rizika – ekotoxikologie, např.</a:t>
            </a:r>
            <a:endParaRPr lang="nl-BE" sz="2200" b="1" smtClean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smtClean="0">
                <a:solidFill>
                  <a:schemeClr val="tx1"/>
                </a:solidFill>
              </a:rPr>
              <a:t>Akutní a chronická toxicita, biodegradace, bioakumulace</a:t>
            </a:r>
            <a:endParaRPr lang="nl-BE" sz="220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nl-BE" sz="22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nl-NL" sz="26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REACH</a:t>
            </a:r>
            <a:endParaRPr lang="cs-CZ" dirty="0"/>
          </a:p>
        </p:txBody>
      </p:sp>
      <p:sp>
        <p:nvSpPr>
          <p:cNvPr id="53251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cs-CZ" altLang="cs-CZ" b="1" smtClean="0"/>
              <a:t>Registrační dokumentace:</a:t>
            </a:r>
          </a:p>
          <a:p>
            <a:pPr marL="742950" lvl="2" indent="-342900">
              <a:buSzPct val="60000"/>
            </a:pPr>
            <a:r>
              <a:rPr lang="cs-CZ" altLang="cs-CZ" smtClean="0"/>
              <a:t>Příloha 1:</a:t>
            </a:r>
          </a:p>
          <a:p>
            <a:pPr marL="742950" lvl="2" indent="-342900">
              <a:buSzPct val="60000"/>
            </a:pPr>
            <a:endParaRPr lang="cs-CZ" altLang="cs-CZ" smtClean="0"/>
          </a:p>
          <a:p>
            <a:pPr marL="742950" lvl="2" indent="-342900">
              <a:buSzPct val="60000"/>
            </a:pPr>
            <a:endParaRPr lang="cs-CZ" altLang="cs-CZ" smtClean="0"/>
          </a:p>
          <a:p>
            <a:pPr marL="742950" lvl="2" indent="-342900">
              <a:buSzPct val="60000"/>
            </a:pPr>
            <a:endParaRPr lang="cs-CZ" altLang="cs-CZ" smtClean="0"/>
          </a:p>
          <a:p>
            <a:pPr marL="742950" lvl="2" indent="-342900">
              <a:buSzPct val="60000"/>
            </a:pPr>
            <a:endParaRPr lang="cs-CZ" altLang="cs-CZ" smtClean="0"/>
          </a:p>
          <a:p>
            <a:pPr marL="742950" lvl="2" indent="-342900">
              <a:buSzPct val="60000"/>
            </a:pPr>
            <a:endParaRPr lang="cs-CZ" altLang="cs-CZ" smtClean="0"/>
          </a:p>
          <a:p>
            <a:pPr marL="742950" lvl="2" indent="-342900">
              <a:buSzPct val="60000"/>
            </a:pPr>
            <a:endParaRPr lang="cs-CZ" altLang="cs-CZ" smtClean="0"/>
          </a:p>
          <a:p>
            <a:pPr marL="742950" lvl="2" indent="-342900">
              <a:buSzPct val="60000"/>
            </a:pPr>
            <a:endParaRPr lang="cs-CZ" altLang="cs-CZ" smtClean="0"/>
          </a:p>
          <a:p>
            <a:pPr marL="742950" lvl="2" indent="-342900">
              <a:buSzPct val="60000"/>
            </a:pPr>
            <a:r>
              <a:rPr lang="cs-CZ" altLang="cs-CZ" smtClean="0"/>
              <a:t>Příloha 2:</a:t>
            </a:r>
          </a:p>
        </p:txBody>
      </p:sp>
      <p:sp>
        <p:nvSpPr>
          <p:cNvPr id="53252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8785B56-1D95-4FB8-A6A8-9DFAA5A6BADC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53253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52593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013" y="4578474"/>
            <a:ext cx="8667000" cy="180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476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400599"/>
          </a:xfrm>
        </p:spPr>
        <p:txBody>
          <a:bodyPr>
            <a:normAutofit lnSpcReduction="10000"/>
          </a:bodyPr>
          <a:lstStyle/>
          <a:p>
            <a:r>
              <a:rPr lang="cs-CZ" altLang="cs-CZ" sz="2000" dirty="0" smtClean="0"/>
              <a:t>Nařízení 440/2008, kterým se stanoví zkušební metody podle nařízení Evropského parlamentu a Rady (ES) č. 1907/2006, o registraci, hodnocení, povolování a omezování chemických látek</a:t>
            </a:r>
          </a:p>
          <a:p>
            <a:pPr>
              <a:spcBef>
                <a:spcPts val="1800"/>
              </a:spcBef>
            </a:pPr>
            <a:r>
              <a:rPr lang="cs-CZ" altLang="cs-CZ" sz="2000" dirty="0" smtClean="0"/>
              <a:t>ČÁST C: METODY STANOVENÍ EKOTOXICITY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C.1. AKUTNÍ TOXICITA PRO RYBY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C.2. ZKOUŠKA AKUTNÍ IMOBILIZACE DAFNIÍ (DAPHNIA SP.)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C.3. ZKOUŠKA INHIBICE RŮSTU ŘAS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C.4. STANOVENÍ „SNADNÉ“ BIOLOGICKÉ ROZLOŽITELNOSTI 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C.5. ROZKLAD – BIOCHEMICKÁ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C.6. ROZKLAD – 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C.7. ABIOTICKÝ ROZKLAD – HYDROLÝZA JAKO FUNKCE PH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C.8. TOXICITA PRO ŽÍŽALY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C.9. BIOLOGICKÁ ROZLOŽITELNOST – ZAHN – WELLENSOVA ZKOUŠKA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C.10. BIOLOGICKÁ ROZLOŽITELNOST – SIMULAČNÍ ZKOUŠKA S AKTIVOVANÝM KALEM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C.11. BIOLOGICKÁ ROZLOŽITELNOST – ZKOUŠKA NA INHIBICI DÝCHÁNÍ AKTIVOVANÉHO KALU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C.12. BIOLOGICKÁ ROZLOŽITELNOST – MODIFIKOVANÁ ZKOUŠKA SCAS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C.13. BIOAKUMULACE: PRŮTOKOVÁ ZKOUŠKA NA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C.14. RŮSTOVÁ ZKOUŠKA NA NEDOSPĚLÝCH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C.15. ZKOUŠKA KRÁTKODOBÉ TOXICITY NA RYBÍM EMBRYU A VÁČKOVÉM PLŮDKU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C.16. ZKOUŠKA AKUTNÍ ORÁLNÍ TOXICITY PRO VČELU MEDONOSNOU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C.17. VČELA MEDONOSNÁ – ZKOUŠKA AKUTNÍ KONTAKTNÍ 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C.18. STANOVENÍ ADSORPCE/DESORPCE ŠARŽOVITOU ROVNOVÁŽNOU METODOU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C.19. ODHAD ADSORPČNÍHO KOEFICIENTU (KOU) PRO PŮDY A ČISTÍRENSKÉ KALY POMOCÍ HPLC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C.20. ZKOUŠKA TOXICITY PRO REPRODUKCI DAPHNIA MAGNA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C.21. PŮDNÍ MIKROORGANISMY: ZKOUŠKA NA TRANSFORMACI DUSÍKU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C.22. PŮDNÍ MIKROORGANISMY: ZKOUŠKA NA TRANSFORMACI UHLÍKU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C.23. AEROBNÍ A ANAEROBNÍ TRANSFORMACE V PŮDĚ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C.24. AEROBNÍ A ANAEROBNÍ TRANSFORMACE V SYSTÉMECH VODA/SEDIMENT</a:t>
            </a:r>
            <a:endParaRPr lang="cs-CZ" altLang="cs-CZ" sz="1000" dirty="0" smtClean="0"/>
          </a:p>
          <a:p>
            <a:endParaRPr lang="cs-CZ" altLang="cs-CZ" sz="2000" dirty="0" smtClean="0"/>
          </a:p>
          <a:p>
            <a:endParaRPr lang="cs-CZ" altLang="cs-CZ" sz="2000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REACH</a:t>
            </a:r>
            <a:endParaRPr lang="cs-CZ" dirty="0"/>
          </a:p>
        </p:txBody>
      </p:sp>
      <p:pic>
        <p:nvPicPr>
          <p:cNvPr id="5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požadavky na testy (eko)toxicity </a:t>
            </a:r>
            <a:endParaRPr lang="nl-NL" smtClean="0"/>
          </a:p>
        </p:txBody>
      </p:sp>
      <p:pic>
        <p:nvPicPr>
          <p:cNvPr id="83971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 descr="http://sustainability.formas.se/Global/Sustainability/SUS092/092s2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916113"/>
            <a:ext cx="8512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ovéPole 5"/>
          <p:cNvSpPr txBox="1">
            <a:spLocks noChangeArrowheads="1"/>
          </p:cNvSpPr>
          <p:nvPr/>
        </p:nvSpPr>
        <p:spPr bwMode="auto">
          <a:xfrm>
            <a:off x="250825" y="1127125"/>
            <a:ext cx="8688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Požadavky se zvyšují v souvislostí s produkcí:</a:t>
            </a:r>
          </a:p>
          <a:p>
            <a:r>
              <a:rPr lang="cs-CZ" i="1"/>
              <a:t>Pro každou vyšší kategorii (tonáž) musí být splněny i požadavky pro nižší kategorie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Jaké testy konkrétně? </a:t>
            </a:r>
            <a:endParaRPr lang="nl-NL" smtClean="0"/>
          </a:p>
        </p:txBody>
      </p:sp>
      <p:pic>
        <p:nvPicPr>
          <p:cNvPr id="8499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b="51573"/>
          <a:stretch>
            <a:fillRect/>
          </a:stretch>
        </p:blipFill>
        <p:spPr bwMode="auto">
          <a:xfrm>
            <a:off x="1187450" y="1412875"/>
            <a:ext cx="665638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Jaké testy konkrétně? </a:t>
            </a:r>
            <a:endParaRPr lang="nl-NL" smtClean="0"/>
          </a:p>
        </p:txBody>
      </p:sp>
      <p:pic>
        <p:nvPicPr>
          <p:cNvPr id="8601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t="48029"/>
          <a:stretch>
            <a:fillRect/>
          </a:stretch>
        </p:blipFill>
        <p:spPr bwMode="auto">
          <a:xfrm>
            <a:off x="1763713" y="1412875"/>
            <a:ext cx="612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b="1" smtClean="0"/>
              <a:t>Základní schéma hodnocení rizik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RI</a:t>
            </a:r>
            <a:r>
              <a:rPr lang="cs-CZ" sz="2000" smtClean="0"/>
              <a:t>ZIKO = pravděpodobnost projevu nebezpečnosti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smtClean="0"/>
              <a:t>NEBEZPEČNOST = vlastnost látky (</a:t>
            </a:r>
            <a:r>
              <a:rPr lang="cs-CZ" sz="2000" i="1" smtClean="0"/>
              <a:t>stresoru</a:t>
            </a:r>
            <a:r>
              <a:rPr lang="cs-CZ" sz="2000" smtClean="0"/>
              <a:t>)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1676400" y="2286000"/>
            <a:ext cx="5702300" cy="3452813"/>
            <a:chOff x="1056" y="1680"/>
            <a:chExt cx="3592" cy="2175"/>
          </a:xfrm>
        </p:grpSpPr>
        <p:pic>
          <p:nvPicPr>
            <p:cNvPr id="1024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8" y="1680"/>
              <a:ext cx="3400" cy="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Oval 6"/>
            <p:cNvSpPr>
              <a:spLocks noChangeArrowheads="1"/>
            </p:cNvSpPr>
            <p:nvPr/>
          </p:nvSpPr>
          <p:spPr bwMode="auto">
            <a:xfrm>
              <a:off x="1056" y="230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2256" y="182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Oval 8"/>
            <p:cNvSpPr>
              <a:spLocks noChangeArrowheads="1"/>
            </p:cNvSpPr>
            <p:nvPr/>
          </p:nvSpPr>
          <p:spPr bwMode="auto">
            <a:xfrm>
              <a:off x="2208" y="2304"/>
              <a:ext cx="1344" cy="528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5" name="Rectangle 9"/>
          <p:cNvSpPr>
            <a:spLocks noChangeArrowheads="1"/>
          </p:cNvSpPr>
          <p:nvPr/>
        </p:nvSpPr>
        <p:spPr bwMode="auto">
          <a:xfrm>
            <a:off x="2484438" y="5754688"/>
            <a:ext cx="63515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b="1"/>
              <a:t>Rizika – řada postupů zakotvena v legislativě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1600"/>
              <a:t>chemických látek pro člověka </a:t>
            </a:r>
            <a:r>
              <a:rPr lang="cs-CZ" sz="1600" i="1"/>
              <a:t>(zdravotní</a:t>
            </a:r>
            <a:r>
              <a:rPr lang="cs-CZ" sz="1600"/>
              <a:t>)</a:t>
            </a:r>
            <a:r>
              <a:rPr lang="cs-CZ" sz="1600" i="1"/>
              <a:t>,</a:t>
            </a:r>
            <a:r>
              <a:rPr lang="cs-CZ" sz="1600"/>
              <a:t> pro ekosystémy (</a:t>
            </a:r>
            <a:r>
              <a:rPr lang="cs-CZ" sz="1600" i="1"/>
              <a:t>ekologická), </a:t>
            </a:r>
            <a:br>
              <a:rPr lang="cs-CZ" sz="1600" i="1"/>
            </a:br>
            <a:r>
              <a:rPr lang="cs-CZ" sz="1600"/>
              <a:t>vznik katastrof, rizika starých zátěží ....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OECD Guidelines</a:t>
            </a:r>
            <a:r>
              <a:rPr lang="cs-CZ" smtClean="0"/>
              <a:t> – celkem 5 řad</a:t>
            </a:r>
            <a:endParaRPr lang="nl-NL" smtClean="0"/>
          </a:p>
        </p:txBody>
      </p:sp>
      <p:sp>
        <p:nvSpPr>
          <p:cNvPr id="87043" name="TextovéPole 8"/>
          <p:cNvSpPr txBox="1">
            <a:spLocks noChangeArrowheads="1"/>
          </p:cNvSpPr>
          <p:nvPr/>
        </p:nvSpPr>
        <p:spPr bwMode="auto">
          <a:xfrm>
            <a:off x="250825" y="984250"/>
            <a:ext cx="87137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OECD guidelines – řada 2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cs-CZ" b="1">
                <a:solidFill>
                  <a:srgbClr val="FF0000"/>
                </a:solidFill>
              </a:rPr>
              <a:t>„Effects on biotic systems“</a:t>
            </a:r>
            <a:endParaRPr lang="cs-CZ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cs-CZ" b="1"/>
              <a:t>35 návodů - guidelines 201 – 235 </a:t>
            </a:r>
            <a:r>
              <a:rPr lang="cs-CZ"/>
              <a:t>(listopad 2012)</a:t>
            </a:r>
          </a:p>
          <a:p>
            <a:pPr>
              <a:buFont typeface="Arial" charset="0"/>
              <a:buChar char="•"/>
            </a:pPr>
            <a:r>
              <a:rPr lang="cs-CZ" sz="1000"/>
              <a:t>http://www.oecd-ilibrary.org/environment/oecd-guidelines-for-the-testing-of-chemicals-section-2-effects-on-biotic-systems_20745761</a:t>
            </a:r>
          </a:p>
          <a:p>
            <a:endParaRPr lang="cs-CZ"/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3" cstate="print"/>
          <a:srcRect l="19800" t="10800" r="21251" b="29729"/>
          <a:stretch>
            <a:fillRect/>
          </a:stretch>
        </p:blipFill>
        <p:spPr bwMode="auto">
          <a:xfrm>
            <a:off x="468313" y="1836738"/>
            <a:ext cx="7848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Odhady požadavků na testy (počty látek)</a:t>
            </a:r>
            <a:endParaRPr lang="nl-NL" smtClean="0"/>
          </a:p>
        </p:txBody>
      </p:sp>
      <p:pic>
        <p:nvPicPr>
          <p:cNvPr id="8806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852488"/>
            <a:ext cx="7324725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755650" y="2492375"/>
            <a:ext cx="7848600" cy="1441450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náklady</a:t>
            </a:r>
            <a:endParaRPr lang="nl-NL" smtClean="0"/>
          </a:p>
        </p:txBody>
      </p:sp>
      <p:pic>
        <p:nvPicPr>
          <p:cNvPr id="89091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96950"/>
            <a:ext cx="9144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Oval 5"/>
          <p:cNvSpPr>
            <a:spLocks noChangeArrowheads="1"/>
          </p:cNvSpPr>
          <p:nvPr/>
        </p:nvSpPr>
        <p:spPr bwMode="auto">
          <a:xfrm>
            <a:off x="250825" y="4795838"/>
            <a:ext cx="8569325" cy="720725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náklady</a:t>
            </a:r>
            <a:endParaRPr lang="nl-NL" smtClean="0"/>
          </a:p>
        </p:txBody>
      </p:sp>
      <p:pic>
        <p:nvPicPr>
          <p:cNvPr id="9011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 cstate="print"/>
          <a:srcRect l="8615"/>
          <a:stretch>
            <a:fillRect/>
          </a:stretch>
        </p:blipFill>
        <p:spPr bwMode="auto">
          <a:xfrm>
            <a:off x="323850" y="1038225"/>
            <a:ext cx="8402638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Oval 5"/>
          <p:cNvSpPr>
            <a:spLocks noChangeArrowheads="1"/>
          </p:cNvSpPr>
          <p:nvPr/>
        </p:nvSpPr>
        <p:spPr bwMode="auto">
          <a:xfrm>
            <a:off x="6875463" y="1989138"/>
            <a:ext cx="1908175" cy="576262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3200" b="1" dirty="0" smtClean="0">
              <a:solidFill>
                <a:srgbClr val="00B050"/>
              </a:solidFill>
            </a:endParaRPr>
          </a:p>
          <a:p>
            <a:pPr algn="ctr" eaLnBrk="0" hangingPunct="0"/>
            <a:endParaRPr lang="en-GB" sz="32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3200" b="1" dirty="0" smtClean="0">
                <a:solidFill>
                  <a:srgbClr val="00B050"/>
                </a:solidFill>
              </a:rPr>
              <a:t>“LIMITY”</a:t>
            </a:r>
          </a:p>
          <a:p>
            <a:pPr algn="ctr" eaLnBrk="0" hangingPunct="0"/>
            <a:r>
              <a:rPr lang="en-GB" sz="3200" b="1" dirty="0" smtClean="0">
                <a:solidFill>
                  <a:srgbClr val="00B050"/>
                </a:solidFill>
              </a:rPr>
              <a:t>- </a:t>
            </a:r>
            <a:r>
              <a:rPr lang="en-GB" sz="3200" b="1" dirty="0" err="1" smtClean="0">
                <a:solidFill>
                  <a:srgbClr val="00B050"/>
                </a:solidFill>
              </a:rPr>
              <a:t>přehled</a:t>
            </a:r>
            <a:r>
              <a:rPr lang="en-GB" sz="3200" b="1" dirty="0" smtClean="0">
                <a:solidFill>
                  <a:srgbClr val="00B050"/>
                </a:solidFill>
              </a:rPr>
              <a:t> - </a:t>
            </a:r>
            <a:endParaRPr lang="cs-CZ" sz="3200" b="1" dirty="0" smtClean="0">
              <a:solidFill>
                <a:srgbClr val="00B050"/>
              </a:solidFill>
            </a:endParaRPr>
          </a:p>
          <a:p>
            <a:pPr algn="ctr" eaLnBrk="0" hangingPunct="0"/>
            <a:endParaRPr lang="cs-CZ" sz="2000" b="1" dirty="0" smtClean="0">
              <a:solidFill>
                <a:srgbClr val="00B050"/>
              </a:solidFill>
            </a:endParaRPr>
          </a:p>
          <a:p>
            <a:endParaRPr lang="en-GB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 bwMode="auto">
          <a:xfrm>
            <a:off x="533400" y="260350"/>
            <a:ext cx="8229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b="1" smtClean="0">
                <a:solidFill>
                  <a:schemeClr val="tx1"/>
                </a:solidFill>
              </a:rPr>
              <a:t>Limity v praxi</a:t>
            </a:r>
            <a:r>
              <a:rPr lang="en-US" sz="3000" b="1" smtClean="0">
                <a:solidFill>
                  <a:schemeClr val="tx1"/>
                </a:solidFill>
              </a:rPr>
              <a:t/>
            </a:r>
            <a:br>
              <a:rPr lang="en-US" sz="3000" b="1" smtClean="0">
                <a:solidFill>
                  <a:schemeClr val="tx1"/>
                </a:solidFill>
              </a:rPr>
            </a:br>
            <a:r>
              <a:rPr lang="cs-CZ" smtClean="0">
                <a:solidFill>
                  <a:schemeClr val="tx2"/>
                </a:solidFill>
              </a:rPr>
              <a:t>- Pro které matrice / látky </a:t>
            </a:r>
            <a:r>
              <a:rPr lang="en-US" smtClean="0">
                <a:solidFill>
                  <a:schemeClr val="tx2"/>
                </a:solidFill>
              </a:rPr>
              <a:t>existuj</a:t>
            </a:r>
            <a:r>
              <a:rPr lang="cs-CZ" smtClean="0">
                <a:solidFill>
                  <a:schemeClr val="tx2"/>
                </a:solidFill>
              </a:rPr>
              <a:t>í limity</a:t>
            </a:r>
            <a:r>
              <a:rPr lang="en-US" smtClean="0">
                <a:solidFill>
                  <a:schemeClr val="tx2"/>
                </a:solidFill>
              </a:rPr>
              <a:t>?</a:t>
            </a:r>
            <a:endParaRPr lang="en-GB" sz="3000" smtClean="0">
              <a:solidFill>
                <a:schemeClr val="tx2"/>
              </a:solidFill>
            </a:endParaRPr>
          </a:p>
        </p:txBody>
      </p:sp>
      <p:sp>
        <p:nvSpPr>
          <p:cNvPr id="929795" name="Text Box 3"/>
          <p:cNvSpPr txBox="1">
            <a:spLocks noChangeArrowheads="1"/>
          </p:cNvSpPr>
          <p:nvPr/>
        </p:nvSpPr>
        <p:spPr bwMode="auto">
          <a:xfrm>
            <a:off x="685800" y="2205038"/>
            <a:ext cx="305301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u="sng" dirty="0">
                <a:latin typeface="Verdana" pitchFamily="34" charset="0"/>
              </a:rPr>
              <a:t>Matrice 1 - lidé:</a:t>
            </a:r>
          </a:p>
          <a:p>
            <a:r>
              <a:rPr lang="cs-CZ" b="1" dirty="0">
                <a:latin typeface="Verdana" pitchFamily="34" charset="0"/>
              </a:rPr>
              <a:t>- Ovzduší (</a:t>
            </a:r>
            <a:r>
              <a:rPr lang="cs-CZ" dirty="0">
                <a:latin typeface="Verdana" pitchFamily="34" charset="0"/>
              </a:rPr>
              <a:t>! </a:t>
            </a:r>
            <a:r>
              <a:rPr lang="cs-CZ" dirty="0" smtClean="0">
                <a:latin typeface="Verdana" pitchFamily="34" charset="0"/>
              </a:rPr>
              <a:t>Zdraví lidí</a:t>
            </a:r>
            <a:r>
              <a:rPr lang="cs-CZ" b="1" dirty="0" smtClean="0">
                <a:latin typeface="Verdana" pitchFamily="34" charset="0"/>
              </a:rPr>
              <a:t>)</a:t>
            </a:r>
            <a:endParaRPr lang="cs-CZ" b="1" dirty="0">
              <a:latin typeface="Verdana" pitchFamily="34" charset="0"/>
            </a:endParaRPr>
          </a:p>
          <a:p>
            <a:r>
              <a:rPr lang="cs-CZ" b="1" dirty="0">
                <a:latin typeface="Verdana" pitchFamily="34" charset="0"/>
              </a:rPr>
              <a:t>- Potraviny </a:t>
            </a:r>
            <a:r>
              <a:rPr lang="cs-CZ" dirty="0">
                <a:latin typeface="Verdana" pitchFamily="34" charset="0"/>
              </a:rPr>
              <a:t>(! Lidé</a:t>
            </a:r>
            <a:r>
              <a:rPr lang="cs-CZ" b="1" dirty="0">
                <a:latin typeface="Verdana" pitchFamily="34" charset="0"/>
              </a:rPr>
              <a:t>)</a:t>
            </a:r>
          </a:p>
          <a:p>
            <a:r>
              <a:rPr lang="cs-CZ" b="1" dirty="0">
                <a:latin typeface="Verdana" pitchFamily="34" charset="0"/>
              </a:rPr>
              <a:t>- Léky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Pitná voda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Orná půda </a:t>
            </a:r>
            <a:r>
              <a:rPr lang="cs-CZ" dirty="0">
                <a:latin typeface="Verdana" pitchFamily="34" charset="0"/>
              </a:rPr>
              <a:t>(! Lidé)</a:t>
            </a:r>
            <a:r>
              <a:rPr lang="cs-CZ" b="1" dirty="0">
                <a:latin typeface="Verdana" pitchFamily="34" charset="0"/>
              </a:rPr>
              <a:t/>
            </a:r>
            <a:br>
              <a:rPr lang="cs-CZ" b="1" dirty="0">
                <a:latin typeface="Verdana" pitchFamily="34" charset="0"/>
              </a:rPr>
            </a:br>
            <a:endParaRPr lang="cs-CZ" b="1" dirty="0">
              <a:latin typeface="Verdana" pitchFamily="34" charset="0"/>
            </a:endParaRPr>
          </a:p>
        </p:txBody>
      </p:sp>
      <p:sp>
        <p:nvSpPr>
          <p:cNvPr id="929796" name="Text Box 4"/>
          <p:cNvSpPr txBox="1">
            <a:spLocks noChangeArrowheads="1"/>
          </p:cNvSpPr>
          <p:nvPr/>
        </p:nvSpPr>
        <p:spPr bwMode="auto">
          <a:xfrm>
            <a:off x="684213" y="4475163"/>
            <a:ext cx="3382962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u="sng">
                <a:latin typeface="Verdana" pitchFamily="34" charset="0"/>
              </a:rPr>
              <a:t>Matrice 2 - ekosystémy:</a:t>
            </a:r>
          </a:p>
          <a:p>
            <a:r>
              <a:rPr lang="cs-CZ" b="1">
                <a:latin typeface="Verdana" pitchFamily="34" charset="0"/>
              </a:rPr>
              <a:t>- povrchová voda</a:t>
            </a:r>
          </a:p>
          <a:p>
            <a:r>
              <a:rPr lang="cs-CZ" b="1">
                <a:latin typeface="Verdana" pitchFamily="34" charset="0"/>
              </a:rPr>
              <a:t>- odpadní vody</a:t>
            </a:r>
          </a:p>
          <a:p>
            <a:pPr>
              <a:buFontTx/>
              <a:buChar char="-"/>
            </a:pPr>
            <a:r>
              <a:rPr lang="cs-CZ" b="1">
                <a:latin typeface="Verdana" pitchFamily="34" charset="0"/>
              </a:rPr>
              <a:t> půda</a:t>
            </a:r>
          </a:p>
          <a:p>
            <a:pPr>
              <a:buFontTx/>
              <a:buChar char="-"/>
            </a:pPr>
            <a:r>
              <a:rPr lang="cs-CZ" b="1">
                <a:latin typeface="Verdana" pitchFamily="34" charset="0"/>
              </a:rPr>
              <a:t> odpady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4663" y="2209800"/>
            <a:ext cx="4668837" cy="4186238"/>
            <a:chOff x="2699" y="1563"/>
            <a:chExt cx="2941" cy="2637"/>
          </a:xfrm>
        </p:grpSpPr>
        <p:sp>
          <p:nvSpPr>
            <p:cNvPr id="27655" name="Text Box 6"/>
            <p:cNvSpPr txBox="1">
              <a:spLocks noChangeArrowheads="1"/>
            </p:cNvSpPr>
            <p:nvPr/>
          </p:nvSpPr>
          <p:spPr bwMode="auto">
            <a:xfrm>
              <a:off x="2699" y="1563"/>
              <a:ext cx="1963" cy="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u="sng" dirty="0">
                  <a:latin typeface="Verdana" pitchFamily="34" charset="0"/>
                </a:rPr>
                <a:t>Chemické látky:</a:t>
              </a:r>
            </a:p>
            <a:p>
              <a:r>
                <a:rPr lang="cs-CZ" dirty="0">
                  <a:latin typeface="Verdana" pitchFamily="34" charset="0"/>
                </a:rPr>
                <a:t>(prioritní látky)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PAHs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chlorfenoly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POPs</a:t>
              </a:r>
              <a:r>
                <a:rPr lang="cs-CZ" b="1" dirty="0">
                  <a:latin typeface="Verdana" pitchFamily="34" charset="0"/>
                </a:rPr>
                <a:t> - </a:t>
              </a:r>
              <a:r>
                <a:rPr lang="cs-CZ" b="1" dirty="0" err="1">
                  <a:latin typeface="Verdana" pitchFamily="34" charset="0"/>
                </a:rPr>
                <a:t>PCBs</a:t>
              </a:r>
              <a:r>
                <a:rPr lang="cs-CZ" b="1" dirty="0">
                  <a:latin typeface="Verdana" pitchFamily="34" charset="0"/>
                </a:rPr>
                <a:t>, dioxiny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tox</a:t>
              </a:r>
              <a:r>
                <a:rPr lang="cs-CZ" b="1" dirty="0">
                  <a:latin typeface="Verdana" pitchFamily="34" charset="0"/>
                </a:rPr>
                <a:t>. kovy (As…)</a:t>
              </a:r>
            </a:p>
            <a:p>
              <a:endParaRPr lang="cs-CZ" b="1" i="1" dirty="0">
                <a:latin typeface="Verdana" pitchFamily="34" charset="0"/>
              </a:endParaRPr>
            </a:p>
            <a:p>
              <a:r>
                <a:rPr lang="cs-CZ" i="1" dirty="0">
                  <a:latin typeface="Verdana" pitchFamily="34" charset="0"/>
                </a:rPr>
                <a:t/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  <a:sym typeface="Wingdings" pitchFamily="2" charset="2"/>
                </a:rPr>
                <a:t></a:t>
              </a:r>
              <a:r>
                <a:rPr lang="en-US" i="1" dirty="0">
                  <a:latin typeface="Verdana" pitchFamily="34" charset="0"/>
                </a:rPr>
                <a:t> </a:t>
              </a:r>
              <a:r>
                <a:rPr lang="cs-CZ" i="1" dirty="0">
                  <a:latin typeface="Verdana" pitchFamily="34" charset="0"/>
                </a:rPr>
                <a:t>Existuje jen omezený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seznam látek, pro</a:t>
              </a:r>
            </a:p>
            <a:p>
              <a:r>
                <a:rPr lang="cs-CZ" i="1" dirty="0">
                  <a:latin typeface="Verdana" pitchFamily="34" charset="0"/>
                </a:rPr>
                <a:t>které byly limity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odvozeny 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sz="1600" i="1" dirty="0">
                  <a:latin typeface="Verdana" pitchFamily="34" charset="0"/>
                </a:rPr>
                <a:t>(např. v rámci kvality </a:t>
              </a:r>
              <a:r>
                <a:rPr lang="en-US" sz="1600" i="1" dirty="0">
                  <a:latin typeface="Verdana" pitchFamily="34" charset="0"/>
                </a:rPr>
                <a:t/>
              </a:r>
              <a:br>
                <a:rPr lang="en-US" sz="1600" i="1" dirty="0">
                  <a:latin typeface="Verdana" pitchFamily="34" charset="0"/>
                </a:rPr>
              </a:br>
              <a:r>
                <a:rPr lang="cs-CZ" sz="1600" i="1" dirty="0">
                  <a:latin typeface="Verdana" pitchFamily="34" charset="0"/>
                </a:rPr>
                <a:t>vody v celé EU </a:t>
              </a:r>
              <a:r>
                <a:rPr lang="en-US" sz="1600" i="1" dirty="0">
                  <a:latin typeface="Verdana" pitchFamily="34" charset="0"/>
                </a:rPr>
                <a:t>~</a:t>
              </a:r>
              <a:r>
                <a:rPr lang="cs-CZ" sz="1600" i="1" dirty="0">
                  <a:latin typeface="Verdana" pitchFamily="34" charset="0"/>
                </a:rPr>
                <a:t>35 látek)</a:t>
              </a:r>
            </a:p>
            <a:p>
              <a:endParaRPr lang="cs-CZ" b="1" i="1" dirty="0">
                <a:latin typeface="Verdana" pitchFamily="34" charset="0"/>
              </a:endParaRPr>
            </a:p>
          </p:txBody>
        </p:sp>
        <p:pic>
          <p:nvPicPr>
            <p:cNvPr id="276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2" y="1584"/>
              <a:ext cx="1080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60" y="2352"/>
              <a:ext cx="1008" cy="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4" y="3168"/>
              <a:ext cx="117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4" name="TextovéPole 9"/>
          <p:cNvSpPr txBox="1">
            <a:spLocks noChangeArrowheads="1"/>
          </p:cNvSpPr>
          <p:nvPr/>
        </p:nvSpPr>
        <p:spPr bwMode="auto">
          <a:xfrm>
            <a:off x="468313" y="1341438"/>
            <a:ext cx="615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Limity jsou nejčastěji stanovovány s ohledem na zdraví lidí</a:t>
            </a:r>
            <a:br>
              <a:rPr lang="cs-CZ"/>
            </a:br>
            <a:r>
              <a:rPr lang="cs-CZ"/>
              <a:t> (méně často zohledňují účinky na ekosystémy)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smtClean="0">
                <a:solidFill>
                  <a:schemeClr val="tx1"/>
                </a:solidFill>
              </a:rPr>
              <a:t>Kde najít limity / normy environmentální kvality ?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(= </a:t>
            </a:r>
            <a:r>
              <a:rPr lang="cs-CZ" dirty="0" smtClean="0">
                <a:solidFill>
                  <a:schemeClr val="tx2"/>
                </a:solidFill>
              </a:rPr>
              <a:t>EQS – </a:t>
            </a:r>
            <a:r>
              <a:rPr lang="cs-CZ" dirty="0" err="1" smtClean="0">
                <a:solidFill>
                  <a:schemeClr val="tx2"/>
                </a:solidFill>
              </a:rPr>
              <a:t>Environmental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Quality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Standards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cs-CZ" b="1" smtClean="0"/>
              <a:t>ČR</a:t>
            </a:r>
          </a:p>
          <a:p>
            <a:pPr lvl="1">
              <a:defRPr/>
            </a:pPr>
            <a:r>
              <a:rPr lang="cs-CZ" smtClean="0"/>
              <a:t>v příslušných zákonech / vyhláškách</a:t>
            </a:r>
          </a:p>
          <a:p>
            <a:pPr lvl="1">
              <a:defRPr/>
            </a:pPr>
            <a:r>
              <a:rPr lang="cs-CZ" smtClean="0"/>
              <a:t>omezený výčet nejvýznamnějších látek</a:t>
            </a:r>
          </a:p>
          <a:p>
            <a:pPr>
              <a:defRPr/>
            </a:pPr>
            <a:r>
              <a:rPr lang="cs-CZ" b="1" smtClean="0"/>
              <a:t>EU</a:t>
            </a:r>
          </a:p>
          <a:p>
            <a:pPr lvl="1">
              <a:defRPr/>
            </a:pPr>
            <a:r>
              <a:rPr lang="cs-CZ" smtClean="0"/>
              <a:t>V příslušných legislativách </a:t>
            </a:r>
          </a:p>
          <a:p>
            <a:pPr lvl="1">
              <a:defRPr/>
            </a:pPr>
            <a:r>
              <a:rPr lang="cs-CZ" smtClean="0"/>
              <a:t>Příklad: Rámcová směrnice o vodě </a:t>
            </a:r>
            <a:br>
              <a:rPr lang="cs-CZ" smtClean="0"/>
            </a:br>
            <a:r>
              <a:rPr lang="cs-CZ" smtClean="0"/>
              <a:t>(</a:t>
            </a:r>
            <a:r>
              <a:rPr lang="cs-CZ" smtClean="0">
                <a:solidFill>
                  <a:schemeClr val="tx2"/>
                </a:solidFill>
              </a:rPr>
              <a:t>WFD – Water Framework Directive)</a:t>
            </a:r>
          </a:p>
          <a:p>
            <a:pPr>
              <a:defRPr/>
            </a:pPr>
            <a:r>
              <a:rPr lang="cs-CZ" b="1" smtClean="0"/>
              <a:t>Databáze EQS</a:t>
            </a:r>
          </a:p>
          <a:p>
            <a:pPr lvl="1">
              <a:defRPr/>
            </a:pPr>
            <a:r>
              <a:rPr lang="cs-CZ" smtClean="0"/>
              <a:t>Německá agentura pro ŽP: </a:t>
            </a:r>
            <a:r>
              <a:rPr lang="cs-CZ" b="1" smtClean="0">
                <a:solidFill>
                  <a:schemeClr val="tx2"/>
                </a:solidFill>
              </a:rPr>
              <a:t>UBA</a:t>
            </a:r>
            <a:r>
              <a:rPr lang="cs-CZ" smtClean="0"/>
              <a:t> (</a:t>
            </a:r>
            <a:r>
              <a:rPr lang="cs-CZ" smtClean="0">
                <a:sym typeface="Wingdings" pitchFamily="2" charset="2"/>
              </a:rPr>
              <a:t></a:t>
            </a:r>
            <a:r>
              <a:rPr lang="en-US" smtClean="0">
                <a:sym typeface="Wingdings" pitchFamily="2" charset="2"/>
              </a:rPr>
              <a:t> viz d</a:t>
            </a:r>
            <a:r>
              <a:rPr lang="cs-CZ" smtClean="0">
                <a:sym typeface="Wingdings" pitchFamily="2" charset="2"/>
              </a:rPr>
              <a:t>ále)</a:t>
            </a: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smtClean="0">
                <a:solidFill>
                  <a:schemeClr val="tx1"/>
                </a:solidFill>
              </a:rPr>
              <a:t>UBA, Německo</a:t>
            </a:r>
            <a:br>
              <a:rPr lang="cs-CZ" b="1" smtClean="0">
                <a:solidFill>
                  <a:schemeClr val="tx1"/>
                </a:solidFill>
              </a:rPr>
            </a:br>
            <a:r>
              <a:rPr lang="cs-CZ" smtClean="0">
                <a:solidFill>
                  <a:schemeClr val="tx2"/>
                </a:solidFill>
              </a:rPr>
              <a:t> http://webetox.uba.de/webETOX/public/search/ziel/open.do </a:t>
            </a:r>
            <a:endParaRPr lang="en-GB" smtClean="0">
              <a:solidFill>
                <a:schemeClr val="tx2"/>
              </a:solidFill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 l="1122" t="11520" r="1680" b="14320"/>
          <a:stretch>
            <a:fillRect/>
          </a:stretch>
        </p:blipFill>
        <p:spPr bwMode="auto">
          <a:xfrm>
            <a:off x="107950" y="1484313"/>
            <a:ext cx="8909050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 bwMode="auto">
          <a:xfrm>
            <a:off x="0" y="687388"/>
            <a:ext cx="9144000" cy="65405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smtClean="0">
                <a:solidFill>
                  <a:schemeClr val="tx1"/>
                </a:solidFill>
              </a:rPr>
              <a:t>UBA, Německo</a:t>
            </a:r>
            <a:br>
              <a:rPr lang="cs-CZ" b="1" smtClean="0">
                <a:solidFill>
                  <a:schemeClr val="tx1"/>
                </a:solidFill>
              </a:rPr>
            </a:br>
            <a:r>
              <a:rPr lang="cs-CZ" smtClean="0">
                <a:solidFill>
                  <a:schemeClr val="tx2"/>
                </a:solidFill>
              </a:rPr>
              <a:t>Seznam dalších zdrojů – EKOTOXIKOLOGICKÁ DATA</a:t>
            </a:r>
            <a:br>
              <a:rPr lang="cs-CZ" smtClean="0">
                <a:solidFill>
                  <a:schemeClr val="tx2"/>
                </a:solidFill>
              </a:rPr>
            </a:br>
            <a:r>
              <a:rPr lang="cs-CZ" smtClean="0">
                <a:solidFill>
                  <a:schemeClr val="tx2"/>
                </a:solidFill>
              </a:rPr>
              <a:t/>
            </a:r>
            <a:br>
              <a:rPr lang="cs-CZ" smtClean="0">
                <a:solidFill>
                  <a:schemeClr val="tx2"/>
                </a:solidFill>
              </a:rPr>
            </a:br>
            <a:r>
              <a:rPr lang="cs-CZ" smtClean="0"/>
              <a:t> </a:t>
            </a:r>
            <a:r>
              <a:rPr lang="cs-CZ" sz="1600" u="sng" smtClean="0">
                <a:solidFill>
                  <a:schemeClr val="tx1"/>
                </a:solidFill>
              </a:rPr>
              <a:t>http://webetox.uba.de/webETOX/info/test//Links/ETOX_Links_english_2012-06-07.htm </a:t>
            </a:r>
            <a:endParaRPr lang="en-GB" u="sng" smtClean="0">
              <a:solidFill>
                <a:schemeClr val="tx1"/>
              </a:solidFill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 t="11520" r="2802" b="7841"/>
          <a:stretch>
            <a:fillRect/>
          </a:stretch>
        </p:blipFill>
        <p:spPr bwMode="auto">
          <a:xfrm>
            <a:off x="323850" y="1989138"/>
            <a:ext cx="856932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3</a:t>
            </a:r>
          </a:p>
          <a:p>
            <a:pPr algn="ctr" eaLnBrk="0" hangingPunct="0"/>
            <a:r>
              <a:rPr lang="en-GB" sz="2400" dirty="0" smtClean="0">
                <a:solidFill>
                  <a:srgbClr val="00B050"/>
                </a:solidFill>
              </a:rPr>
              <a:t>NEK v </a:t>
            </a:r>
            <a:r>
              <a:rPr lang="en-GB" sz="2400" dirty="0" err="1" smtClean="0">
                <a:solidFill>
                  <a:srgbClr val="00B050"/>
                </a:solidFill>
              </a:rPr>
              <a:t>Evropské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rámcové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směrnici</a:t>
            </a:r>
            <a:r>
              <a:rPr lang="en-GB" sz="2400" dirty="0" smtClean="0">
                <a:solidFill>
                  <a:srgbClr val="00B050"/>
                </a:solidFill>
              </a:rPr>
              <a:t> o </a:t>
            </a:r>
            <a:r>
              <a:rPr lang="en-GB" sz="2400" dirty="0" err="1" smtClean="0">
                <a:solidFill>
                  <a:srgbClr val="00B050"/>
                </a:solidFill>
              </a:rPr>
              <a:t>vodě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</a:t>
            </a:r>
            <a:r>
              <a:rPr lang="en-US" sz="2500" b="1" smtClean="0"/>
              <a:t>a </a:t>
            </a:r>
            <a:r>
              <a:rPr lang="cs-CZ" sz="2500" b="1" smtClean="0"/>
              <a:t>ŘÍZENÍ RIZIK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3" y="1295400"/>
            <a:ext cx="678338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943350" y="4114800"/>
            <a:ext cx="3505200" cy="1981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ovéPole 13"/>
          <p:cNvSpPr txBox="1">
            <a:spLocks noChangeArrowheads="1"/>
          </p:cNvSpPr>
          <p:nvPr/>
        </p:nvSpPr>
        <p:spPr bwMode="auto">
          <a:xfrm>
            <a:off x="323528" y="1916832"/>
            <a:ext cx="251963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Hodnocení </a:t>
            </a:r>
            <a:r>
              <a:rPr lang="en-US" b="1" dirty="0" err="1" smtClean="0">
                <a:solidFill>
                  <a:srgbClr val="00B050"/>
                </a:solidFill>
              </a:rPr>
              <a:t>rizik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cs-CZ" b="1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 smtClean="0">
              <a:solidFill>
                <a:srgbClr val="00B050"/>
              </a:solidFill>
            </a:endParaRPr>
          </a:p>
          <a:p>
            <a:endParaRPr lang="cs-CZ" b="1" dirty="0">
              <a:solidFill>
                <a:srgbClr val="00B05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="1" dirty="0" smtClean="0">
              <a:solidFill>
                <a:srgbClr val="00B050"/>
              </a:solidFill>
            </a:endParaRPr>
          </a:p>
          <a:p>
            <a:r>
              <a:rPr lang="cs-CZ" b="1" dirty="0" smtClean="0">
                <a:solidFill>
                  <a:srgbClr val="00B050"/>
                </a:solidFill>
              </a:rPr>
              <a:t>Řízení </a:t>
            </a:r>
            <a:r>
              <a:rPr lang="en-US" b="1" dirty="0" err="1">
                <a:solidFill>
                  <a:srgbClr val="00B050"/>
                </a:solidFill>
              </a:rPr>
              <a:t>rizik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smtClean="0">
                <a:solidFill>
                  <a:schemeClr val="tx1"/>
                </a:solidFill>
              </a:rPr>
              <a:t>EU WFD - rámcová směrnice o vodách</a:t>
            </a:r>
            <a:endParaRPr lang="en-GB" sz="3200" smtClean="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87338" y="1125538"/>
            <a:ext cx="8748712" cy="554382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200" b="1" dirty="0" smtClean="0"/>
              <a:t>Cíl EU WFD</a:t>
            </a:r>
            <a:r>
              <a:rPr lang="en-GB" sz="2200" b="1" dirty="0" smtClean="0"/>
              <a:t>: </a:t>
            </a:r>
            <a:br>
              <a:rPr lang="en-GB" sz="2200" b="1" dirty="0" smtClean="0"/>
            </a:br>
            <a:r>
              <a:rPr lang="en-GB" sz="2200" dirty="0" smtClean="0"/>
              <a:t> </a:t>
            </a:r>
            <a:r>
              <a:rPr lang="en-GB" sz="2200" dirty="0" smtClean="0">
                <a:solidFill>
                  <a:srgbClr val="00B050"/>
                </a:solidFill>
              </a:rPr>
              <a:t>“</a:t>
            </a:r>
            <a:r>
              <a:rPr lang="en-GB" sz="2200" dirty="0" err="1" smtClean="0">
                <a:solidFill>
                  <a:srgbClr val="00B050"/>
                </a:solidFill>
              </a:rPr>
              <a:t>dobrý</a:t>
            </a:r>
            <a:r>
              <a:rPr lang="en-GB" sz="2200" dirty="0" smtClean="0">
                <a:solidFill>
                  <a:srgbClr val="00B050"/>
                </a:solidFill>
              </a:rPr>
              <a:t>” (good) </a:t>
            </a:r>
            <a:r>
              <a:rPr lang="cs-CZ" sz="2200" dirty="0" smtClean="0">
                <a:solidFill>
                  <a:srgbClr val="00B050"/>
                </a:solidFill>
              </a:rPr>
              <a:t>stav </a:t>
            </a:r>
            <a:r>
              <a:rPr lang="en-GB" sz="2200" dirty="0" err="1" smtClean="0"/>
              <a:t>všech</a:t>
            </a:r>
            <a:r>
              <a:rPr lang="en-GB" sz="2200" dirty="0" smtClean="0"/>
              <a:t> </a:t>
            </a:r>
            <a:r>
              <a:rPr lang="en-GB" sz="2200" dirty="0" err="1" smtClean="0"/>
              <a:t>povrchových</a:t>
            </a:r>
            <a:r>
              <a:rPr lang="en-GB" sz="2200" dirty="0" smtClean="0"/>
              <a:t> </a:t>
            </a:r>
            <a:r>
              <a:rPr lang="cs-CZ" sz="2200" dirty="0" smtClean="0"/>
              <a:t>vod</a:t>
            </a:r>
            <a:r>
              <a:rPr lang="en-GB" sz="2200" dirty="0" smtClean="0"/>
              <a:t> v EU do </a:t>
            </a:r>
            <a:r>
              <a:rPr lang="en-GB" sz="2200" dirty="0" err="1" smtClean="0"/>
              <a:t>roku</a:t>
            </a:r>
            <a:r>
              <a:rPr lang="en-GB" sz="2200" dirty="0" smtClean="0"/>
              <a:t> 2020</a:t>
            </a:r>
            <a:endParaRPr lang="en-GB" sz="3600" dirty="0" smtClean="0"/>
          </a:p>
          <a:p>
            <a:pPr>
              <a:defRPr/>
            </a:pPr>
            <a:endParaRPr lang="en-GB" sz="2200" dirty="0" smtClean="0"/>
          </a:p>
          <a:p>
            <a:pPr>
              <a:defRPr/>
            </a:pPr>
            <a:r>
              <a:rPr lang="cs-CZ" sz="2600" dirty="0" smtClean="0"/>
              <a:t>2 komponenty hodnocení kvality</a:t>
            </a:r>
            <a:r>
              <a:rPr lang="en-GB" sz="2600" dirty="0" smtClean="0"/>
              <a:t> (“</a:t>
            </a:r>
            <a:r>
              <a:rPr lang="en-GB" sz="2600" dirty="0" err="1" smtClean="0"/>
              <a:t>dobrého</a:t>
            </a:r>
            <a:r>
              <a:rPr lang="en-GB" sz="2600" dirty="0" smtClean="0"/>
              <a:t> </a:t>
            </a:r>
            <a:r>
              <a:rPr lang="en-GB" sz="2600" dirty="0" err="1" smtClean="0"/>
              <a:t>stavu</a:t>
            </a:r>
            <a:r>
              <a:rPr lang="en-GB" sz="2600" dirty="0" smtClean="0"/>
              <a:t>”)</a:t>
            </a:r>
            <a:r>
              <a:rPr lang="cs-CZ" sz="2600" dirty="0" smtClean="0"/>
              <a:t> „ekologická“ a </a:t>
            </a:r>
            <a:r>
              <a:rPr lang="cs-CZ" sz="2600" b="1" dirty="0" smtClean="0"/>
              <a:t>„chemická“</a:t>
            </a:r>
            <a:endParaRPr lang="en-GB" sz="2600" b="1" dirty="0" smtClean="0"/>
          </a:p>
          <a:p>
            <a:pPr lvl="1">
              <a:defRPr/>
            </a:pPr>
            <a:r>
              <a:rPr lang="cs-CZ" sz="2600" b="1" dirty="0" smtClean="0">
                <a:solidFill>
                  <a:srgbClr val="00B050"/>
                </a:solidFill>
              </a:rPr>
              <a:t>Chemická komponenta</a:t>
            </a:r>
            <a:r>
              <a:rPr lang="en-GB" sz="2600" b="1" dirty="0" smtClean="0">
                <a:solidFill>
                  <a:srgbClr val="00B050"/>
                </a:solidFill>
              </a:rPr>
              <a:t> </a:t>
            </a:r>
            <a:r>
              <a:rPr lang="en-GB" sz="2600" dirty="0" smtClean="0"/>
              <a:t>- </a:t>
            </a:r>
            <a:r>
              <a:rPr lang="cs-CZ" sz="2600" dirty="0" smtClean="0"/>
              <a:t>3 seznamy </a:t>
            </a:r>
            <a:r>
              <a:rPr lang="en-GB" sz="2600" dirty="0" err="1" smtClean="0"/>
              <a:t>definovaných</a:t>
            </a:r>
            <a:r>
              <a:rPr lang="en-GB" sz="2600" dirty="0" smtClean="0"/>
              <a:t> </a:t>
            </a:r>
            <a:r>
              <a:rPr lang="cs-CZ" sz="2600" dirty="0" smtClean="0"/>
              <a:t>látek</a:t>
            </a:r>
          </a:p>
          <a:p>
            <a:pPr lvl="2"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Seznam prioritních látek</a:t>
            </a:r>
          </a:p>
          <a:p>
            <a:pPr lvl="3">
              <a:defRPr/>
            </a:pPr>
            <a:r>
              <a:rPr lang="cs-CZ" b="1" dirty="0" smtClean="0">
                <a:solidFill>
                  <a:srgbClr val="00B050"/>
                </a:solidFill>
              </a:rPr>
              <a:t>Dobrá kvalita = </a:t>
            </a:r>
            <a:r>
              <a:rPr lang="en-US" b="1" dirty="0" err="1" smtClean="0">
                <a:solidFill>
                  <a:srgbClr val="00B050"/>
                </a:solidFill>
              </a:rPr>
              <a:t>koncentrace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každé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konkrétní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látky</a:t>
            </a:r>
            <a:r>
              <a:rPr lang="en-US" b="1" dirty="0" smtClean="0">
                <a:solidFill>
                  <a:srgbClr val="00B050"/>
                </a:solidFill>
              </a:rPr>
              <a:t> &lt; </a:t>
            </a:r>
            <a:r>
              <a:rPr lang="cs-CZ" b="1" dirty="0" smtClean="0">
                <a:solidFill>
                  <a:srgbClr val="00B050"/>
                </a:solidFill>
              </a:rPr>
              <a:t>NEK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cs-CZ" b="1" dirty="0" smtClean="0"/>
              <a:t>(Normy environmentální kvality, </a:t>
            </a:r>
            <a:r>
              <a:rPr lang="cs-CZ" dirty="0" smtClean="0"/>
              <a:t>anglicky EQS)</a:t>
            </a:r>
            <a:br>
              <a:rPr lang="cs-CZ" dirty="0" smtClean="0"/>
            </a:br>
            <a:r>
              <a:rPr lang="cs-CZ" sz="1600" dirty="0" smtClean="0"/>
              <a:t>RP-NEK – roční průměrná koncentrace</a:t>
            </a:r>
            <a:br>
              <a:rPr lang="cs-CZ" sz="1600" dirty="0" smtClean="0"/>
            </a:br>
            <a:r>
              <a:rPr lang="cs-CZ" sz="1600" dirty="0" smtClean="0"/>
              <a:t>NPK –NEK – nejvyšší přípustná koncentrace</a:t>
            </a:r>
          </a:p>
          <a:p>
            <a:pPr lvl="2"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Seznam sledovaných látek („</a:t>
            </a:r>
            <a:r>
              <a:rPr lang="cs-CZ" sz="2600" dirty="0" err="1" smtClean="0">
                <a:solidFill>
                  <a:schemeClr val="tx2"/>
                </a:solidFill>
              </a:rPr>
              <a:t>watch</a:t>
            </a:r>
            <a:r>
              <a:rPr lang="cs-CZ" sz="2600" dirty="0" smtClean="0">
                <a:solidFill>
                  <a:schemeClr val="tx2"/>
                </a:solidFill>
              </a:rPr>
              <a:t> list“)</a:t>
            </a:r>
          </a:p>
          <a:p>
            <a:pPr lvl="3">
              <a:defRPr/>
            </a:pPr>
            <a:r>
              <a:rPr lang="en-GB" sz="2100" dirty="0" smtClean="0">
                <a:solidFill>
                  <a:schemeClr val="tx1"/>
                </a:solidFill>
              </a:rPr>
              <a:t>... je </a:t>
            </a:r>
            <a:r>
              <a:rPr lang="en-GB" sz="2100" dirty="0" err="1" smtClean="0">
                <a:solidFill>
                  <a:schemeClr val="tx1"/>
                </a:solidFill>
              </a:rPr>
              <a:t>třeba</a:t>
            </a:r>
            <a:r>
              <a:rPr lang="en-GB" sz="2100" dirty="0" smtClean="0">
                <a:solidFill>
                  <a:schemeClr val="tx1"/>
                </a:solidFill>
              </a:rPr>
              <a:t> je </a:t>
            </a:r>
            <a:r>
              <a:rPr lang="en-GB" sz="2100" dirty="0" err="1" smtClean="0">
                <a:solidFill>
                  <a:schemeClr val="tx1"/>
                </a:solidFill>
              </a:rPr>
              <a:t>sledovat</a:t>
            </a:r>
            <a:r>
              <a:rPr lang="en-GB" sz="2100" dirty="0" smtClean="0">
                <a:solidFill>
                  <a:schemeClr val="tx1"/>
                </a:solidFill>
              </a:rPr>
              <a:t> (</a:t>
            </a:r>
            <a:r>
              <a:rPr lang="en-GB" sz="2100" dirty="0" err="1" smtClean="0">
                <a:solidFill>
                  <a:schemeClr val="tx1"/>
                </a:solidFill>
              </a:rPr>
              <a:t>analyzovat</a:t>
            </a:r>
            <a:r>
              <a:rPr lang="en-GB" sz="2100" dirty="0" smtClean="0">
                <a:solidFill>
                  <a:schemeClr val="tx1"/>
                </a:solidFill>
              </a:rPr>
              <a:t>) 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posouzení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v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budoucnu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a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případné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zařazení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mezi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“PRIORITNÍ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látky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”</a:t>
            </a:r>
            <a:endParaRPr lang="en-GB" sz="2100" dirty="0" smtClean="0">
              <a:solidFill>
                <a:schemeClr val="tx1"/>
              </a:solidFill>
            </a:endParaRPr>
          </a:p>
          <a:p>
            <a:pPr lvl="2">
              <a:defRPr/>
            </a:pPr>
            <a:endParaRPr lang="en-GB" sz="1700" dirty="0" smtClean="0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en-GB" sz="1700" dirty="0" smtClean="0">
                <a:solidFill>
                  <a:schemeClr val="tx2"/>
                </a:solidFill>
              </a:rPr>
              <a:t>S</a:t>
            </a:r>
            <a:r>
              <a:rPr lang="cs-CZ" sz="1700" dirty="0" err="1" smtClean="0">
                <a:solidFill>
                  <a:schemeClr val="tx2"/>
                </a:solidFill>
              </a:rPr>
              <a:t>eznam</a:t>
            </a:r>
            <a:r>
              <a:rPr lang="cs-CZ" sz="1700" dirty="0" smtClean="0">
                <a:solidFill>
                  <a:schemeClr val="tx2"/>
                </a:solidFill>
              </a:rPr>
              <a:t> specifických polutantů </a:t>
            </a:r>
          </a:p>
          <a:p>
            <a:pPr lvl="3">
              <a:defRPr/>
            </a:pPr>
            <a:r>
              <a:rPr lang="cs-CZ" sz="1700" dirty="0" smtClean="0"/>
              <a:t>Dle plánů povodí „</a:t>
            </a:r>
            <a:r>
              <a:rPr lang="cs-CZ" sz="1700" dirty="0" err="1" smtClean="0"/>
              <a:t>river</a:t>
            </a:r>
            <a:r>
              <a:rPr lang="cs-CZ" sz="1700" dirty="0" smtClean="0"/>
              <a:t> </a:t>
            </a:r>
            <a:r>
              <a:rPr lang="cs-CZ" sz="1700" dirty="0" err="1" smtClean="0"/>
              <a:t>basin</a:t>
            </a:r>
            <a:r>
              <a:rPr lang="cs-CZ" sz="1700" dirty="0" smtClean="0"/>
              <a:t> </a:t>
            </a:r>
            <a:r>
              <a:rPr lang="cs-CZ" sz="1700" dirty="0" err="1" smtClean="0"/>
              <a:t>specific</a:t>
            </a:r>
            <a:r>
              <a:rPr lang="cs-CZ" sz="1700" dirty="0" smtClean="0"/>
              <a:t> </a:t>
            </a:r>
            <a:r>
              <a:rPr lang="cs-CZ" sz="1700" dirty="0" err="1" smtClean="0"/>
              <a:t>pollutants</a:t>
            </a:r>
            <a:r>
              <a:rPr lang="cs-CZ" sz="17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www.scotland.gov.uk/Resource/Img/237458/0069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8683625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3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 smtClean="0">
                <a:solidFill>
                  <a:schemeClr val="tx1"/>
                </a:solidFill>
              </a:rPr>
              <a:t>Seznam prioritních látek</a:t>
            </a:r>
            <a:r>
              <a:rPr lang="cs-CZ" smtClean="0">
                <a:solidFill>
                  <a:schemeClr val="tx1"/>
                </a:solidFill>
              </a:rPr>
              <a:t> EU WFD</a:t>
            </a:r>
            <a:r>
              <a:rPr lang="en-GB" smtClean="0">
                <a:solidFill>
                  <a:schemeClr val="tx1"/>
                </a:solidFill>
              </a:rPr>
              <a:t> </a:t>
            </a:r>
            <a:r>
              <a:rPr lang="cs-CZ" smtClean="0">
                <a:solidFill>
                  <a:schemeClr val="tx1"/>
                </a:solidFill>
              </a:rPr>
              <a:t>(výběr</a:t>
            </a:r>
            <a:r>
              <a:rPr lang="en-GB" smtClean="0">
                <a:solidFill>
                  <a:schemeClr val="tx1"/>
                </a:solidFill>
              </a:rPr>
              <a:t>, </a:t>
            </a:r>
            <a:r>
              <a:rPr lang="cs-CZ" smtClean="0">
                <a:solidFill>
                  <a:schemeClr val="tx1"/>
                </a:solidFill>
              </a:rPr>
              <a:t>příklad</a:t>
            </a:r>
            <a:r>
              <a:rPr lang="en-GB" smtClean="0">
                <a:solidFill>
                  <a:schemeClr val="tx1"/>
                </a:solidFill>
              </a:rPr>
              <a:t>y</a:t>
            </a:r>
            <a:r>
              <a:rPr lang="cs-CZ" smtClean="0">
                <a:solidFill>
                  <a:schemeClr val="tx1"/>
                </a:solidFill>
              </a:rPr>
              <a:t>) </a:t>
            </a:r>
            <a:endParaRPr lang="en-GB" smtClean="0">
              <a:solidFill>
                <a:schemeClr val="tx1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 l="18536" t="20297" r="19479" b="10457"/>
          <a:stretch>
            <a:fillRect/>
          </a:stretch>
        </p:blipFill>
        <p:spPr bwMode="auto">
          <a:xfrm>
            <a:off x="395288" y="1557338"/>
            <a:ext cx="8483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ovéPole 6"/>
          <p:cNvSpPr txBox="1">
            <a:spLocks noChangeArrowheads="1"/>
          </p:cNvSpPr>
          <p:nvPr/>
        </p:nvSpPr>
        <p:spPr bwMode="auto">
          <a:xfrm>
            <a:off x="-180975" y="836613"/>
            <a:ext cx="78357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cs-CZ" sz="2000" b="1" dirty="0">
                <a:solidFill>
                  <a:schemeClr val="tx2"/>
                </a:solidFill>
              </a:rPr>
              <a:t>Aktuálně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GB" sz="2000" b="1" dirty="0">
                <a:solidFill>
                  <a:schemeClr val="tx2"/>
                </a:solidFill>
              </a:rPr>
              <a:t>(2015)</a:t>
            </a:r>
            <a:r>
              <a:rPr lang="cs-CZ" sz="2000" b="1" dirty="0">
                <a:solidFill>
                  <a:schemeClr val="tx2"/>
                </a:solidFill>
              </a:rPr>
              <a:t> 	seznam 44 prioritních látek 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(</a:t>
            </a:r>
            <a:r>
              <a:rPr lang="en-GB" sz="2000" b="1" dirty="0" err="1" smtClean="0">
                <a:solidFill>
                  <a:schemeClr val="tx2"/>
                </a:solidFill>
              </a:rPr>
              <a:t>výběr</a:t>
            </a:r>
            <a:r>
              <a:rPr lang="en-GB" sz="2000" b="1" dirty="0" smtClean="0">
                <a:solidFill>
                  <a:schemeClr val="tx2"/>
                </a:solidFill>
              </a:rPr>
              <a:t> dole</a:t>
            </a:r>
            <a:r>
              <a:rPr lang="cs-CZ" sz="2000" b="1" dirty="0" smtClean="0">
                <a:solidFill>
                  <a:schemeClr val="tx2"/>
                </a:solidFill>
              </a:rPr>
              <a:t>)</a:t>
            </a:r>
            <a:r>
              <a:rPr lang="cs-CZ" sz="2000" b="1" dirty="0">
                <a:solidFill>
                  <a:schemeClr val="tx2"/>
                </a:solidFill>
              </a:rPr>
              <a:t/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2000" b="1" dirty="0">
                <a:solidFill>
                  <a:schemeClr val="tx2"/>
                </a:solidFill>
              </a:rPr>
              <a:t>			</a:t>
            </a:r>
            <a:r>
              <a:rPr lang="cs-CZ" sz="1600" dirty="0"/>
              <a:t>+ seznam „sledovaných látek“ (</a:t>
            </a:r>
            <a:r>
              <a:rPr lang="cs-CZ" sz="1600" dirty="0" err="1"/>
              <a:t>watch</a:t>
            </a:r>
            <a:r>
              <a:rPr lang="cs-CZ" sz="1600" dirty="0"/>
              <a:t> list</a:t>
            </a:r>
            <a:r>
              <a:rPr lang="cs-CZ" sz="1600" dirty="0" smtClean="0"/>
              <a:t>)</a:t>
            </a:r>
            <a:r>
              <a:rPr lang="en-GB" sz="1600" dirty="0" smtClean="0"/>
              <a:t> – </a:t>
            </a:r>
            <a:r>
              <a:rPr lang="en-GB" sz="1600" dirty="0" err="1" smtClean="0"/>
              <a:t>viz</a:t>
            </a:r>
            <a:r>
              <a:rPr lang="en-GB" sz="1600" dirty="0" smtClean="0"/>
              <a:t> </a:t>
            </a:r>
            <a:r>
              <a:rPr lang="en-GB" sz="1600" dirty="0" err="1" smtClean="0"/>
              <a:t>dále</a:t>
            </a:r>
            <a:endParaRPr lang="en-GB" sz="1600" dirty="0"/>
          </a:p>
          <a:p>
            <a:r>
              <a:rPr lang="en-GB" sz="1600" b="1" dirty="0" smtClean="0"/>
              <a:t> 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smtClean="0">
                <a:solidFill>
                  <a:schemeClr val="tx1"/>
                </a:solidFill>
              </a:rPr>
              <a:t>„Watch list“ EU WFD </a:t>
            </a:r>
            <a:endParaRPr lang="en-GB" sz="3200" smtClean="0">
              <a:solidFill>
                <a:schemeClr val="tx1"/>
              </a:solidFill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 l="12199" t="39291" r="12289" b="24203"/>
          <a:stretch>
            <a:fillRect/>
          </a:stretch>
        </p:blipFill>
        <p:spPr bwMode="auto">
          <a:xfrm>
            <a:off x="101600" y="1341438"/>
            <a:ext cx="90074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ovéPole 6"/>
          <p:cNvSpPr txBox="1">
            <a:spLocks noChangeArrowheads="1"/>
          </p:cNvSpPr>
          <p:nvPr/>
        </p:nvSpPr>
        <p:spPr bwMode="auto">
          <a:xfrm>
            <a:off x="395288" y="5614988"/>
            <a:ext cx="56721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/>
              <a:t>http://eur-lex.europa.eu/legal-content/CS/TXT/PDF/?uri=CELEX:32015D0495&amp;from=EN</a:t>
            </a:r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1835150" y="25654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1857" t="21281" r="22800" b="8829"/>
          <a:stretch>
            <a:fillRect/>
          </a:stretch>
        </p:blipFill>
        <p:spPr bwMode="auto">
          <a:xfrm>
            <a:off x="34925" y="404813"/>
            <a:ext cx="90265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1438" y="2060575"/>
            <a:ext cx="2916237" cy="1439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4</a:t>
            </a:r>
          </a:p>
          <a:p>
            <a:pPr algn="ctr" eaLnBrk="0" hangingPunct="0"/>
            <a:endParaRPr lang="en-GB" sz="2400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Ekotoxicita</a:t>
            </a:r>
            <a:r>
              <a:rPr lang="en-GB" sz="2400" dirty="0" smtClean="0">
                <a:solidFill>
                  <a:srgbClr val="00B050"/>
                </a:solidFill>
              </a:rPr>
              <a:t> a </a:t>
            </a:r>
            <a:r>
              <a:rPr lang="en-GB" sz="2400" dirty="0" err="1" smtClean="0">
                <a:solidFill>
                  <a:srgbClr val="00B050"/>
                </a:solidFill>
              </a:rPr>
              <a:t>zákon</a:t>
            </a:r>
            <a:r>
              <a:rPr lang="en-GB" sz="2400" dirty="0" smtClean="0">
                <a:solidFill>
                  <a:srgbClr val="00B050"/>
                </a:solidFill>
              </a:rPr>
              <a:t> o </a:t>
            </a:r>
            <a:r>
              <a:rPr lang="en-GB" sz="2400" dirty="0" err="1" smtClean="0">
                <a:solidFill>
                  <a:srgbClr val="00B050"/>
                </a:solidFill>
              </a:rPr>
              <a:t>odpadech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60350"/>
            <a:ext cx="9144000" cy="9461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b="1" smtClean="0">
                <a:solidFill>
                  <a:schemeClr val="tx1"/>
                </a:solidFill>
              </a:rPr>
              <a:t>Odpady v ČR </a:t>
            </a:r>
            <a:br>
              <a:rPr lang="cs-CZ" sz="3200" b="1" smtClean="0">
                <a:solidFill>
                  <a:schemeClr val="tx1"/>
                </a:solidFill>
              </a:rPr>
            </a:br>
            <a:r>
              <a:rPr lang="cs-CZ" i="1" smtClean="0">
                <a:solidFill>
                  <a:schemeClr val="tx1"/>
                </a:solidFill>
              </a:rPr>
              <a:t>- příklad – využití ekotoxikologie - </a:t>
            </a:r>
          </a:p>
        </p:txBody>
      </p:sp>
      <p:sp>
        <p:nvSpPr>
          <p:cNvPr id="34819" name="Zástupný symbol pro text 4"/>
          <p:cNvSpPr>
            <a:spLocks noGrp="1"/>
          </p:cNvSpPr>
          <p:nvPr>
            <p:ph type="body" sz="half" idx="1"/>
          </p:nvPr>
        </p:nvSpPr>
        <p:spPr>
          <a:xfrm>
            <a:off x="395288" y="1844675"/>
            <a:ext cx="5905500" cy="3744913"/>
          </a:xfrm>
        </p:spPr>
        <p:txBody>
          <a:bodyPr/>
          <a:lstStyle/>
          <a:p>
            <a:r>
              <a:rPr lang="cs-CZ" smtClean="0"/>
              <a:t>Legislativa</a:t>
            </a:r>
          </a:p>
          <a:p>
            <a:pPr lvl="1"/>
            <a:r>
              <a:rPr lang="cs-CZ" b="1" smtClean="0">
                <a:solidFill>
                  <a:srgbClr val="FF0000"/>
                </a:solidFill>
              </a:rPr>
              <a:t>Zákon o odpadech č.185/2001 Sb.</a:t>
            </a:r>
          </a:p>
          <a:p>
            <a:pPr lvl="1">
              <a:buFont typeface="Arial" charset="0"/>
              <a:buNone/>
            </a:pPr>
            <a:r>
              <a:rPr lang="cs-CZ" sz="2000" smtClean="0"/>
              <a:t>(+ další zákony (např. o obalech atd.))</a:t>
            </a:r>
          </a:p>
          <a:p>
            <a:pPr lvl="2"/>
            <a:r>
              <a:rPr lang="cs-CZ" sz="2000" smtClean="0"/>
              <a:t>Prováděcí vyhlášky k Zákonu o odpadech (celá řada), např.</a:t>
            </a:r>
          </a:p>
          <a:p>
            <a:pPr lvl="3"/>
            <a:r>
              <a:rPr lang="cs-CZ" sz="1800" smtClean="0"/>
              <a:t>Vyhláška č. 381/2011 Sb. (seznam nebezpečných odpadů)</a:t>
            </a:r>
          </a:p>
          <a:p>
            <a:pPr lvl="3"/>
            <a:r>
              <a:rPr lang="cs-CZ" sz="1800" smtClean="0"/>
              <a:t>Vyhláška č. 503/2004 Sb. - Katalog odpadů, nebo</a:t>
            </a:r>
          </a:p>
          <a:p>
            <a:pPr lvl="3"/>
            <a:r>
              <a:rPr lang="cs-CZ" sz="1800" b="1" smtClean="0">
                <a:solidFill>
                  <a:srgbClr val="FF0000"/>
                </a:solidFill>
              </a:rPr>
              <a:t>Vyhláška č. 376/2011 – O hodnocení nebezpečných vlastností odpadů</a:t>
            </a:r>
          </a:p>
          <a:p>
            <a:pPr lvl="3"/>
            <a:endParaRPr lang="cs-CZ" sz="1800" smtClean="0"/>
          </a:p>
          <a:p>
            <a:endParaRPr lang="cs-CZ" sz="2800" smtClean="0"/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150" y="1557338"/>
            <a:ext cx="3319463" cy="2016125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04813"/>
            <a:ext cx="9144000" cy="9366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4000" smtClean="0">
                <a:solidFill>
                  <a:schemeClr val="tx1"/>
                </a:solidFill>
              </a:rPr>
              <a:t>Zákon o odpadech </a:t>
            </a:r>
            <a:r>
              <a:rPr lang="cs-CZ" b="1" smtClean="0">
                <a:solidFill>
                  <a:schemeClr val="tx1"/>
                </a:solidFill>
              </a:rPr>
              <a:t>č.185/2001 Sb.</a:t>
            </a:r>
          </a:p>
        </p:txBody>
      </p:sp>
      <p:sp>
        <p:nvSpPr>
          <p:cNvPr id="35843" name="Zástupný symbol pro obsah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500" b="1" smtClean="0"/>
              <a:t>Stanovuje: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 smtClean="0"/>
              <a:t>Pravidla pro </a:t>
            </a:r>
            <a:r>
              <a:rPr lang="cs-CZ" sz="2200" b="1" u="sng" smtClean="0"/>
              <a:t>předcházení vzniku </a:t>
            </a:r>
            <a:r>
              <a:rPr lang="cs-CZ" sz="2200" smtClean="0"/>
              <a:t>odpadů a pro </a:t>
            </a:r>
            <a:r>
              <a:rPr lang="cs-CZ" sz="2200" b="1" u="sng" smtClean="0"/>
              <a:t>nakládání </a:t>
            </a:r>
            <a:r>
              <a:rPr lang="cs-CZ" sz="2200" smtClean="0"/>
              <a:t>s nimi při dodržování ochrany ŽP.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 smtClean="0"/>
              <a:t>Práva a povinnosti osob v odpadovém hospodářství a působnost orgánů veřejné správy.</a:t>
            </a:r>
            <a:br>
              <a:rPr lang="cs-CZ" sz="2200" smtClean="0"/>
            </a:br>
            <a:endParaRPr lang="cs-CZ" sz="220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500" smtClean="0"/>
              <a:t>Vztahuje se na všechny odpady, kromě výjimek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nakládání s </a:t>
            </a:r>
            <a:r>
              <a:rPr lang="cs-CZ" sz="1900" smtClean="0">
                <a:solidFill>
                  <a:schemeClr val="tx2"/>
                </a:solidFill>
              </a:rPr>
              <a:t>odpadními vodami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odpady z hornické činnosti (výsypky, odkaliště)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 z těžby drahých kovů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radioaktivní odpad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ostatky mrtvých těl a konfiskátů živočišného původu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nezachycené </a:t>
            </a:r>
            <a:r>
              <a:rPr lang="cs-CZ" sz="1900" smtClean="0">
                <a:solidFill>
                  <a:schemeClr val="tx2"/>
                </a:solidFill>
              </a:rPr>
              <a:t>emise znečišťující ovzduší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odpady trhavin, výbušnin a munice</a:t>
            </a:r>
          </a:p>
          <a:p>
            <a:pPr lvl="2">
              <a:lnSpc>
                <a:spcPct val="80000"/>
              </a:lnSpc>
            </a:pPr>
            <a:r>
              <a:rPr lang="cs-CZ" sz="1900" smtClean="0">
                <a:solidFill>
                  <a:schemeClr val="tx2"/>
                </a:solidFill>
              </a:rPr>
              <a:t>vytěžené sedimenty </a:t>
            </a:r>
            <a:r>
              <a:rPr lang="cs-CZ" sz="1900" smtClean="0"/>
              <a:t>(např. aplikace na půdu)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507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smtClean="0"/>
              <a:t>ODPAD </a:t>
            </a:r>
          </a:p>
          <a:p>
            <a:pPr lvl="1">
              <a:defRPr/>
            </a:pPr>
            <a:r>
              <a:rPr lang="cs-CZ" smtClean="0"/>
              <a:t>každá movitá věc, které se osoba zbavuje nebo má úmysl nebo povinnost se jí zbavit, a patří mezi odpady vyjmenované v příloze zákona o odpadech.</a:t>
            </a:r>
          </a:p>
          <a:p>
            <a:pPr lvl="1">
              <a:defRPr/>
            </a:pPr>
            <a:endParaRPr lang="cs-CZ" smtClean="0"/>
          </a:p>
          <a:p>
            <a:pPr>
              <a:defRPr/>
            </a:pPr>
            <a:r>
              <a:rPr lang="cs-CZ" b="1" smtClean="0">
                <a:solidFill>
                  <a:schemeClr val="tx2"/>
                </a:solidFill>
              </a:rPr>
              <a:t>NEBEZPEČNÝ ODPAD </a:t>
            </a:r>
          </a:p>
          <a:p>
            <a:pPr lvl="1">
              <a:defRPr/>
            </a:pPr>
            <a:r>
              <a:rPr lang="cs-CZ" smtClean="0"/>
              <a:t>odpad (V Katalogu odpadů značen „N“ )</a:t>
            </a:r>
          </a:p>
          <a:p>
            <a:pPr lvl="2">
              <a:defRPr/>
            </a:pPr>
            <a:r>
              <a:rPr lang="cs-CZ" smtClean="0"/>
              <a:t>uvedený v </a:t>
            </a:r>
            <a:r>
              <a:rPr lang="cs-CZ" b="1" u="sng" smtClean="0"/>
              <a:t>Seznamu </a:t>
            </a:r>
            <a:r>
              <a:rPr lang="cs-CZ" smtClean="0"/>
              <a:t>nebezpečných odpadů (Vyhl. č. 381/2001 Sb.) </a:t>
            </a:r>
          </a:p>
          <a:p>
            <a:pPr lvl="2">
              <a:defRPr/>
            </a:pPr>
            <a:r>
              <a:rPr lang="cs-CZ" smtClean="0"/>
              <a:t>a odpad  </a:t>
            </a:r>
            <a:r>
              <a:rPr lang="cs-CZ" b="1" u="sng" smtClean="0"/>
              <a:t>vykazující jednu nebo více nebezpečných vlastností </a:t>
            </a:r>
            <a:r>
              <a:rPr lang="cs-CZ" smtClean="0"/>
              <a:t>uvedených v příloze č. 2 zákona.</a:t>
            </a:r>
          </a:p>
          <a:p>
            <a:pPr>
              <a:defRPr/>
            </a:pPr>
            <a:endParaRPr lang="cs-CZ" smtClean="0"/>
          </a:p>
          <a:p>
            <a:pPr>
              <a:defRPr/>
            </a:pPr>
            <a:r>
              <a:rPr lang="cs-CZ" smtClean="0"/>
              <a:t>Další definice </a:t>
            </a:r>
          </a:p>
          <a:p>
            <a:pPr lvl="1">
              <a:defRPr/>
            </a:pPr>
            <a:r>
              <a:rPr lang="cs-CZ" smtClean="0"/>
              <a:t>např. komunální, ostatní, inertní odpad</a:t>
            </a:r>
          </a:p>
          <a:p>
            <a:pPr lvl="1">
              <a:defRPr/>
            </a:pPr>
            <a:r>
              <a:rPr lang="cs-CZ" smtClean="0"/>
              <a:t>Skládkování atd.</a:t>
            </a:r>
            <a:endParaRPr lang="cs-CZ"/>
          </a:p>
        </p:txBody>
      </p:sp>
      <p:sp>
        <p:nvSpPr>
          <p:cNvPr id="36867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Vybrané definice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964612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 smtClean="0"/>
              <a:t>č.1. skupiny odpadů Q (1-16)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zůstatky z výrob, výrobky s prošlou lhůtou, materiály kontaminované či znečištěné běžnou činností, znehodnocené a použité výrobky, znečištěné kyseliny, vyřazené filtry … </a:t>
            </a:r>
          </a:p>
          <a:p>
            <a:pPr>
              <a:lnSpc>
                <a:spcPct val="80000"/>
              </a:lnSpc>
            </a:pPr>
            <a:r>
              <a:rPr lang="cs-CZ" sz="2200" b="1" dirty="0" smtClean="0">
                <a:solidFill>
                  <a:srgbClr val="FF0000"/>
                </a:solidFill>
              </a:rPr>
              <a:t>č.2. </a:t>
            </a:r>
            <a:r>
              <a:rPr lang="cs-CZ" sz="2200" b="1" dirty="0" smtClean="0">
                <a:solidFill>
                  <a:schemeClr val="tx2"/>
                </a:solidFill>
              </a:rPr>
              <a:t>seznam nebezpečných vlastností odpadů H (1-14)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výbušnost, hořlavost, toxicita, …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</a:rPr>
              <a:t>ekotoxicita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dirty="0" smtClean="0"/>
              <a:t>…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č.3. způsoby využívání odpadů R (1-13)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k výrobě energie, recyklace, rafinace použitých olejů, regenerace rozpouštědel , aplikace do půdy, která je přínosem pro zemědělství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č.4. způsoby odstraňování odpadů D (1-15)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ukládání v úrovni či pod úrovní terénu, hlubinná injektáž, vypouštění do vodních těles, do povrchových nádrží, vypouštění do moří a oceánů, ukládání do speciálně technicky upravených skládek, biologická a fyzikálně-chemická úprava, spalování, trvalé uložení 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č.5. seznam složek činících odpad nebezpečným C (1-51)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sloučeniny vanadu, niklu, mědi, zinku, stříbra, kadmia, cínu, rtuti, olova, teluru, anorganické kyanidy, azbesty </a:t>
            </a:r>
          </a:p>
          <a:p>
            <a:pPr>
              <a:lnSpc>
                <a:spcPct val="80000"/>
              </a:lnSpc>
            </a:pPr>
            <a:endParaRPr lang="cs-CZ" sz="2200" dirty="0" smtClean="0"/>
          </a:p>
        </p:txBody>
      </p:sp>
      <p:sp>
        <p:nvSpPr>
          <p:cNvPr id="37891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Přílohy zákona o odpadech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228600" y="908050"/>
            <a:ext cx="8534400" cy="5486400"/>
          </a:xfrm>
        </p:spPr>
        <p:txBody>
          <a:bodyPr/>
          <a:lstStyle/>
          <a:p>
            <a:pPr eaLnBrk="1" hangingPunct="1"/>
            <a:r>
              <a:rPr lang="cs-CZ" sz="2400" b="1" u="sng" smtClean="0">
                <a:solidFill>
                  <a:schemeClr val="tx2"/>
                </a:solidFill>
              </a:rPr>
              <a:t>Identifikace nebezpečnosti</a:t>
            </a:r>
          </a:p>
          <a:p>
            <a:pPr lvl="1" eaLnBrk="1" hangingPunct="1"/>
            <a:r>
              <a:rPr lang="cs-CZ" sz="2000" smtClean="0"/>
              <a:t>př. nebezpečí imunosupresivního působení PCBs na organismy /  DDE interaguje s estrog. receptorem / fenol je akutně toxický</a:t>
            </a:r>
          </a:p>
        </p:txBody>
      </p:sp>
      <p:pic>
        <p:nvPicPr>
          <p:cNvPr id="12292" name="Picture 3" descr="risk 1"/>
          <p:cNvPicPr>
            <a:picLocks noChangeAspect="1" noChangeArrowheads="1"/>
          </p:cNvPicPr>
          <p:nvPr/>
        </p:nvPicPr>
        <p:blipFill>
          <a:blip r:embed="rId3" cstate="print"/>
          <a:srcRect l="2550" r="2550"/>
          <a:stretch>
            <a:fillRect/>
          </a:stretch>
        </p:blipFill>
        <p:spPr bwMode="auto">
          <a:xfrm>
            <a:off x="217488" y="2178050"/>
            <a:ext cx="89789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3" name="Group 4"/>
          <p:cNvGrpSpPr>
            <a:grpSpLocks/>
          </p:cNvGrpSpPr>
          <p:nvPr/>
        </p:nvGrpSpPr>
        <p:grpSpPr bwMode="auto">
          <a:xfrm>
            <a:off x="4852988" y="2074863"/>
            <a:ext cx="4687887" cy="2433637"/>
            <a:chOff x="3024" y="816"/>
            <a:chExt cx="2953" cy="1533"/>
          </a:xfrm>
        </p:grpSpPr>
        <p:sp>
          <p:nvSpPr>
            <p:cNvPr id="12297" name="Oval 5"/>
            <p:cNvSpPr>
              <a:spLocks noChangeArrowheads="1"/>
            </p:cNvSpPr>
            <p:nvPr/>
          </p:nvSpPr>
          <p:spPr bwMode="auto">
            <a:xfrm>
              <a:off x="3024" y="816"/>
              <a:ext cx="1296" cy="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Rectangle 6"/>
            <p:cNvSpPr>
              <a:spLocks noChangeArrowheads="1"/>
            </p:cNvSpPr>
            <p:nvPr/>
          </p:nvSpPr>
          <p:spPr bwMode="auto">
            <a:xfrm>
              <a:off x="3481" y="1341"/>
              <a:ext cx="249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>
                  <a:solidFill>
                    <a:schemeClr val="tx2"/>
                  </a:solidFill>
                </a:rPr>
                <a:t>     Nebezpečí</a:t>
              </a:r>
              <a:endParaRPr lang="en-US" sz="23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12294" name="Group 7"/>
          <p:cNvGrpSpPr>
            <a:grpSpLocks/>
          </p:cNvGrpSpPr>
          <p:nvPr/>
        </p:nvGrpSpPr>
        <p:grpSpPr bwMode="auto">
          <a:xfrm>
            <a:off x="468313" y="2074863"/>
            <a:ext cx="3962400" cy="1498600"/>
            <a:chOff x="262" y="816"/>
            <a:chExt cx="2496" cy="944"/>
          </a:xfrm>
        </p:grpSpPr>
        <p:sp>
          <p:nvSpPr>
            <p:cNvPr id="12295" name="Oval 8"/>
            <p:cNvSpPr>
              <a:spLocks noChangeArrowheads="1"/>
            </p:cNvSpPr>
            <p:nvPr/>
          </p:nvSpPr>
          <p:spPr bwMode="auto">
            <a:xfrm>
              <a:off x="1008" y="816"/>
              <a:ext cx="1296" cy="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" name="Rectangle 9"/>
            <p:cNvSpPr>
              <a:spLocks noChangeArrowheads="1"/>
            </p:cNvSpPr>
            <p:nvPr/>
          </p:nvSpPr>
          <p:spPr bwMode="auto">
            <a:xfrm>
              <a:off x="262" y="1376"/>
              <a:ext cx="24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 i="1">
                  <a:solidFill>
                    <a:schemeClr val="tx2"/>
                  </a:solidFill>
                </a:rPr>
                <a:t>RIZIKO</a:t>
              </a:r>
              <a:endParaRPr lang="en-US" sz="2300" b="1" i="1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smtClean="0">
                <a:solidFill>
                  <a:schemeClr val="tx1"/>
                </a:solidFill>
              </a:rPr>
              <a:t>Vybrané povinnosti původce odpadů</a:t>
            </a:r>
          </a:p>
        </p:txBody>
      </p:sp>
      <p:sp>
        <p:nvSpPr>
          <p:cNvPr id="38915" name="Zástupný symbol pro obsah 3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 smtClean="0"/>
              <a:t>Zařazovat a shromažďovat odpady dle druhů a kategorií.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Zajistit přednostní využitý odpadů.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Odpady co sám nemůže využít, převést do vlastnictví osobě oprávněné k jejich převzetí.</a:t>
            </a:r>
          </a:p>
          <a:p>
            <a:pPr>
              <a:lnSpc>
                <a:spcPct val="80000"/>
              </a:lnSpc>
            </a:pPr>
            <a:r>
              <a:rPr lang="cs-CZ" sz="2200" b="1" dirty="0" smtClean="0">
                <a:solidFill>
                  <a:srgbClr val="FF0000"/>
                </a:solidFill>
              </a:rPr>
              <a:t>Ověřovat nebezpečné vlastnosti </a:t>
            </a:r>
            <a:r>
              <a:rPr lang="cs-CZ" sz="2200" dirty="0" smtClean="0"/>
              <a:t>odpadů.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Zabezpečit odpady před nežádoucím znehodnocením, odcizením či únikem.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Vést průběžnou </a:t>
            </a:r>
            <a:r>
              <a:rPr lang="cs-CZ" sz="2200" b="1" dirty="0" smtClean="0">
                <a:solidFill>
                  <a:srgbClr val="FF0000"/>
                </a:solidFill>
              </a:rPr>
              <a:t>evidenci včetně ohlašování PCB a zařízení PCB obsahující</a:t>
            </a:r>
            <a:endParaRPr lang="cs-CZ" sz="2200" dirty="0" smtClean="0"/>
          </a:p>
          <a:p>
            <a:pPr>
              <a:lnSpc>
                <a:spcPct val="80000"/>
              </a:lnSpc>
            </a:pPr>
            <a:r>
              <a:rPr lang="cs-CZ" sz="2200" dirty="0" smtClean="0"/>
              <a:t>Umožnit kontrolním orgánům přístup do objektu.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Zpracovat plán odpadového hospodářství.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Vykonávat kontrolu vlivů nakládání s odpady na zdraví lidí a ŽP.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Ustanovit odpadového hospodáře.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Platit poplatky za ukládání odpadů na skládky.</a:t>
            </a:r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</p:txBody>
      </p:sp>
      <p:pic>
        <p:nvPicPr>
          <p:cNvPr id="38916" name="Picture 4" descr="sberny_dvur_6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5229225"/>
            <a:ext cx="21240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0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276475"/>
            <a:ext cx="38417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 smtClean="0">
                <a:solidFill>
                  <a:schemeClr val="tx2"/>
                </a:solidFill>
              </a:rPr>
              <a:t>Nebezpečný</a:t>
            </a:r>
            <a:r>
              <a:rPr lang="cs-CZ" smtClean="0">
                <a:solidFill>
                  <a:schemeClr val="tx1"/>
                </a:solidFill>
              </a:rPr>
              <a:t> odpad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04348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b="1" u="sng" smtClean="0"/>
              <a:t>Původce </a:t>
            </a:r>
            <a:r>
              <a:rPr lang="cs-CZ" smtClean="0"/>
              <a:t>a oprávněná osoba jsou povinni pro účely nakládání s odpadem </a:t>
            </a:r>
            <a:r>
              <a:rPr lang="cs-CZ" b="1" u="sng" smtClean="0"/>
              <a:t>zařadit odpad do kategorie nebezpečný</a:t>
            </a:r>
            <a:r>
              <a:rPr lang="cs-CZ" smtClean="0"/>
              <a:t>, je-li uveden v seznamu nebezpečných odpadů nebo je znečištěn některou ze složek, která ho</a:t>
            </a:r>
            <a:br>
              <a:rPr lang="cs-CZ" smtClean="0"/>
            </a:br>
            <a:r>
              <a:rPr lang="cs-CZ" smtClean="0"/>
              <a:t>činí nebezpečným.</a:t>
            </a:r>
            <a:br>
              <a:rPr lang="cs-CZ" smtClean="0"/>
            </a:br>
            <a:r>
              <a:rPr lang="cs-CZ" smtClean="0"/>
              <a:t> </a:t>
            </a:r>
          </a:p>
          <a:p>
            <a:pPr>
              <a:defRPr/>
            </a:pPr>
            <a:r>
              <a:rPr lang="cs-CZ" smtClean="0"/>
              <a:t>Nebezpečné vlastnosti hodnotí osoba pověřená ministerstvem ŽP nebo osoba pověřená ministerstvem zdravotnictví (akreditované laboratoře)</a:t>
            </a:r>
          </a:p>
          <a:p>
            <a:pPr>
              <a:defRPr/>
            </a:pPr>
            <a:endParaRPr lang="cs-CZ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355600"/>
            <a:ext cx="9144000" cy="841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Nebezpečné vlastnosti odpadů – příloha č. 2 zákona</a:t>
            </a:r>
            <a:br>
              <a:rPr lang="cs-CZ" smtClean="0">
                <a:solidFill>
                  <a:schemeClr val="tx1"/>
                </a:solidFill>
              </a:rPr>
            </a:br>
            <a:r>
              <a:rPr lang="cs-CZ" sz="3200" smtClean="0">
                <a:solidFill>
                  <a:schemeClr val="tx1"/>
                </a:solidFill>
              </a:rPr>
              <a:t>Jsou značeny písmenem H (1 až 14)</a:t>
            </a: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487488"/>
            <a:ext cx="7772400" cy="5254625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</a:t>
            </a:r>
            <a:r>
              <a:rPr lang="cs-CZ" sz="2000" smtClean="0">
                <a:solidFill>
                  <a:schemeClr val="tx1"/>
                </a:solidFill>
              </a:rPr>
              <a:t>	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Výbušnost		H6</a:t>
            </a:r>
            <a:r>
              <a:rPr lang="cs-CZ" sz="2000" smtClean="0">
                <a:solidFill>
                  <a:schemeClr val="tx1"/>
                </a:solidFill>
              </a:rPr>
              <a:t>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Toxicita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H2	</a:t>
            </a:r>
            <a:r>
              <a:rPr lang="cs-CZ" sz="2000" smtClean="0">
                <a:solidFill>
                  <a:schemeClr val="tx1"/>
                </a:solidFill>
              </a:rPr>
              <a:t>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Oxida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ní schopnost	H7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Karcinogenita</a:t>
            </a:r>
            <a:endParaRPr lang="cs-CZ" sz="1800" smtClean="0">
              <a:solidFill>
                <a:schemeClr val="tx1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H3-A	Vysoká ho</a:t>
            </a:r>
            <a:r>
              <a:rPr lang="cs-CZ" sz="2000" smtClean="0">
                <a:solidFill>
                  <a:schemeClr val="tx1"/>
                </a:solidFill>
              </a:rPr>
              <a:t>ř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lavost	H8</a:t>
            </a:r>
            <a:r>
              <a:rPr lang="cs-CZ" sz="2000" smtClean="0">
                <a:solidFill>
                  <a:schemeClr val="tx1"/>
                </a:solidFill>
              </a:rPr>
              <a:t> 	Ž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íravost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H3-B 	Ho</a:t>
            </a:r>
            <a:r>
              <a:rPr lang="cs-CZ" sz="2000" smtClean="0">
                <a:solidFill>
                  <a:schemeClr val="tx1"/>
                </a:solidFill>
              </a:rPr>
              <a:t>ř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lavost		H9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Infek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nost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H4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Drá</a:t>
            </a:r>
            <a:r>
              <a:rPr lang="cs-CZ" sz="2000" smtClean="0">
                <a:solidFill>
                  <a:schemeClr val="tx1"/>
                </a:solidFill>
              </a:rPr>
              <a:t>ž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divost		H10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Teratogenita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H5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Škodlivost zdraví	H11	Mutagenita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H12 	Schopnost uvol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ovat vysoce toxické nebo toxické plyny ve 	styku s vodou, vzduchem nebo kyselinami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H13 	Schopnost uvol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ovat nebezpe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né látky do </a:t>
            </a:r>
            <a:r>
              <a:rPr lang="cs-CZ" sz="2000" smtClean="0">
                <a:solidFill>
                  <a:schemeClr val="tx1"/>
                </a:solidFill>
              </a:rPr>
              <a:t>ŽP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 p</a:t>
            </a:r>
            <a:r>
              <a:rPr lang="cs-CZ" sz="2000" smtClean="0">
                <a:solidFill>
                  <a:schemeClr val="tx1"/>
                </a:solidFill>
              </a:rPr>
              <a:t>ři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	odstra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ování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rgbClr val="FF0000"/>
                </a:solidFill>
                <a:cs typeface="Arial" charset="0"/>
              </a:rPr>
              <a:t>H14	Ekotoxicita</a:t>
            </a:r>
            <a:br>
              <a:rPr lang="cs-CZ" sz="2000" smtClean="0">
                <a:solidFill>
                  <a:srgbClr val="FF0000"/>
                </a:solidFill>
                <a:cs typeface="Arial" charset="0"/>
              </a:rPr>
            </a:br>
            <a:endParaRPr lang="cs-CZ" sz="2400" smtClean="0">
              <a:solidFill>
                <a:schemeClr val="tx1"/>
              </a:solidFill>
              <a:cs typeface="Arial" charset="0"/>
            </a:endParaRPr>
          </a:p>
          <a:p>
            <a:r>
              <a:rPr lang="cs-CZ" sz="2400" smtClean="0">
                <a:solidFill>
                  <a:schemeClr val="tx1"/>
                </a:solidFill>
                <a:cs typeface="Arial" charset="0"/>
              </a:rPr>
              <a:t>Praktický dopad 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</a:t>
            </a:r>
            <a:r>
              <a:rPr lang="cs-CZ" sz="2400" smtClean="0">
                <a:solidFill>
                  <a:schemeClr val="tx1"/>
                </a:solidFill>
                <a:cs typeface="Arial" charset="0"/>
              </a:rPr>
              <a:t> Je-li odpad označen jako nebezpečný, požadují se </a:t>
            </a:r>
            <a:r>
              <a:rPr lang="en-US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specifick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é (nákladné) </a:t>
            </a:r>
            <a:r>
              <a:rPr lang="en-US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postup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y při nakládání / likvidaci</a:t>
            </a:r>
            <a:endParaRPr lang="cs-CZ" sz="2400" smtClean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Jak konkrétně se stanoví H14?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1987" name="Zástupný symbol pro obsah 3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Specifické požadavky na stanovení jsou ve vyhlášce podřízené Zákonu</a:t>
            </a:r>
          </a:p>
          <a:p>
            <a:r>
              <a:rPr lang="cs-CZ" b="1" dirty="0" smtClean="0">
                <a:solidFill>
                  <a:schemeClr val="tx2"/>
                </a:solidFill>
              </a:rPr>
              <a:t>VYHLÁŠKA </a:t>
            </a:r>
            <a:r>
              <a:rPr lang="cs-CZ" dirty="0" smtClean="0"/>
              <a:t>376/2001 Sb. Ministerstva životního prostředí a Ministerstva zdravotnictví </a:t>
            </a:r>
            <a:r>
              <a:rPr lang="cs-CZ" b="1" dirty="0" smtClean="0">
                <a:solidFill>
                  <a:schemeClr val="tx2"/>
                </a:solidFill>
              </a:rPr>
              <a:t>o hodnocení nebezpečných vlastností odpadů </a:t>
            </a:r>
            <a:br>
              <a:rPr lang="cs-CZ" b="1" dirty="0" smtClean="0">
                <a:solidFill>
                  <a:schemeClr val="tx2"/>
                </a:solidFill>
              </a:rPr>
            </a:br>
            <a:r>
              <a:rPr lang="cs-CZ" sz="2400" dirty="0" smtClean="0"/>
              <a:t>(ze dne 17. října 2001 / aktualizovaná </a:t>
            </a:r>
            <a:r>
              <a:rPr lang="cs-CZ" sz="2400" dirty="0" err="1" smtClean="0"/>
              <a:t>vyhl</a:t>
            </a:r>
            <a:r>
              <a:rPr lang="cs-CZ" sz="2400" dirty="0" smtClean="0"/>
              <a:t>. 502/2004 Sb.)</a:t>
            </a:r>
            <a:endParaRPr lang="cs-CZ" dirty="0" smtClean="0"/>
          </a:p>
          <a:p>
            <a:pPr lvl="1"/>
            <a:r>
              <a:rPr lang="cs-CZ" dirty="0" smtClean="0"/>
              <a:t>Pro </a:t>
            </a:r>
            <a:r>
              <a:rPr lang="cs-CZ" dirty="0" err="1" smtClean="0"/>
              <a:t>ekotoxikologii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tx2"/>
                </a:solidFill>
              </a:rPr>
              <a:t>významné přílohy</a:t>
            </a:r>
            <a:r>
              <a:rPr lang="cs-CZ" dirty="0" smtClean="0"/>
              <a:t> (viz dále)</a:t>
            </a:r>
          </a:p>
          <a:p>
            <a:pPr lvl="2"/>
            <a:r>
              <a:rPr lang="cs-CZ" dirty="0" smtClean="0"/>
              <a:t>Příloha č. 1</a:t>
            </a:r>
          </a:p>
          <a:p>
            <a:pPr lvl="2"/>
            <a:r>
              <a:rPr lang="cs-CZ" dirty="0" smtClean="0"/>
              <a:t>Příloha č. 3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Stanovení H14 – vyhl. 376/2001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25621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b="1" dirty="0" smtClean="0">
                <a:solidFill>
                  <a:schemeClr val="tx2"/>
                </a:solidFill>
              </a:rPr>
              <a:t>Příloha č. 1</a:t>
            </a:r>
            <a:r>
              <a:rPr lang="cs-CZ" b="1" dirty="0" smtClean="0"/>
              <a:t>: </a:t>
            </a:r>
            <a:r>
              <a:rPr lang="cs-CZ" dirty="0" smtClean="0">
                <a:solidFill>
                  <a:srgbClr val="FF0000"/>
                </a:solidFill>
              </a:rPr>
              <a:t>Definice nebezpečných vlastností </a:t>
            </a:r>
            <a:r>
              <a:rPr lang="cs-CZ" dirty="0" smtClean="0"/>
              <a:t>odpadů a kritéria hodnocení nebezpečných vlastností odpadů</a:t>
            </a:r>
          </a:p>
          <a:p>
            <a:pPr>
              <a:buFont typeface="Arial" charset="0"/>
              <a:buNone/>
              <a:defRPr/>
            </a:pPr>
            <a:r>
              <a:rPr lang="cs-CZ" sz="2900" i="1" dirty="0" smtClean="0"/>
              <a:t>(příklady – texty…)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>
              <a:defRPr/>
            </a:pPr>
            <a:r>
              <a:rPr lang="cs-CZ" dirty="0" smtClean="0"/>
              <a:t>Odpad se hodnotí jako odpad nebezpečný, jestliže </a:t>
            </a:r>
            <a:r>
              <a:rPr lang="cs-CZ" dirty="0" smtClean="0">
                <a:solidFill>
                  <a:srgbClr val="FF0000"/>
                </a:solidFill>
              </a:rPr>
              <a:t>je překročeno </a:t>
            </a:r>
            <a:r>
              <a:rPr lang="cs-CZ" b="1" dirty="0" smtClean="0">
                <a:solidFill>
                  <a:srgbClr val="FF0000"/>
                </a:solidFill>
              </a:rPr>
              <a:t>alespoň jedno z následujících kritérií</a:t>
            </a:r>
            <a:r>
              <a:rPr lang="cs-CZ" b="1" dirty="0" smtClean="0"/>
              <a:t> </a:t>
            </a:r>
            <a:r>
              <a:rPr lang="cs-CZ" dirty="0" smtClean="0"/>
              <a:t>pro uvedené nebezpečné vlastnosti odpadů: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H1 Výbušnost</a:t>
            </a:r>
          </a:p>
          <a:p>
            <a:pPr lvl="1">
              <a:defRPr/>
            </a:pPr>
            <a:r>
              <a:rPr lang="cs-CZ" dirty="0" smtClean="0"/>
              <a:t>Tuto vlastnost mají odpady, které mohou explodovat působením vnějších tepelných podnětů nebo jsou citlivé k nárazu nebo ke tření nebo je u nich možno vyvolat reakce </a:t>
            </a:r>
            <a:r>
              <a:rPr lang="cs-CZ" dirty="0" err="1" smtClean="0"/>
              <a:t>detonativního</a:t>
            </a:r>
            <a:r>
              <a:rPr lang="cs-CZ" dirty="0" smtClean="0"/>
              <a:t> charakteru nebo v nich po zážehu probíhá rychlé výbuchové hoření.</a:t>
            </a:r>
          </a:p>
          <a:p>
            <a:pPr lvl="1">
              <a:defRPr/>
            </a:pPr>
            <a:r>
              <a:rPr lang="cs-CZ" dirty="0" smtClean="0"/>
              <a:t>Jako nebezpečný odpad s nebezpečnou vlastností výbušnost se hodnotí odpad:</a:t>
            </a:r>
          </a:p>
          <a:p>
            <a:pPr lvl="2">
              <a:defRPr/>
            </a:pPr>
            <a:r>
              <a:rPr lang="cs-CZ" dirty="0" smtClean="0"/>
              <a:t>a) u něhož dojde při předepsané zkoušce na působení vnějších tepelných podnětů k roztržení ocelové trubky při použití clony o průměru otvoru 6 mm nebo 2 mm, nebo</a:t>
            </a:r>
          </a:p>
          <a:p>
            <a:pPr lvl="2">
              <a:defRPr/>
            </a:pPr>
            <a:r>
              <a:rPr lang="cs-CZ" dirty="0" smtClean="0"/>
              <a:t>b)  jehož citlivost k nárazu je nejméně 40 J nebo je citlivější k nárazu než suchý krystalický m-</a:t>
            </a:r>
            <a:r>
              <a:rPr lang="cs-CZ" dirty="0" err="1" smtClean="0"/>
              <a:t>dinitrobenzen</a:t>
            </a:r>
            <a:r>
              <a:rPr lang="cs-CZ" dirty="0" smtClean="0"/>
              <a:t>, nebo</a:t>
            </a:r>
          </a:p>
          <a:p>
            <a:pPr lvl="2">
              <a:defRPr/>
            </a:pPr>
            <a:r>
              <a:rPr lang="cs-CZ" dirty="0" smtClean="0"/>
              <a:t>…</a:t>
            </a:r>
            <a:r>
              <a:rPr lang="cs-CZ" dirty="0" err="1" smtClean="0"/>
              <a:t>atd</a:t>
            </a:r>
            <a:r>
              <a:rPr lang="cs-CZ" dirty="0" smtClean="0"/>
              <a:t> </a:t>
            </a:r>
            <a:r>
              <a:rPr lang="cs-CZ" dirty="0" err="1" smtClean="0"/>
              <a:t>atd</a:t>
            </a:r>
            <a:r>
              <a:rPr lang="cs-CZ" dirty="0" smtClean="0"/>
              <a:t> </a:t>
            </a:r>
            <a:r>
              <a:rPr lang="cs-CZ" dirty="0" err="1" smtClean="0"/>
              <a:t>atd</a:t>
            </a:r>
            <a:r>
              <a:rPr lang="cs-CZ" dirty="0" smtClean="0"/>
              <a:t> ….</a:t>
            </a:r>
          </a:p>
          <a:p>
            <a:pPr lvl="1">
              <a:defRPr/>
            </a:pPr>
            <a:endParaRPr lang="cs-CZ" dirty="0" smtClean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Stanovení H14 – vyhl. 376/2001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cs-CZ" sz="3400" b="1" dirty="0" smtClean="0"/>
              <a:t>H14 </a:t>
            </a:r>
            <a:r>
              <a:rPr lang="cs-CZ" sz="3400" b="1" dirty="0" err="1" smtClean="0"/>
              <a:t>Ekotoxicita</a:t>
            </a:r>
            <a:endParaRPr lang="cs-CZ" sz="3400" b="1" dirty="0" smtClean="0"/>
          </a:p>
          <a:p>
            <a:pPr>
              <a:defRPr/>
            </a:pPr>
            <a:r>
              <a:rPr lang="cs-CZ" sz="3400" dirty="0" smtClean="0"/>
              <a:t>Tuto nebezpečnou vlastnost mají odpady, které představují nebo mohou představovat akutní nebo pozdní nebezpečí pro jednu nebo více složek životního prostředí.</a:t>
            </a:r>
          </a:p>
          <a:p>
            <a:pPr>
              <a:defRPr/>
            </a:pPr>
            <a:r>
              <a:rPr lang="cs-CZ" sz="3400" dirty="0" smtClean="0"/>
              <a:t>Jako nebezpečný se hodnotí odpad, jehož </a:t>
            </a:r>
            <a:r>
              <a:rPr lang="cs-CZ" sz="3400" b="1" dirty="0" smtClean="0">
                <a:solidFill>
                  <a:srgbClr val="FF0000"/>
                </a:solidFill>
              </a:rPr>
              <a:t>vodný výluh </a:t>
            </a:r>
            <a:r>
              <a:rPr lang="cs-CZ" sz="3400" dirty="0" smtClean="0">
                <a:solidFill>
                  <a:schemeClr val="tx2"/>
                </a:solidFill>
              </a:rPr>
              <a:t>vykazuje ve zkouškách akutní toxicity </a:t>
            </a:r>
            <a:r>
              <a:rPr lang="cs-CZ" sz="3400" dirty="0" smtClean="0"/>
              <a:t>uvedených v bodě </a:t>
            </a:r>
            <a:r>
              <a:rPr lang="cs-CZ" sz="3400" b="1" u="sng" dirty="0" smtClean="0"/>
              <a:t>7 přílohy č. 3</a:t>
            </a:r>
            <a:r>
              <a:rPr lang="cs-CZ" sz="3400" dirty="0" smtClean="0"/>
              <a:t> alespoň pro jeden z testovacích organismů při určené době působení testovaného odpadu na testovací organismus:</a:t>
            </a:r>
          </a:p>
          <a:p>
            <a:pPr lvl="1">
              <a:defRPr/>
            </a:pPr>
            <a:r>
              <a:rPr lang="cs-CZ" sz="2900" dirty="0" smtClean="0"/>
              <a:t>a)	</a:t>
            </a:r>
            <a:r>
              <a:rPr lang="cs-CZ" sz="2900" dirty="0" err="1" smtClean="0">
                <a:solidFill>
                  <a:schemeClr val="tx2"/>
                </a:solidFill>
              </a:rPr>
              <a:t>Poecilia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reticulata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nebo </a:t>
            </a:r>
            <a:r>
              <a:rPr lang="cs-CZ" sz="2900" dirty="0" err="1" smtClean="0"/>
              <a:t>Brachydanio</a:t>
            </a:r>
            <a:r>
              <a:rPr lang="cs-CZ" sz="2900" dirty="0" smtClean="0"/>
              <a:t> </a:t>
            </a:r>
            <a:r>
              <a:rPr lang="cs-CZ" sz="2900" dirty="0" err="1" smtClean="0"/>
              <a:t>rerio</a:t>
            </a:r>
            <a:r>
              <a:rPr lang="cs-CZ" sz="2900" dirty="0" smtClean="0"/>
              <a:t> (doba působení 96 hod.)</a:t>
            </a:r>
          </a:p>
          <a:p>
            <a:pPr lvl="1">
              <a:defRPr/>
            </a:pPr>
            <a:r>
              <a:rPr lang="cs-CZ" sz="2900" dirty="0" smtClean="0"/>
              <a:t>b)	</a:t>
            </a:r>
            <a:r>
              <a:rPr lang="cs-CZ" sz="2900" dirty="0" err="1" smtClean="0">
                <a:solidFill>
                  <a:schemeClr val="tx2"/>
                </a:solidFill>
              </a:rPr>
              <a:t>Daphnia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magna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(doba působení 48 hod.)</a:t>
            </a:r>
          </a:p>
          <a:p>
            <a:pPr lvl="1">
              <a:defRPr/>
            </a:pPr>
            <a:r>
              <a:rPr lang="cs-CZ" sz="2900" dirty="0" smtClean="0"/>
              <a:t>c)	</a:t>
            </a:r>
            <a:r>
              <a:rPr lang="cs-CZ" sz="2900" dirty="0" err="1" smtClean="0">
                <a:solidFill>
                  <a:schemeClr val="tx2"/>
                </a:solidFill>
              </a:rPr>
              <a:t>Raphidocelis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subcapitata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(</a:t>
            </a:r>
            <a:r>
              <a:rPr lang="cs-CZ" sz="2900" dirty="0" err="1" smtClean="0"/>
              <a:t>Selenastrum</a:t>
            </a:r>
            <a:r>
              <a:rPr lang="cs-CZ" sz="2900" dirty="0" smtClean="0"/>
              <a:t> </a:t>
            </a:r>
            <a:r>
              <a:rPr lang="cs-CZ" sz="2900" dirty="0" err="1" smtClean="0"/>
              <a:t>capricornutum</a:t>
            </a:r>
            <a:r>
              <a:rPr lang="cs-CZ" sz="2900" dirty="0" smtClean="0"/>
              <a:t>) nebo </a:t>
            </a:r>
            <a:r>
              <a:rPr lang="cs-CZ" sz="2900" dirty="0" err="1" smtClean="0"/>
              <a:t>Scenedesmus</a:t>
            </a:r>
            <a:r>
              <a:rPr lang="cs-CZ" sz="2900" dirty="0" smtClean="0"/>
              <a:t> </a:t>
            </a:r>
            <a:r>
              <a:rPr lang="cs-CZ" sz="2900" dirty="0" err="1" smtClean="0"/>
              <a:t>subspicatus</a:t>
            </a:r>
            <a:r>
              <a:rPr lang="cs-CZ" sz="2900" dirty="0" smtClean="0"/>
              <a:t> (doba působení 72 hod.)</a:t>
            </a:r>
          </a:p>
          <a:p>
            <a:pPr lvl="1">
              <a:defRPr/>
            </a:pPr>
            <a:r>
              <a:rPr lang="cs-CZ" sz="2900" dirty="0" smtClean="0"/>
              <a:t>d)	semeno </a:t>
            </a:r>
            <a:r>
              <a:rPr lang="cs-CZ" sz="2900" dirty="0" err="1" smtClean="0">
                <a:solidFill>
                  <a:schemeClr val="tx2"/>
                </a:solidFill>
              </a:rPr>
              <a:t>Sinapis</a:t>
            </a:r>
            <a:r>
              <a:rPr lang="cs-CZ" sz="2900" dirty="0" smtClean="0">
                <a:solidFill>
                  <a:schemeClr val="tx2"/>
                </a:solidFill>
              </a:rPr>
              <a:t> alba</a:t>
            </a:r>
            <a:r>
              <a:rPr lang="cs-CZ" sz="2900" dirty="0" smtClean="0"/>
              <a:t> (doba působení 72 hod.)</a:t>
            </a:r>
          </a:p>
          <a:p>
            <a:pPr>
              <a:buFont typeface="Arial" charset="0"/>
              <a:buNone/>
              <a:defRPr/>
            </a:pPr>
            <a:r>
              <a:rPr lang="en-US" sz="3400" dirty="0" smtClean="0"/>
              <a:t>	</a:t>
            </a:r>
            <a:br>
              <a:rPr lang="en-US" sz="3400" dirty="0" smtClean="0"/>
            </a:br>
            <a:r>
              <a:rPr lang="cs-CZ" sz="3400" dirty="0" smtClean="0">
                <a:solidFill>
                  <a:schemeClr val="tx2"/>
                </a:solidFill>
              </a:rPr>
              <a:t>tyto hodnoty: LC(EC,IC)50 &lt;= 10 ml.l-1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sz="2500" dirty="0" smtClean="0"/>
              <a:t>Vysvětlivky:	</a:t>
            </a:r>
          </a:p>
          <a:p>
            <a:pPr lvl="1">
              <a:defRPr/>
            </a:pPr>
            <a:r>
              <a:rPr lang="cs-CZ" sz="2500" dirty="0" smtClean="0"/>
              <a:t>LC 50 - koncentrace, která způsobí úhyn 50 % testovacích ryb ve zvoleném časovém úseku.</a:t>
            </a:r>
          </a:p>
          <a:p>
            <a:pPr lvl="1">
              <a:defRPr/>
            </a:pPr>
            <a:r>
              <a:rPr lang="cs-CZ" sz="2500" dirty="0" smtClean="0"/>
              <a:t>EC 50 - koncentrace, která způsobí úhyn nebo imobilizaci 50 % testovacích organismů (</a:t>
            </a:r>
            <a:r>
              <a:rPr lang="cs-CZ" sz="2500" dirty="0" err="1" smtClean="0"/>
              <a:t>Daphnia</a:t>
            </a:r>
            <a:r>
              <a:rPr lang="cs-CZ" sz="2500" dirty="0" smtClean="0"/>
              <a:t> </a:t>
            </a:r>
            <a:r>
              <a:rPr lang="cs-CZ" sz="2500" dirty="0" err="1" smtClean="0"/>
              <a:t>magna</a:t>
            </a:r>
            <a:r>
              <a:rPr lang="cs-CZ" sz="2500" dirty="0" smtClean="0"/>
              <a:t>).</a:t>
            </a:r>
          </a:p>
          <a:p>
            <a:pPr lvl="1">
              <a:defRPr/>
            </a:pPr>
            <a:r>
              <a:rPr lang="cs-CZ" sz="2500" dirty="0" smtClean="0"/>
              <a:t>IC 50 - koncentrace, která způsobí 50procentní inhibici růstu nebo růstové rychlosti řasové kultury nebo 50procentní inhibici růstu kořene </a:t>
            </a:r>
            <a:r>
              <a:rPr lang="cs-CZ" sz="2500" dirty="0" err="1" smtClean="0"/>
              <a:t>Sinapis</a:t>
            </a:r>
            <a:r>
              <a:rPr lang="cs-CZ" sz="2500" dirty="0" smtClean="0"/>
              <a:t> alba ve srovnání s kontrolou ve zvoleném časovém úseku.</a:t>
            </a:r>
          </a:p>
          <a:p>
            <a:pPr lvl="1">
              <a:defRPr/>
            </a:pPr>
            <a:endParaRPr lang="en-US" sz="1900" dirty="0" smtClean="0"/>
          </a:p>
          <a:p>
            <a:pPr>
              <a:defRPr/>
            </a:pPr>
            <a:r>
              <a:rPr lang="en-US" sz="3800" b="1" i="1" dirty="0" err="1" smtClean="0"/>
              <a:t>Jak</a:t>
            </a:r>
            <a:r>
              <a:rPr lang="en-US" sz="3800" b="1" i="1" dirty="0" smtClean="0"/>
              <a:t> p</a:t>
            </a:r>
            <a:r>
              <a:rPr lang="cs-CZ" sz="3800" b="1" i="1" dirty="0" err="1" smtClean="0"/>
              <a:t>řipravit</a:t>
            </a:r>
            <a:r>
              <a:rPr lang="cs-CZ" sz="3800" b="1" i="1" dirty="0" smtClean="0"/>
              <a:t> </a:t>
            </a:r>
            <a:r>
              <a:rPr lang="cs-CZ" sz="3800" b="1" i="1" dirty="0" smtClean="0">
                <a:solidFill>
                  <a:srgbClr val="FF0000"/>
                </a:solidFill>
              </a:rPr>
              <a:t>VODNÝ VÝLUH</a:t>
            </a:r>
            <a:r>
              <a:rPr lang="cs-CZ" sz="3800" b="1" i="1" dirty="0" smtClean="0"/>
              <a:t>?</a:t>
            </a:r>
          </a:p>
          <a:p>
            <a:pPr lvl="1">
              <a:defRPr/>
            </a:pPr>
            <a:r>
              <a:rPr lang="cs-CZ" sz="3400" i="1" dirty="0" smtClean="0"/>
              <a:t>Metodický pokyn MŽP:</a:t>
            </a:r>
            <a:r>
              <a:rPr lang="en-US" sz="3400" i="1" dirty="0" smtClean="0"/>
              <a:t>: </a:t>
            </a:r>
            <a:r>
              <a:rPr lang="cs-CZ" sz="3400" i="1" dirty="0" smtClean="0"/>
              <a:t>Metodický pokyn odboru odpadů Ministerstva životního prostředí</a:t>
            </a:r>
            <a:r>
              <a:rPr lang="en-US" sz="3400" i="1" dirty="0" smtClean="0"/>
              <a:t> </a:t>
            </a:r>
            <a:r>
              <a:rPr lang="cs-CZ" sz="3400" i="1" dirty="0" smtClean="0"/>
              <a:t>k hodnocení </a:t>
            </a:r>
            <a:r>
              <a:rPr lang="cs-CZ" sz="3400" i="1" dirty="0" err="1" smtClean="0"/>
              <a:t>vyluhovatelnosti</a:t>
            </a:r>
            <a:r>
              <a:rPr lang="cs-CZ" sz="3400" i="1" dirty="0" smtClean="0"/>
              <a:t> odpadů</a:t>
            </a:r>
            <a:endParaRPr lang="en-US" sz="3400" i="1" dirty="0" smtClean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9223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Vyhl. 376/2001 – příloha 3</a:t>
            </a:r>
            <a:br>
              <a:rPr lang="cs-CZ" sz="3600" smtClean="0">
                <a:solidFill>
                  <a:schemeClr val="tx1"/>
                </a:solidFill>
              </a:rPr>
            </a:br>
            <a:r>
              <a:rPr lang="cs-CZ" sz="1400" b="1" smtClean="0">
                <a:solidFill>
                  <a:schemeClr val="tx1"/>
                </a:solidFill>
              </a:rPr>
              <a:t> </a:t>
            </a:r>
            <a:r>
              <a:rPr lang="cs-CZ" sz="2000" b="1" smtClean="0">
                <a:solidFill>
                  <a:schemeClr val="tx1"/>
                </a:solidFill>
              </a:rPr>
              <a:t>Metody hodnocení nebezpečných vlastností odpadů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850" y="1268413"/>
            <a:ext cx="8229600" cy="381635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b="1" dirty="0" smtClean="0"/>
              <a:t>7. </a:t>
            </a:r>
            <a:r>
              <a:rPr lang="cs-CZ" b="1" dirty="0" smtClean="0">
                <a:solidFill>
                  <a:srgbClr val="FF0000"/>
                </a:solidFill>
              </a:rPr>
              <a:t>Pro hodnocení vlastnosti H14 </a:t>
            </a:r>
            <a:r>
              <a:rPr lang="cs-CZ" b="1" dirty="0" err="1" smtClean="0">
                <a:solidFill>
                  <a:srgbClr val="FF0000"/>
                </a:solidFill>
              </a:rPr>
              <a:t>ekotoxicita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se použijí metody:</a:t>
            </a:r>
          </a:p>
          <a:p>
            <a:pPr lvl="1">
              <a:defRPr/>
            </a:pPr>
            <a:r>
              <a:rPr lang="cs-CZ" dirty="0" smtClean="0"/>
              <a:t>Pro zkoušky akutní toxicity: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ISO 6341 </a:t>
            </a:r>
            <a:r>
              <a:rPr lang="cs-CZ" dirty="0" smtClean="0"/>
              <a:t>Jakost vod - Zkouška inhibice pohyblivosti </a:t>
            </a:r>
            <a:r>
              <a:rPr lang="cs-CZ" dirty="0" err="1" smtClean="0"/>
              <a:t>Daphnia</a:t>
            </a:r>
            <a:r>
              <a:rPr lang="cs-CZ" dirty="0" smtClean="0"/>
              <a:t> </a:t>
            </a:r>
            <a:r>
              <a:rPr lang="cs-CZ" dirty="0" err="1" smtClean="0"/>
              <a:t>magna</a:t>
            </a:r>
            <a:r>
              <a:rPr lang="cs-CZ" dirty="0" smtClean="0"/>
              <a:t> </a:t>
            </a:r>
            <a:r>
              <a:rPr lang="cs-CZ" dirty="0" err="1" smtClean="0"/>
              <a:t>Straus</a:t>
            </a:r>
            <a:r>
              <a:rPr lang="cs-CZ" dirty="0" smtClean="0"/>
              <a:t> (</a:t>
            </a:r>
            <a:r>
              <a:rPr lang="cs-CZ" dirty="0" err="1" smtClean="0"/>
              <a:t>Cladocera</a:t>
            </a:r>
            <a:r>
              <a:rPr lang="cs-CZ" dirty="0" smtClean="0"/>
              <a:t>, </a:t>
            </a:r>
            <a:r>
              <a:rPr lang="cs-CZ" dirty="0" err="1" smtClean="0"/>
              <a:t>Crustacea</a:t>
            </a:r>
            <a:r>
              <a:rPr lang="cs-CZ" dirty="0" smtClean="0"/>
              <a:t>) - Zkouška akutní toxicity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28692 </a:t>
            </a:r>
            <a:r>
              <a:rPr lang="cs-CZ" dirty="0" smtClean="0"/>
              <a:t>Jakost vod - Zkouška inhibice růstu sladkovodních řas </a:t>
            </a:r>
            <a:r>
              <a:rPr lang="cs-CZ" dirty="0" err="1" smtClean="0"/>
              <a:t>Scenedesmus</a:t>
            </a:r>
            <a:r>
              <a:rPr lang="cs-CZ" dirty="0" smtClean="0"/>
              <a:t> </a:t>
            </a:r>
            <a:r>
              <a:rPr lang="cs-CZ" dirty="0" err="1" smtClean="0"/>
              <a:t>subspicatus</a:t>
            </a:r>
            <a:r>
              <a:rPr lang="cs-CZ" dirty="0" smtClean="0"/>
              <a:t> a </a:t>
            </a:r>
            <a:r>
              <a:rPr lang="cs-CZ" dirty="0" err="1" smtClean="0"/>
              <a:t>Selenastrum</a:t>
            </a:r>
            <a:r>
              <a:rPr lang="cs-CZ" dirty="0" smtClean="0"/>
              <a:t> </a:t>
            </a:r>
            <a:r>
              <a:rPr lang="cs-CZ" dirty="0" err="1" smtClean="0"/>
              <a:t>capricornutum</a:t>
            </a:r>
            <a:r>
              <a:rPr lang="cs-CZ" dirty="0" smtClean="0"/>
              <a:t> (ISO 8692; 1989)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ISO 7346-2 </a:t>
            </a:r>
            <a:r>
              <a:rPr lang="cs-CZ" dirty="0" smtClean="0"/>
              <a:t>Jakost vod - Stanovení akutní letální toxicity pro sladkovodní ryby [</a:t>
            </a:r>
            <a:r>
              <a:rPr lang="cs-CZ" dirty="0" err="1" smtClean="0"/>
              <a:t>Brachydanio</a:t>
            </a:r>
            <a:r>
              <a:rPr lang="cs-CZ" dirty="0" smtClean="0"/>
              <a:t> </a:t>
            </a:r>
            <a:r>
              <a:rPr lang="cs-CZ" dirty="0" err="1" smtClean="0"/>
              <a:t>rerio</a:t>
            </a:r>
            <a:r>
              <a:rPr lang="cs-CZ" dirty="0" smtClean="0"/>
              <a:t> </a:t>
            </a:r>
            <a:r>
              <a:rPr lang="cs-CZ" dirty="0" err="1" smtClean="0"/>
              <a:t>Hamilton</a:t>
            </a:r>
            <a:r>
              <a:rPr lang="cs-CZ" dirty="0" smtClean="0"/>
              <a:t>-</a:t>
            </a:r>
            <a:r>
              <a:rPr lang="cs-CZ" dirty="0" err="1" smtClean="0"/>
              <a:t>Buchanan</a:t>
            </a:r>
            <a:r>
              <a:rPr lang="cs-CZ" dirty="0" smtClean="0"/>
              <a:t> (</a:t>
            </a:r>
            <a:r>
              <a:rPr lang="cs-CZ" dirty="0" err="1" smtClean="0"/>
              <a:t>Teleostei</a:t>
            </a:r>
            <a:r>
              <a:rPr lang="cs-CZ" dirty="0" smtClean="0"/>
              <a:t>, </a:t>
            </a:r>
            <a:r>
              <a:rPr lang="cs-CZ" dirty="0" err="1" smtClean="0"/>
              <a:t>Cyprinidae</a:t>
            </a:r>
            <a:r>
              <a:rPr lang="cs-CZ" dirty="0" smtClean="0"/>
              <a:t>)] - část 2: Obnovovací metoda</a:t>
            </a:r>
          </a:p>
          <a:p>
            <a:pPr lvl="2">
              <a:defRPr/>
            </a:pPr>
            <a:r>
              <a:rPr lang="cs-CZ" dirty="0" smtClean="0"/>
              <a:t>Test inhibice růstu kořene hořčice bílé (</a:t>
            </a:r>
            <a:r>
              <a:rPr lang="cs-CZ" dirty="0" err="1" smtClean="0"/>
              <a:t>Sinapsis</a:t>
            </a:r>
            <a:r>
              <a:rPr lang="cs-CZ" dirty="0" smtClean="0"/>
              <a:t> alba). Metodický pokyn Ministerstva životního prostředí ke stanovení </a:t>
            </a:r>
            <a:r>
              <a:rPr lang="cs-CZ" dirty="0" err="1" smtClean="0"/>
              <a:t>ekotoxicity</a:t>
            </a:r>
            <a:r>
              <a:rPr lang="cs-CZ" dirty="0" smtClean="0"/>
              <a:t> odpadů.</a:t>
            </a:r>
          </a:p>
        </p:txBody>
      </p:sp>
      <p:pic>
        <p:nvPicPr>
          <p:cNvPr id="45060" name="Picture 2" descr="https://encrypted-tbn0.gstatic.com/images?q=tbn:ANd9GcTgfZq95flTSXchv1vufQJsY0xH8TxvzmUSbRrioUqDnMQpNIQL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737100"/>
            <a:ext cx="12969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665663"/>
            <a:ext cx="1944687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4665663"/>
            <a:ext cx="230505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652963"/>
            <a:ext cx="1512888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sz="1800" dirty="0" smtClean="0">
                <a:solidFill>
                  <a:schemeClr val="tx1"/>
                </a:solidFill>
              </a:rPr>
              <a:t>Co by měl student vědět? Znát příklady využití </a:t>
            </a:r>
            <a:r>
              <a:rPr lang="cs-CZ" sz="1800" dirty="0" err="1" smtClean="0">
                <a:solidFill>
                  <a:schemeClr val="tx1"/>
                </a:solidFill>
              </a:rPr>
              <a:t>ekotoxikologie</a:t>
            </a:r>
            <a:r>
              <a:rPr lang="cs-CZ" sz="1800" dirty="0" smtClean="0">
                <a:solidFill>
                  <a:schemeClr val="tx1"/>
                </a:solidFill>
              </a:rPr>
              <a:t> v praxi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54461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GB" b="1" dirty="0" err="1" smtClean="0"/>
              <a:t>Analýza</a:t>
            </a:r>
            <a:r>
              <a:rPr lang="en-GB" b="1" dirty="0" smtClean="0"/>
              <a:t> </a:t>
            </a:r>
            <a:r>
              <a:rPr lang="en-GB" b="1" dirty="0" err="1" smtClean="0"/>
              <a:t>rizik</a:t>
            </a:r>
            <a:r>
              <a:rPr lang="en-GB" b="1" dirty="0" smtClean="0"/>
              <a:t> / e</a:t>
            </a:r>
            <a:r>
              <a:rPr lang="cs-CZ" b="1" dirty="0" err="1" smtClean="0"/>
              <a:t>kotoxicita</a:t>
            </a:r>
            <a:r>
              <a:rPr lang="cs-CZ" b="1" dirty="0" smtClean="0"/>
              <a:t> </a:t>
            </a:r>
            <a:r>
              <a:rPr lang="cs-CZ" b="1" dirty="0" smtClean="0"/>
              <a:t>a odvození bezpečných limitů</a:t>
            </a:r>
            <a:endParaRPr lang="cs-CZ" dirty="0" smtClean="0"/>
          </a:p>
          <a:p>
            <a:pPr lvl="1">
              <a:defRPr/>
            </a:pPr>
            <a:r>
              <a:rPr lang="cs-CZ" dirty="0" smtClean="0"/>
              <a:t>Co je </a:t>
            </a:r>
            <a:r>
              <a:rPr lang="en-GB" dirty="0" smtClean="0"/>
              <a:t>PEC / </a:t>
            </a:r>
            <a:r>
              <a:rPr lang="cs-CZ" dirty="0" smtClean="0"/>
              <a:t>PNEC </a:t>
            </a:r>
            <a:r>
              <a:rPr lang="cs-CZ" dirty="0" smtClean="0"/>
              <a:t>/ </a:t>
            </a:r>
            <a:r>
              <a:rPr lang="cs-CZ" dirty="0" smtClean="0"/>
              <a:t>EQS</a:t>
            </a:r>
            <a:r>
              <a:rPr lang="en-GB" dirty="0" smtClean="0"/>
              <a:t> / RQ</a:t>
            </a:r>
            <a:r>
              <a:rPr lang="cs-CZ" dirty="0" smtClean="0"/>
              <a:t>? </a:t>
            </a:r>
            <a:r>
              <a:rPr lang="cs-CZ" dirty="0" smtClean="0"/>
              <a:t>Jak se prakticky odvodí/zjistí/odhadne? Co jsou a proč se používají faktory nejistoty? </a:t>
            </a:r>
            <a:r>
              <a:rPr lang="cs-CZ" dirty="0" smtClean="0"/>
              <a:t>Kde </a:t>
            </a:r>
            <a:r>
              <a:rPr lang="cs-CZ" dirty="0" smtClean="0"/>
              <a:t>lze </a:t>
            </a:r>
            <a:r>
              <a:rPr lang="en-GB" dirty="0" err="1" smtClean="0"/>
              <a:t>zjistit</a:t>
            </a:r>
            <a:r>
              <a:rPr lang="en-GB" dirty="0" smtClean="0"/>
              <a:t> </a:t>
            </a:r>
            <a:r>
              <a:rPr lang="en-GB" dirty="0" err="1" smtClean="0"/>
              <a:t>jaké</a:t>
            </a:r>
            <a:r>
              <a:rPr lang="en-GB" dirty="0" smtClean="0"/>
              <a:t> je </a:t>
            </a:r>
            <a:r>
              <a:rPr lang="cs-CZ" dirty="0" smtClean="0"/>
              <a:t>EQS</a:t>
            </a:r>
            <a:r>
              <a:rPr lang="en-GB" dirty="0" smtClean="0"/>
              <a:t> pro </a:t>
            </a:r>
            <a:r>
              <a:rPr lang="en-GB" dirty="0" err="1" smtClean="0"/>
              <a:t>konkrétní</a:t>
            </a:r>
            <a:r>
              <a:rPr lang="en-GB" dirty="0" smtClean="0"/>
              <a:t> </a:t>
            </a:r>
            <a:r>
              <a:rPr lang="en-GB" dirty="0" err="1" smtClean="0"/>
              <a:t>látku</a:t>
            </a:r>
            <a:r>
              <a:rPr lang="cs-CZ" dirty="0" smtClean="0"/>
              <a:t>? </a:t>
            </a:r>
            <a:r>
              <a:rPr lang="cs-CZ" dirty="0" smtClean="0"/>
              <a:t>V jakých cca koncentračních jednotkách (řádově) se EQS pohybují – např. pro půdu a vodu? </a:t>
            </a:r>
            <a:endParaRPr lang="en-GB" dirty="0" smtClean="0"/>
          </a:p>
          <a:p>
            <a:pPr>
              <a:defRPr/>
            </a:pPr>
            <a:endParaRPr lang="en-GB" b="1" dirty="0" smtClean="0"/>
          </a:p>
          <a:p>
            <a:pPr>
              <a:defRPr/>
            </a:pPr>
            <a:r>
              <a:rPr lang="cs-CZ" b="1" dirty="0" smtClean="0"/>
              <a:t>Regulace </a:t>
            </a:r>
            <a:r>
              <a:rPr lang="cs-CZ" b="1" dirty="0" smtClean="0"/>
              <a:t>nebezpečných látek </a:t>
            </a:r>
            <a:r>
              <a:rPr lang="en-GB" b="1" dirty="0" smtClean="0"/>
              <a:t>v </a:t>
            </a:r>
            <a:r>
              <a:rPr lang="en-GB" b="1" dirty="0" err="1" smtClean="0"/>
              <a:t>příkladech</a:t>
            </a:r>
            <a:endParaRPr lang="en-GB" b="1" dirty="0" smtClean="0"/>
          </a:p>
          <a:p>
            <a:pPr lvl="1">
              <a:defRPr/>
            </a:pPr>
            <a:r>
              <a:rPr lang="en-GB" b="1" dirty="0" smtClean="0"/>
              <a:t>P</a:t>
            </a:r>
            <a:r>
              <a:rPr lang="cs-CZ" b="1" dirty="0" err="1" smtClean="0"/>
              <a:t>říklad</a:t>
            </a:r>
            <a:r>
              <a:rPr lang="cs-CZ" b="1" dirty="0" smtClean="0"/>
              <a:t> </a:t>
            </a:r>
            <a:r>
              <a:rPr lang="cs-CZ" b="1" dirty="0" smtClean="0"/>
              <a:t>veterinárních léčiv</a:t>
            </a:r>
            <a:endParaRPr lang="cs-CZ" dirty="0" smtClean="0"/>
          </a:p>
          <a:p>
            <a:pPr lvl="2">
              <a:defRPr/>
            </a:pPr>
            <a:r>
              <a:rPr lang="cs-CZ" dirty="0" smtClean="0"/>
              <a:t>Jaký </a:t>
            </a:r>
            <a:r>
              <a:rPr lang="cs-CZ" dirty="0" smtClean="0"/>
              <a:t>je celkový postup při hodnocení léčiv? Čím se začne? Jaké kroky se provádějí následně?</a:t>
            </a:r>
          </a:p>
          <a:p>
            <a:pPr lvl="1">
              <a:defRPr/>
            </a:pPr>
            <a:r>
              <a:rPr lang="cs-CZ" b="1" dirty="0" smtClean="0"/>
              <a:t>Legislativa REACH</a:t>
            </a:r>
            <a:endParaRPr lang="cs-CZ" dirty="0" smtClean="0"/>
          </a:p>
          <a:p>
            <a:pPr lvl="2">
              <a:defRPr/>
            </a:pPr>
            <a:r>
              <a:rPr lang="cs-CZ" dirty="0" smtClean="0"/>
              <a:t>Co je EINECS? Co je ECHA? Základní principy, odpovědnosti, cíle? Jaká data </a:t>
            </a:r>
            <a:r>
              <a:rPr lang="en-GB" dirty="0" smtClean="0"/>
              <a:t>o </a:t>
            </a:r>
            <a:r>
              <a:rPr lang="en-GB" dirty="0" err="1" smtClean="0"/>
              <a:t>chemických</a:t>
            </a:r>
            <a:r>
              <a:rPr lang="en-GB" dirty="0" smtClean="0"/>
              <a:t> </a:t>
            </a:r>
            <a:r>
              <a:rPr lang="en-GB" dirty="0" err="1" smtClean="0"/>
              <a:t>látkách</a:t>
            </a:r>
            <a:r>
              <a:rPr lang="en-GB" dirty="0" smtClean="0"/>
              <a:t> </a:t>
            </a:r>
            <a:r>
              <a:rPr lang="cs-CZ" dirty="0" smtClean="0"/>
              <a:t>se sbírají? </a:t>
            </a:r>
            <a:r>
              <a:rPr lang="en-GB" dirty="0" err="1" smtClean="0"/>
              <a:t>Jaká</a:t>
            </a:r>
            <a:r>
              <a:rPr lang="en-GB" dirty="0" smtClean="0"/>
              <a:t> data o </a:t>
            </a:r>
            <a:r>
              <a:rPr lang="en-GB" dirty="0" err="1" smtClean="0"/>
              <a:t>ekotoxicitě</a:t>
            </a:r>
            <a:r>
              <a:rPr lang="en-GB" dirty="0" smtClean="0"/>
              <a:t> se </a:t>
            </a:r>
            <a:r>
              <a:rPr lang="en-GB" dirty="0" err="1" smtClean="0"/>
              <a:t>sbírají</a:t>
            </a:r>
            <a:r>
              <a:rPr lang="en-GB" dirty="0" smtClean="0"/>
              <a:t>? </a:t>
            </a:r>
            <a:r>
              <a:rPr lang="en-GB" dirty="0" err="1" smtClean="0"/>
              <a:t>Jaké</a:t>
            </a:r>
            <a:r>
              <a:rPr lang="en-GB" dirty="0" smtClean="0"/>
              <a:t> testy se </a:t>
            </a:r>
            <a:r>
              <a:rPr lang="en-GB" dirty="0" err="1" smtClean="0"/>
              <a:t>vyžadují</a:t>
            </a:r>
            <a:r>
              <a:rPr lang="en-GB" dirty="0" smtClean="0"/>
              <a:t>? </a:t>
            </a:r>
            <a:endParaRPr lang="cs-CZ" dirty="0" smtClean="0"/>
          </a:p>
          <a:p>
            <a:pPr>
              <a:defRPr/>
            </a:pPr>
            <a:endParaRPr lang="en-GB" b="1" dirty="0" smtClean="0"/>
          </a:p>
          <a:p>
            <a:pPr>
              <a:defRPr/>
            </a:pPr>
            <a:r>
              <a:rPr lang="en-GB" b="1" dirty="0" err="1" smtClean="0"/>
              <a:t>Povrchová</a:t>
            </a:r>
            <a:r>
              <a:rPr lang="en-GB" b="1" dirty="0" smtClean="0"/>
              <a:t> </a:t>
            </a:r>
            <a:r>
              <a:rPr lang="en-GB" b="1" dirty="0" err="1" smtClean="0"/>
              <a:t>voda</a:t>
            </a:r>
            <a:r>
              <a:rPr lang="en-GB" b="1" dirty="0" smtClean="0"/>
              <a:t> a </a:t>
            </a:r>
            <a:r>
              <a:rPr lang="en-GB" b="1" dirty="0" err="1" smtClean="0"/>
              <a:t>odpady</a:t>
            </a:r>
            <a:endParaRPr lang="en-GB" b="1" dirty="0" smtClean="0"/>
          </a:p>
          <a:p>
            <a:pPr lvl="1">
              <a:defRPr/>
            </a:pPr>
            <a:r>
              <a:rPr lang="en-GB" b="1" dirty="0" err="1" smtClean="0"/>
              <a:t>Voda</a:t>
            </a:r>
            <a:r>
              <a:rPr lang="en-GB" b="1" dirty="0" smtClean="0"/>
              <a:t> – </a:t>
            </a:r>
            <a:r>
              <a:rPr lang="en-GB" dirty="0" smtClean="0"/>
              <a:t>Co </a:t>
            </a:r>
            <a:r>
              <a:rPr lang="en-GB" dirty="0" err="1" smtClean="0"/>
              <a:t>jsou</a:t>
            </a:r>
            <a:r>
              <a:rPr lang="en-GB" dirty="0" smtClean="0"/>
              <a:t> to </a:t>
            </a:r>
            <a:r>
              <a:rPr lang="en-GB" dirty="0" err="1" smtClean="0"/>
              <a:t>prioritní</a:t>
            </a:r>
            <a:r>
              <a:rPr lang="en-GB" dirty="0" smtClean="0"/>
              <a:t> </a:t>
            </a:r>
            <a:r>
              <a:rPr lang="en-GB" dirty="0" err="1" smtClean="0"/>
              <a:t>polutanty</a:t>
            </a:r>
            <a:r>
              <a:rPr lang="en-GB" dirty="0" smtClean="0"/>
              <a:t> s </a:t>
            </a:r>
            <a:r>
              <a:rPr lang="en-GB" dirty="0" err="1" smtClean="0"/>
              <a:t>ohledem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kvalitu</a:t>
            </a:r>
            <a:r>
              <a:rPr lang="en-GB" dirty="0" smtClean="0"/>
              <a:t> </a:t>
            </a:r>
            <a:r>
              <a:rPr lang="en-GB" dirty="0" err="1" smtClean="0"/>
              <a:t>vody</a:t>
            </a:r>
            <a:r>
              <a:rPr lang="en-GB" dirty="0" smtClean="0"/>
              <a:t> v EU? </a:t>
            </a:r>
          </a:p>
          <a:p>
            <a:pPr lvl="2">
              <a:defRPr/>
            </a:pPr>
            <a:r>
              <a:rPr lang="en-GB" dirty="0" smtClean="0"/>
              <a:t>Co to </a:t>
            </a:r>
            <a:r>
              <a:rPr lang="en-GB" dirty="0" err="1" smtClean="0"/>
              <a:t>jsou</a:t>
            </a:r>
            <a:r>
              <a:rPr lang="en-GB" dirty="0" smtClean="0"/>
              <a:t> a c</a:t>
            </a:r>
            <a:r>
              <a:rPr lang="en-GB" dirty="0" smtClean="0"/>
              <a:t>o </a:t>
            </a:r>
            <a:r>
              <a:rPr lang="en-GB" dirty="0" err="1" smtClean="0"/>
              <a:t>znamená</a:t>
            </a:r>
            <a:r>
              <a:rPr lang="en-GB" dirty="0" smtClean="0"/>
              <a:t> </a:t>
            </a:r>
            <a:r>
              <a:rPr lang="en-GB" dirty="0" err="1" smtClean="0"/>
              <a:t>překročení</a:t>
            </a:r>
            <a:r>
              <a:rPr lang="en-GB" dirty="0" smtClean="0"/>
              <a:t> RP-NEK </a:t>
            </a:r>
            <a:r>
              <a:rPr lang="en-GB" dirty="0" smtClean="0"/>
              <a:t>a NP-NEK? </a:t>
            </a:r>
          </a:p>
          <a:p>
            <a:pPr lvl="1">
              <a:defRPr/>
            </a:pPr>
            <a:r>
              <a:rPr lang="cs-CZ" b="1" dirty="0" smtClean="0"/>
              <a:t>Odpady </a:t>
            </a:r>
            <a:r>
              <a:rPr lang="cs-CZ" dirty="0" smtClean="0"/>
              <a:t>(příklad využití při hodnocení kontaminované matrice životního </a:t>
            </a:r>
            <a:r>
              <a:rPr lang="cs-CZ" dirty="0" smtClean="0"/>
              <a:t>prostředí</a:t>
            </a:r>
            <a:r>
              <a:rPr lang="cs-CZ" dirty="0" smtClean="0"/>
              <a:t>)</a:t>
            </a:r>
          </a:p>
          <a:p>
            <a:pPr lvl="2">
              <a:defRPr/>
            </a:pPr>
            <a:r>
              <a:rPr lang="cs-CZ" dirty="0" smtClean="0"/>
              <a:t>Popsat kdy, proč a jak se využívají </a:t>
            </a:r>
            <a:r>
              <a:rPr lang="cs-CZ" dirty="0" err="1" smtClean="0"/>
              <a:t>ekotoxikologická</a:t>
            </a:r>
            <a:r>
              <a:rPr lang="cs-CZ" dirty="0" smtClean="0"/>
              <a:t> data / </a:t>
            </a:r>
            <a:r>
              <a:rPr lang="cs-CZ" dirty="0" err="1" smtClean="0"/>
              <a:t>biotesty</a:t>
            </a:r>
            <a:r>
              <a:rPr lang="cs-CZ" dirty="0" smtClean="0"/>
              <a:t>? Jak se pozná „ekotoxicky nebezpečný“ odpad? Jak zjistíme, že je ekotoxicky nebezpečný?</a:t>
            </a:r>
          </a:p>
          <a:p>
            <a:pPr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7803</TotalTime>
  <Words>4351</Words>
  <Application>Microsoft Office PowerPoint</Application>
  <PresentationFormat>Předvádění na obrazovce (4:3)</PresentationFormat>
  <Paragraphs>903</Paragraphs>
  <Slides>97</Slides>
  <Notes>97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98" baseType="lpstr">
      <vt:lpstr>Motiv sady Office</vt:lpstr>
      <vt:lpstr>Snímek 1</vt:lpstr>
      <vt:lpstr>Snímek 2</vt:lpstr>
      <vt:lpstr>Snímek 3</vt:lpstr>
      <vt:lpstr>Snímek 4</vt:lpstr>
      <vt:lpstr>Část 1  Hodnocení Rizik  Odvození a využití “limitů”</vt:lpstr>
      <vt:lpstr>„Limity“ a základy hodnocení rizik Příčina -&gt; Důsledek: Dávka -&gt; Účinek </vt:lpstr>
      <vt:lpstr>HODNOCENÍ RIZIK</vt:lpstr>
      <vt:lpstr>HODNOCENÍ a ŘÍZENÍ RIZIK</vt:lpstr>
      <vt:lpstr>HODNOCENÍ RIZIK</vt:lpstr>
      <vt:lpstr>HODNOCENÍ RIZIK – krok 1: expozice</vt:lpstr>
      <vt:lpstr>HODNOCENÍ RIZIK: krok 2 - účinky</vt:lpstr>
      <vt:lpstr>Jak poznat, které koncentrace jsou „bezpečné“? (jak odvodit TDI / PNEC)</vt:lpstr>
      <vt:lpstr>Snímek 13</vt:lpstr>
      <vt:lpstr>Které konkrétní testy se využívají?</vt:lpstr>
      <vt:lpstr>Zákony vs standardy</vt:lpstr>
      <vt:lpstr>Organizace spojené s biotesty</vt:lpstr>
      <vt:lpstr>Příklad – standardy dle OECD</vt:lpstr>
      <vt:lpstr>Příklad – vybrané standardy dle ISO</vt:lpstr>
      <vt:lpstr>Příklad – standardy ČSN </vt:lpstr>
      <vt:lpstr>Snímek 20</vt:lpstr>
      <vt:lpstr>Snímek 21</vt:lpstr>
      <vt:lpstr>Snímek 22</vt:lpstr>
      <vt:lpstr> odvození PNEC = bezpečná koncentrace  </vt:lpstr>
      <vt:lpstr>Snímek 24</vt:lpstr>
      <vt:lpstr>PNEC vs zákoné limity (např. NEK / EQS)</vt:lpstr>
      <vt:lpstr>Syntéza PEC a PNEC = charakterizace rizika</vt:lpstr>
      <vt:lpstr>Charakterizace rizika</vt:lpstr>
      <vt:lpstr>Pojem “Závažnost” rizika</vt:lpstr>
      <vt:lpstr>Shrnutí – odvození a využití NEK / EQS</vt:lpstr>
      <vt:lpstr>SHRNUTÍ</vt:lpstr>
      <vt:lpstr>Snímek 31</vt:lpstr>
      <vt:lpstr>Léčiva a jejich regulace</vt:lpstr>
      <vt:lpstr>Léčiva – základní údaje</vt:lpstr>
      <vt:lpstr>Snímek 34</vt:lpstr>
      <vt:lpstr>Snímek 35</vt:lpstr>
      <vt:lpstr>Léčiva a jejich regulace</vt:lpstr>
      <vt:lpstr>Snímek 37</vt:lpstr>
      <vt:lpstr>Snímek 38</vt:lpstr>
      <vt:lpstr>Registrace léčiv</vt:lpstr>
      <vt:lpstr>Hodnocení ERA veterinárních léčiv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Expozice významná (PECsoil &gt; 100 ug/kg)  Phase II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EU a hodnocení rizik chemických látek</vt:lpstr>
      <vt:lpstr>EU a hodnocení rizik chemických látek</vt:lpstr>
      <vt:lpstr>Snímek 60</vt:lpstr>
      <vt:lpstr>REACH </vt:lpstr>
      <vt:lpstr>EU toekomst: REACH</vt:lpstr>
      <vt:lpstr>REACH </vt:lpstr>
      <vt:lpstr>REACH: data</vt:lpstr>
      <vt:lpstr>REACH</vt:lpstr>
      <vt:lpstr>REACH</vt:lpstr>
      <vt:lpstr>REACH – požadavky na testy (eko)toxicity </vt:lpstr>
      <vt:lpstr>REACH – Jaké testy konkrétně? </vt:lpstr>
      <vt:lpstr>REACH – Jaké testy konkrétně? </vt:lpstr>
      <vt:lpstr>OECD Guidelines – celkem 5 řad</vt:lpstr>
      <vt:lpstr>Odhady požadavků na testy (počty látek)</vt:lpstr>
      <vt:lpstr>REACH: náklady</vt:lpstr>
      <vt:lpstr>REACH: náklady</vt:lpstr>
      <vt:lpstr>Snímek 74</vt:lpstr>
      <vt:lpstr>Limity v praxi - Pro které matrice / látky existují limity?</vt:lpstr>
      <vt:lpstr>Kde najít limity / normy environmentální kvality ? (= EQS – Environmental Quality Standards)</vt:lpstr>
      <vt:lpstr>UBA, Německo  http://webetox.uba.de/webETOX/public/search/ziel/open.do </vt:lpstr>
      <vt:lpstr>UBA, Německo Seznam dalších zdrojů – EKOTOXIKOLOGICKÁ DATA   http://webetox.uba.de/webETOX/info/test//Links/ETOX_Links_english_2012-06-07.htm </vt:lpstr>
      <vt:lpstr>Snímek 79</vt:lpstr>
      <vt:lpstr>EU WFD - rámcová směrnice o vodách</vt:lpstr>
      <vt:lpstr>Snímek 81</vt:lpstr>
      <vt:lpstr>Seznam prioritních látek EU WFD (výběr, příklady) </vt:lpstr>
      <vt:lpstr>„Watch list“ EU WFD </vt:lpstr>
      <vt:lpstr>Snímek 84</vt:lpstr>
      <vt:lpstr>Snímek 85</vt:lpstr>
      <vt:lpstr>Odpady v ČR  - příklad – využití ekotoxikologie - </vt:lpstr>
      <vt:lpstr>Zákon o odpadech č.185/2001 Sb.</vt:lpstr>
      <vt:lpstr>Vybrané definice</vt:lpstr>
      <vt:lpstr>Přílohy zákona o odpadech</vt:lpstr>
      <vt:lpstr>Vybrané povinnosti původce odpadů</vt:lpstr>
      <vt:lpstr>Nebezpečný odpad</vt:lpstr>
      <vt:lpstr>Nebezpečné vlastnosti odpadů – příloha č. 2 zákona Jsou značeny písmenem H (1 až 14)</vt:lpstr>
      <vt:lpstr>Jak konkrétně se stanoví H14?</vt:lpstr>
      <vt:lpstr>Stanovení H14 – vyhl. 376/2001</vt:lpstr>
      <vt:lpstr>Stanovení H14 – vyhl. 376/2001</vt:lpstr>
      <vt:lpstr>Vyhl. 376/2001 – příloha 3  Metody hodnocení nebezpečných vlastností odpadů</vt:lpstr>
      <vt:lpstr>Co by měl student vědět? Znát příklady využití ekotoxikologie v praxi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208</cp:revision>
  <dcterms:created xsi:type="dcterms:W3CDTF">2010-05-17T15:27:49Z</dcterms:created>
  <dcterms:modified xsi:type="dcterms:W3CDTF">2015-12-03T14:12:10Z</dcterms:modified>
</cp:coreProperties>
</file>