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s motivem 1 – zvýraznění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52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abica\Documents\BBC\PRACE\VYUKA%20-%20podklady,%20seminarky\Moderni_metody_v_ekotoxikologii\2014-PODZIM\Zkouska\hodnoceni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plotArea>
      <c:layout>
        <c:manualLayout>
          <c:layoutTarget val="inner"/>
          <c:xMode val="edge"/>
          <c:yMode val="edge"/>
          <c:x val="7.1129707112970716E-2"/>
          <c:y val="4.895104895104898E-2"/>
          <c:w val="0.66945606694560666"/>
          <c:h val="0.82867132867132864"/>
        </c:manualLayout>
      </c:layout>
      <c:barChart>
        <c:barDir val="col"/>
        <c:grouping val="clustered"/>
        <c:ser>
          <c:idx val="0"/>
          <c:order val="0"/>
          <c:tx>
            <c:v>BODY TEST</c:v>
          </c:tx>
          <c:cat>
            <c:strRef>
              <c:f>Znamky!$G$25:$G$30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Znamky!$H$25:$H$30</c:f>
              <c:numCache>
                <c:formatCode>0</c:formatCode>
                <c:ptCount val="6"/>
                <c:pt idx="0">
                  <c:v>2</c:v>
                </c:pt>
                <c:pt idx="1">
                  <c:v>4</c:v>
                </c:pt>
                <c:pt idx="2">
                  <c:v>10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v>BODY CELKEM</c:v>
          </c:tx>
          <c:cat>
            <c:strRef>
              <c:f>Znamky!$G$25:$G$30</c:f>
              <c:strCache>
                <c:ptCount val="6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</c:strCache>
            </c:strRef>
          </c:cat>
          <c:val>
            <c:numRef>
              <c:f>Znamky!$J$25:$J$30</c:f>
              <c:numCache>
                <c:formatCode>General</c:formatCode>
                <c:ptCount val="6"/>
                <c:pt idx="0" formatCode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axId val="230445056"/>
        <c:axId val="230512896"/>
      </c:barChart>
      <c:catAx>
        <c:axId val="230445056"/>
        <c:scaling>
          <c:orientation val="minMax"/>
        </c:scaling>
        <c:axPos val="b"/>
        <c:numFmt formatCode="General" sourceLinked="1"/>
        <c:tickLblPos val="nextTo"/>
        <c:txPr>
          <a:bodyPr rot="0" vert="horz"/>
          <a:lstStyle/>
          <a:p>
            <a:pPr>
              <a:defRPr/>
            </a:pPr>
            <a:endParaRPr lang="cs-CZ"/>
          </a:p>
        </c:txPr>
        <c:crossAx val="230512896"/>
        <c:crosses val="autoZero"/>
        <c:auto val="1"/>
        <c:lblAlgn val="ctr"/>
        <c:lblOffset val="100"/>
      </c:catAx>
      <c:valAx>
        <c:axId val="230512896"/>
        <c:scaling>
          <c:orientation val="minMax"/>
        </c:scaling>
        <c:axPos val="l"/>
        <c:majorGridlines/>
        <c:numFmt formatCode="0" sourceLinked="1"/>
        <c:tickLblPos val="nextTo"/>
        <c:txPr>
          <a:bodyPr rot="0" vert="horz"/>
          <a:lstStyle/>
          <a:p>
            <a:pPr>
              <a:defRPr/>
            </a:pPr>
            <a:endParaRPr lang="cs-CZ"/>
          </a:p>
        </c:txPr>
        <c:crossAx val="23044505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</c:chart>
  <c:spPr>
    <a:ln>
      <a:noFill/>
    </a:ln>
  </c:spPr>
  <c:txPr>
    <a:bodyPr/>
    <a:lstStyle/>
    <a:p>
      <a:pPr>
        <a:defRPr sz="16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AE981-DBCD-45CE-99B3-7EAC8E31C2A7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49F0E-C80A-4469-BD67-4C937409D4E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49F0E-C80A-4469-BD67-4C937409D4E6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7A1F5-5CBA-4795-9351-03EEE79472AD}" type="datetimeFigureOut">
              <a:rPr lang="en-GB" smtClean="0"/>
              <a:pPr/>
              <a:t>23/09/2015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30733-500B-4CE1-80C5-4BD4F4526A5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/>
          <a:p>
            <a:r>
              <a:rPr lang="en-US" dirty="0" smtClean="0"/>
              <a:t>Modern</a:t>
            </a:r>
            <a:r>
              <a:rPr lang="cs-CZ" dirty="0" smtClean="0"/>
              <a:t>í metody v ekotoxikologii</a:t>
            </a:r>
            <a:br>
              <a:rPr lang="cs-CZ" dirty="0" smtClean="0"/>
            </a:br>
            <a:r>
              <a:rPr lang="cs-CZ" dirty="0" smtClean="0"/>
              <a:t>Bi5596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70197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Podzim 2015</a:t>
            </a:r>
          </a:p>
          <a:p>
            <a:r>
              <a:rPr lang="cs-CZ" dirty="0" smtClean="0"/>
              <a:t>3 kredity</a:t>
            </a:r>
          </a:p>
          <a:p>
            <a:r>
              <a:rPr lang="cs-CZ" dirty="0" smtClean="0"/>
              <a:t>(2 h týdně přednáška+1 h týdně cvičení)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571604" y="4929198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Koordinátor: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Dr. Pavel Babica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Lektoři: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Doc. Hofman, Dr. Novák, Dr. </a:t>
            </a:r>
            <a:r>
              <a:rPr lang="cs-CZ" sz="3200" dirty="0" err="1" smtClean="0">
                <a:solidFill>
                  <a:schemeClr val="tx1">
                    <a:tint val="75000"/>
                  </a:schemeClr>
                </a:solidFill>
              </a:rPr>
              <a:t>Sovadinová</a:t>
            </a: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, Dr. Babica, Dr. </a:t>
            </a:r>
            <a:r>
              <a:rPr lang="cs-CZ" sz="3200" dirty="0" err="1" smtClean="0">
                <a:solidFill>
                  <a:schemeClr val="tx1">
                    <a:tint val="75000"/>
                  </a:schemeClr>
                </a:solidFill>
              </a:rPr>
              <a:t>Hilscherová</a:t>
            </a: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, Dr. Bláhová, Dr. Brabec, Dr. Smetanová, Dr. </a:t>
            </a:r>
            <a:r>
              <a:rPr lang="cs-CZ" sz="3200" dirty="0" err="1" smtClean="0">
                <a:solidFill>
                  <a:schemeClr val="tx1">
                    <a:tint val="75000"/>
                  </a:schemeClr>
                </a:solidFill>
              </a:rPr>
              <a:t>Bielská</a:t>
            </a: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www.scienceinthebox.com/en-UK/Assets/images/safety/other/SA_1.3_Intr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419872" cy="3419873"/>
          </a:xfrm>
          <a:prstGeom prst="rect">
            <a:avLst/>
          </a:prstGeom>
          <a:noFill/>
        </p:spPr>
      </p:pic>
      <p:pic>
        <p:nvPicPr>
          <p:cNvPr id="4" name="Obrázek 3" descr="4654434_ori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79304" y="2159478"/>
            <a:ext cx="6264696" cy="469852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4067944" y="116632"/>
            <a:ext cx="484472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b="1" dirty="0" smtClean="0"/>
              <a:t>KONCEPT KURZU</a:t>
            </a:r>
          </a:p>
          <a:p>
            <a:pPr marL="342900" indent="-342900"/>
            <a:endParaRPr lang="cs-CZ" dirty="0" smtClean="0"/>
          </a:p>
          <a:p>
            <a:pPr marL="342900" indent="-342900">
              <a:buAutoNum type="arabicParenR"/>
            </a:pPr>
            <a:r>
              <a:rPr lang="cs-CZ" dirty="0" smtClean="0"/>
              <a:t>EXPOZICE – vybrané METODY</a:t>
            </a:r>
          </a:p>
          <a:p>
            <a:pPr marL="342900" indent="-342900">
              <a:buAutoNum type="arabicParenR"/>
            </a:pPr>
            <a:endParaRPr lang="cs-CZ" dirty="0"/>
          </a:p>
          <a:p>
            <a:pPr marL="342900" indent="-342900">
              <a:buAutoNum type="arabicParenR"/>
            </a:pPr>
            <a:r>
              <a:rPr lang="cs-CZ" dirty="0" smtClean="0"/>
              <a:t>ÚČINKY – METODY studia na různých úrovních</a:t>
            </a:r>
            <a:endParaRPr lang="en-GB" dirty="0"/>
          </a:p>
        </p:txBody>
      </p:sp>
      <p:sp>
        <p:nvSpPr>
          <p:cNvPr id="7" name="Šipka doprava 6"/>
          <p:cNvSpPr/>
          <p:nvPr/>
        </p:nvSpPr>
        <p:spPr>
          <a:xfrm flipH="1">
            <a:off x="3419872" y="836712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Šipka doprava 7"/>
          <p:cNvSpPr/>
          <p:nvPr/>
        </p:nvSpPr>
        <p:spPr>
          <a:xfrm rot="16200000" flipH="1">
            <a:off x="5040052" y="1592796"/>
            <a:ext cx="576064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stsiweb.org/images/fogm_slideshows/9/images/Slide3.jpg"/>
          <p:cNvPicPr>
            <a:picLocks noChangeAspect="1" noChangeArrowheads="1"/>
          </p:cNvPicPr>
          <p:nvPr/>
        </p:nvPicPr>
        <p:blipFill>
          <a:blip r:embed="rId3" cstate="print"/>
          <a:srcRect l="37079" t="35955" b="8989"/>
          <a:stretch>
            <a:fillRect/>
          </a:stretch>
        </p:blipFill>
        <p:spPr bwMode="auto">
          <a:xfrm>
            <a:off x="179512" y="1484784"/>
            <a:ext cx="5904656" cy="3874931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83568" y="260648"/>
            <a:ext cx="74905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/>
            <a:r>
              <a:rPr lang="cs-CZ" b="1" dirty="0" smtClean="0"/>
              <a:t>Detailní pozornost </a:t>
            </a:r>
            <a:endParaRPr lang="en-GB" b="1" dirty="0" smtClean="0"/>
          </a:p>
          <a:p>
            <a:pPr marL="342900" indent="-342900"/>
            <a:r>
              <a:rPr lang="en-GB" b="1" dirty="0" smtClean="0"/>
              <a:t>	“</a:t>
            </a:r>
            <a:r>
              <a:rPr lang="cs-CZ" b="1" dirty="0" smtClean="0"/>
              <a:t>nové</a:t>
            </a:r>
            <a:r>
              <a:rPr lang="en-GB" b="1" dirty="0" smtClean="0"/>
              <a:t>”</a:t>
            </a:r>
            <a:r>
              <a:rPr lang="cs-CZ" b="1" dirty="0" smtClean="0"/>
              <a:t> metody</a:t>
            </a:r>
            <a:r>
              <a:rPr lang="en-GB" b="1" dirty="0" smtClean="0"/>
              <a:t> v </a:t>
            </a:r>
            <a:r>
              <a:rPr lang="en-GB" b="1" dirty="0" err="1" smtClean="0"/>
              <a:t>biologii</a:t>
            </a:r>
            <a:endParaRPr lang="cs-CZ" b="1" dirty="0" smtClean="0"/>
          </a:p>
          <a:p>
            <a:pPr marL="342900" indent="-342900"/>
            <a:endParaRPr lang="cs-CZ" dirty="0" smtClean="0"/>
          </a:p>
          <a:p>
            <a:pPr marL="342900" indent="-342900">
              <a:buAutoNum type="arabicParenR"/>
            </a:pPr>
            <a:r>
              <a:rPr lang="en-GB" dirty="0" smtClean="0"/>
              <a:t>Sub-</a:t>
            </a:r>
            <a:r>
              <a:rPr lang="en-GB" dirty="0" err="1" smtClean="0"/>
              <a:t>buněčná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r>
              <a:rPr lang="en-GB" dirty="0" smtClean="0"/>
              <a:t>				2) </a:t>
            </a:r>
            <a:r>
              <a:rPr lang="en-GB" dirty="0" err="1" smtClean="0"/>
              <a:t>Buněčná</a:t>
            </a:r>
            <a:r>
              <a:rPr lang="en-GB" dirty="0" smtClean="0"/>
              <a:t> </a:t>
            </a:r>
            <a:r>
              <a:rPr lang="en-GB" dirty="0" err="1" smtClean="0"/>
              <a:t>úroveň</a:t>
            </a:r>
            <a:endParaRPr lang="en-GB" dirty="0"/>
          </a:p>
        </p:txBody>
      </p:sp>
      <p:pic>
        <p:nvPicPr>
          <p:cNvPr id="2052" name="Picture 4" descr="http://searchfiletype.com/fsearch/2/1/8/1/Cell_structure_function_218142_l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1844824"/>
            <a:ext cx="2599410" cy="1944216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920353" y="5795972"/>
            <a:ext cx="3219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3) </a:t>
            </a:r>
            <a:r>
              <a:rPr lang="en-GB" dirty="0" err="1" smtClean="0"/>
              <a:t>Úvod</a:t>
            </a:r>
            <a:r>
              <a:rPr lang="en-GB" dirty="0" smtClean="0"/>
              <a:t> do </a:t>
            </a:r>
            <a:r>
              <a:rPr lang="en-GB" dirty="0" err="1" smtClean="0"/>
              <a:t>metod</a:t>
            </a:r>
            <a:r>
              <a:rPr lang="en-GB" dirty="0" smtClean="0"/>
              <a:t> </a:t>
            </a:r>
            <a:r>
              <a:rPr lang="en-GB" dirty="0" err="1" smtClean="0"/>
              <a:t>studia</a:t>
            </a:r>
            <a:r>
              <a:rPr lang="en-GB" dirty="0" smtClean="0"/>
              <a:t> </a:t>
            </a:r>
            <a:r>
              <a:rPr lang="en-GB" dirty="0" err="1" smtClean="0"/>
              <a:t>orgánů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49050" y="5733256"/>
            <a:ext cx="21553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i="1" dirty="0" smtClean="0"/>
              <a:t>NE: </a:t>
            </a:r>
            <a:r>
              <a:rPr lang="en-GB" i="1" dirty="0" err="1" smtClean="0"/>
              <a:t>celé</a:t>
            </a:r>
            <a:r>
              <a:rPr lang="en-GB" i="1" dirty="0" smtClean="0"/>
              <a:t> </a:t>
            </a:r>
            <a:r>
              <a:rPr lang="en-GB" i="1" dirty="0" err="1" smtClean="0"/>
              <a:t>organismy</a:t>
            </a:r>
            <a:r>
              <a:rPr lang="en-GB" i="1" dirty="0" smtClean="0"/>
              <a:t> </a:t>
            </a:r>
            <a:br>
              <a:rPr lang="en-GB" i="1" dirty="0" smtClean="0"/>
            </a:br>
            <a:r>
              <a:rPr lang="en-GB" i="1" dirty="0" smtClean="0">
                <a:sym typeface="Wingdings" pitchFamily="2" charset="2"/>
              </a:rPr>
              <a:t></a:t>
            </a:r>
            <a:r>
              <a:rPr lang="en-GB" i="1" dirty="0" smtClean="0"/>
              <a:t> EKOTOX BIOTESTY</a:t>
            </a:r>
            <a:endParaRPr lang="en-GB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23528" y="116632"/>
            <a:ext cx="6672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PŘEDNÁŠKY - ORIENTAČNÍ HARMONOGRAM – PLÁN – </a:t>
            </a:r>
            <a:r>
              <a:rPr lang="en-GB" dirty="0" err="1" smtClean="0"/>
              <a:t>může</a:t>
            </a:r>
            <a:r>
              <a:rPr lang="en-GB" dirty="0" smtClean="0"/>
              <a:t> se </a:t>
            </a:r>
            <a:r>
              <a:rPr lang="en-GB" dirty="0" err="1" smtClean="0"/>
              <a:t>měnit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14282" y="4201547"/>
            <a:ext cx="8820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solidFill>
                  <a:srgbClr val="FF0000"/>
                </a:solidFill>
              </a:rPr>
              <a:t>CVIČENÍ – </a:t>
            </a:r>
            <a:r>
              <a:rPr lang="en-GB" sz="1600" dirty="0" err="1" smtClean="0">
                <a:solidFill>
                  <a:srgbClr val="FF0000"/>
                </a:solidFill>
              </a:rPr>
              <a:t>lektoři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budou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domlouvat</a:t>
            </a:r>
            <a:r>
              <a:rPr lang="en-GB" sz="1600" dirty="0" smtClean="0">
                <a:solidFill>
                  <a:srgbClr val="FF0000"/>
                </a:solidFill>
              </a:rPr>
              <a:t> ad hoc – z </a:t>
            </a:r>
            <a:r>
              <a:rPr lang="en-GB" sz="1600" dirty="0" err="1" smtClean="0">
                <a:solidFill>
                  <a:srgbClr val="FF0000"/>
                </a:solidFill>
              </a:rPr>
              <a:t>týdne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na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týden</a:t>
            </a:r>
            <a:r>
              <a:rPr lang="en-GB" sz="1600" dirty="0" smtClean="0">
                <a:solidFill>
                  <a:srgbClr val="FF0000"/>
                </a:solidFill>
              </a:rPr>
              <a:t> (</a:t>
            </a:r>
            <a:r>
              <a:rPr lang="en-GB" sz="1600" dirty="0" err="1" smtClean="0">
                <a:solidFill>
                  <a:srgbClr val="FF0000"/>
                </a:solidFill>
              </a:rPr>
              <a:t>dle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err="1" smtClean="0">
                <a:solidFill>
                  <a:srgbClr val="FF0000"/>
                </a:solidFill>
              </a:rPr>
              <a:t>možností</a:t>
            </a:r>
            <a:r>
              <a:rPr lang="en-GB" sz="1600" dirty="0" smtClean="0">
                <a:solidFill>
                  <a:srgbClr val="FF0000"/>
                </a:solidFill>
              </a:rPr>
              <a:t> v </a:t>
            </a:r>
            <a:r>
              <a:rPr lang="en-GB" sz="1600" dirty="0" err="1" smtClean="0">
                <a:solidFill>
                  <a:srgbClr val="FF0000"/>
                </a:solidFill>
              </a:rPr>
              <a:t>laboratořích</a:t>
            </a:r>
            <a:r>
              <a:rPr lang="en-GB" sz="1600" dirty="0" smtClean="0">
                <a:solidFill>
                  <a:srgbClr val="FF0000"/>
                </a:solidFill>
              </a:rPr>
              <a:t>)</a:t>
            </a:r>
          </a:p>
          <a:p>
            <a:pPr algn="ctr"/>
            <a:endParaRPr lang="en-GB" sz="16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571472" y="642918"/>
          <a:ext cx="8001055" cy="342902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640084"/>
                <a:gridCol w="1157599"/>
                <a:gridCol w="1705757"/>
                <a:gridCol w="1157599"/>
                <a:gridCol w="544754"/>
                <a:gridCol w="1157599"/>
                <a:gridCol w="1157599"/>
                <a:gridCol w="480064"/>
              </a:tblGrid>
              <a:tr h="2295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Pozn.</a:t>
                      </a:r>
                      <a:endParaRPr lang="cs-CZ" sz="1200" b="1" i="1" u="none" strike="noStrike" dirty="0">
                        <a:latin typeface="Arial CE"/>
                      </a:endParaRPr>
                    </a:p>
                  </a:txBody>
                  <a:tcPr marL="7789" marR="7789" marT="778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DATUM</a:t>
                      </a:r>
                      <a:endParaRPr lang="cs-CZ" sz="1200" b="1" i="0" u="none" strike="noStrike" dirty="0">
                        <a:latin typeface="Arial CE"/>
                      </a:endParaRPr>
                    </a:p>
                  </a:txBody>
                  <a:tcPr marL="7789" marR="7789" marT="778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PREDNASKY</a:t>
                      </a:r>
                      <a:endParaRPr lang="cs-CZ" sz="1200" b="1" i="0" u="none" strike="noStrike" dirty="0">
                        <a:latin typeface="Arial CE"/>
                      </a:endParaRPr>
                    </a:p>
                  </a:txBody>
                  <a:tcPr marL="7789" marR="7789" marT="778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VYUCUJICI</a:t>
                      </a:r>
                      <a:endParaRPr lang="cs-CZ" sz="1200" b="1" i="0" u="none" strike="noStrike" dirty="0">
                        <a:latin typeface="Arial CE"/>
                      </a:endParaRPr>
                    </a:p>
                  </a:txBody>
                  <a:tcPr marL="7789" marR="7789" marT="778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HODIN</a:t>
                      </a:r>
                      <a:endParaRPr lang="cs-CZ" sz="1200" b="1" i="0" u="none" strike="noStrike" dirty="0">
                        <a:latin typeface="Arial CE"/>
                      </a:endParaRPr>
                    </a:p>
                  </a:txBody>
                  <a:tcPr marL="7789" marR="7789" marT="778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CVICENI</a:t>
                      </a:r>
                      <a:endParaRPr lang="cs-CZ" sz="1200" b="1" i="0" u="none" strike="noStrike" dirty="0">
                        <a:latin typeface="Arial CE"/>
                      </a:endParaRPr>
                    </a:p>
                  </a:txBody>
                  <a:tcPr marL="7789" marR="7789" marT="778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VYUCUJICI</a:t>
                      </a:r>
                      <a:endParaRPr lang="cs-CZ" sz="1200" b="1" i="0" u="none" strike="noStrike" dirty="0">
                        <a:latin typeface="Arial CE"/>
                      </a:endParaRPr>
                    </a:p>
                  </a:txBody>
                  <a:tcPr marL="7789" marR="7789" marT="778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HODIN</a:t>
                      </a:r>
                      <a:endParaRPr lang="cs-CZ" sz="1200" b="1" i="0" u="none" strike="noStrike" dirty="0">
                        <a:latin typeface="Arial CE"/>
                      </a:endParaRPr>
                    </a:p>
                  </a:txBody>
                  <a:tcPr marL="7789" marR="7789" marT="7789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45503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 </a:t>
                      </a:r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23. září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Úvodní přednáška (30 minut)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Babica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 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 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 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 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28-Sep*</a:t>
                      </a:r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30. září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Studium expozice 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Hofman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7. říjen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Studium buněk - 1 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 err="1"/>
                        <a:t>Novak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Expozice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Bielska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14. říjen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Studium buněk - 2 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 err="1"/>
                        <a:t>Novak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21. říjen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/>
                        <a:t>Studium DNA a RNA - 1</a:t>
                      </a:r>
                      <a:endParaRPr lang="pl-PL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 err="1"/>
                        <a:t>Sovadinova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Buňky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Novak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28-Oct*</a:t>
                      </a:r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28. říjen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 err="1"/>
                        <a:t>svatek</a:t>
                      </a:r>
                      <a:endParaRPr lang="cs-CZ" sz="1200" b="0" i="1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4. listopad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200" u="none" strike="noStrike" dirty="0"/>
                        <a:t>Studium DNA a RNA - 2</a:t>
                      </a:r>
                      <a:endParaRPr lang="pl-PL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 err="1"/>
                        <a:t>Sovadinova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11. listopad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Studium proteinů - 1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Babica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DNA, RNA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Novak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17-Nov*</a:t>
                      </a:r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18. listopad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Studium proteinů - 2 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Babica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25. listopad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Studium metabolitů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Blahova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2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Proteiny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Babica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2. prosinec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Organismus, tkáně, AOP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 err="1"/>
                        <a:t>Hilscherova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2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Metabolity 1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Blahova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9. prosinec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Studium ekosystému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Brabec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Metabolity 2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Blahova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  <a:tr h="229502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 </a:t>
                      </a:r>
                      <a:endParaRPr lang="cs-CZ" sz="1200" b="0" i="1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16. prosinec 2015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/>
                        <a:t>Modely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Smetanova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/>
                        <a:t>2</a:t>
                      </a:r>
                      <a:endParaRPr lang="cs-CZ" sz="1200" b="0" i="0" u="none" strike="noStrike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Ekosystém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/>
                        <a:t>Brabec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200" u="none" strike="noStrike" dirty="0"/>
                        <a:t>2</a:t>
                      </a:r>
                      <a:endParaRPr lang="cs-CZ" sz="1200" b="0" i="0" u="none" strike="noStrike" dirty="0">
                        <a:latin typeface="Arial CE"/>
                      </a:endParaRPr>
                    </a:p>
                  </a:txBody>
                  <a:tcPr marL="7789" marR="7789" marT="7789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57159" y="1142984"/>
            <a:ext cx="842968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err="1" smtClean="0"/>
              <a:t>Požadavky</a:t>
            </a:r>
            <a:r>
              <a:rPr lang="en-GB" b="1" dirty="0" smtClean="0"/>
              <a:t> </a:t>
            </a:r>
            <a:r>
              <a:rPr lang="en-GB" b="1" dirty="0" err="1" smtClean="0"/>
              <a:t>ke</a:t>
            </a:r>
            <a:r>
              <a:rPr lang="en-GB" b="1" dirty="0" smtClean="0"/>
              <a:t> </a:t>
            </a:r>
            <a:r>
              <a:rPr lang="en-GB" b="1" dirty="0" err="1" smtClean="0"/>
              <a:t>zkoušce</a:t>
            </a:r>
            <a:r>
              <a:rPr lang="cs-CZ" b="1" dirty="0" smtClean="0"/>
              <a:t>:</a:t>
            </a:r>
          </a:p>
          <a:p>
            <a:endParaRPr lang="en-GB" b="1" dirty="0" smtClean="0"/>
          </a:p>
          <a:p>
            <a:pPr marL="342900" indent="-342900">
              <a:buAutoNum type="arabicParenR"/>
            </a:pPr>
            <a:r>
              <a:rPr lang="en-GB" dirty="0" err="1" smtClean="0"/>
              <a:t>účast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přednáškách</a:t>
            </a:r>
            <a:r>
              <a:rPr lang="en-GB" dirty="0" smtClean="0"/>
              <a:t> =&gt; </a:t>
            </a:r>
            <a:r>
              <a:rPr lang="en-GB" dirty="0" err="1" smtClean="0"/>
              <a:t>prezen</a:t>
            </a:r>
            <a:r>
              <a:rPr lang="cs-CZ" dirty="0" smtClean="0"/>
              <a:t>ční listina</a:t>
            </a:r>
            <a:endParaRPr lang="en-GB" dirty="0" smtClean="0"/>
          </a:p>
          <a:p>
            <a:pPr marL="342900" indent="-342900"/>
            <a:r>
              <a:rPr lang="en-GB" dirty="0" smtClean="0"/>
              <a:t>	* minimum 8x – </a:t>
            </a:r>
            <a:r>
              <a:rPr lang="en-GB" dirty="0" err="1" smtClean="0"/>
              <a:t>nesplnění</a:t>
            </a:r>
            <a:r>
              <a:rPr lang="en-GB" dirty="0"/>
              <a:t> </a:t>
            </a:r>
            <a:r>
              <a:rPr lang="en-GB" dirty="0" smtClean="0"/>
              <a:t>= </a:t>
            </a:r>
            <a:r>
              <a:rPr lang="en-GB" dirty="0" err="1" smtClean="0"/>
              <a:t>vypracování</a:t>
            </a:r>
            <a:r>
              <a:rPr lang="en-GB" dirty="0" smtClean="0"/>
              <a:t> </a:t>
            </a:r>
            <a:r>
              <a:rPr lang="en-GB" dirty="0" err="1" smtClean="0"/>
              <a:t>zvláštního</a:t>
            </a:r>
            <a:r>
              <a:rPr lang="en-GB" dirty="0" smtClean="0"/>
              <a:t> </a:t>
            </a:r>
            <a:r>
              <a:rPr lang="en-GB" dirty="0" err="1" smtClean="0"/>
              <a:t>úkolu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konci</a:t>
            </a:r>
            <a:r>
              <a:rPr lang="en-GB" dirty="0" smtClean="0"/>
              <a:t> </a:t>
            </a:r>
            <a:r>
              <a:rPr lang="en-GB" dirty="0" err="1" smtClean="0"/>
              <a:t>semestru</a:t>
            </a:r>
            <a:endParaRPr lang="en-GB" dirty="0" smtClean="0"/>
          </a:p>
          <a:p>
            <a:pPr marL="342900" indent="-342900"/>
            <a:r>
              <a:rPr lang="en-GB" dirty="0" smtClean="0"/>
              <a:t>	* 100% </a:t>
            </a:r>
            <a:r>
              <a:rPr lang="en-GB" dirty="0" err="1" smtClean="0"/>
              <a:t>účast</a:t>
            </a:r>
            <a:r>
              <a:rPr lang="en-GB" dirty="0" smtClean="0"/>
              <a:t> = </a:t>
            </a:r>
            <a:r>
              <a:rPr lang="en-GB" dirty="0" err="1" smtClean="0"/>
              <a:t>až</a:t>
            </a:r>
            <a:r>
              <a:rPr lang="en-GB" dirty="0" smtClean="0"/>
              <a:t> 5% bonus </a:t>
            </a:r>
            <a:r>
              <a:rPr lang="en-GB" dirty="0" err="1" smtClean="0"/>
              <a:t>bodů</a:t>
            </a:r>
            <a:r>
              <a:rPr lang="en-GB" dirty="0" smtClean="0"/>
              <a:t> </a:t>
            </a:r>
            <a:r>
              <a:rPr lang="en-GB" dirty="0" err="1" smtClean="0"/>
              <a:t>navíc</a:t>
            </a:r>
            <a:r>
              <a:rPr lang="en-GB" dirty="0" smtClean="0"/>
              <a:t> v </a:t>
            </a:r>
            <a:r>
              <a:rPr lang="en-GB" dirty="0" err="1" smtClean="0"/>
              <a:t>závěrečném</a:t>
            </a:r>
            <a:r>
              <a:rPr lang="en-GB" dirty="0" smtClean="0"/>
              <a:t> </a:t>
            </a:r>
            <a:r>
              <a:rPr lang="en-GB" dirty="0" err="1" smtClean="0"/>
              <a:t>hodnocení</a:t>
            </a:r>
            <a:endParaRPr lang="cs-CZ" dirty="0" smtClean="0"/>
          </a:p>
          <a:p>
            <a:pPr marL="342900" indent="-342900"/>
            <a:r>
              <a:rPr lang="cs-CZ" dirty="0" smtClean="0"/>
              <a:t>	(absence – omluvenka na studijním -&gt; záznam v IS.MUNI.CZ)</a:t>
            </a:r>
            <a:endParaRPr lang="en-GB" dirty="0"/>
          </a:p>
          <a:p>
            <a:pPr marL="342900" indent="-342900"/>
            <a:r>
              <a:rPr lang="en-GB" dirty="0" smtClean="0"/>
              <a:t>	* </a:t>
            </a:r>
            <a:r>
              <a:rPr lang="en-GB" dirty="0" err="1" smtClean="0"/>
              <a:t>plnění</a:t>
            </a:r>
            <a:r>
              <a:rPr lang="en-GB" dirty="0" smtClean="0"/>
              <a:t> </a:t>
            </a:r>
            <a:r>
              <a:rPr lang="en-GB" dirty="0" err="1" smtClean="0"/>
              <a:t>úkolů</a:t>
            </a:r>
            <a:r>
              <a:rPr lang="en-GB" dirty="0" smtClean="0"/>
              <a:t> v </a:t>
            </a:r>
            <a:r>
              <a:rPr lang="en-GB" dirty="0" err="1" smtClean="0"/>
              <a:t>průběhu</a:t>
            </a:r>
            <a:r>
              <a:rPr lang="en-GB" dirty="0" smtClean="0"/>
              <a:t> </a:t>
            </a:r>
            <a:r>
              <a:rPr lang="en-GB" dirty="0" err="1" smtClean="0"/>
              <a:t>semestru</a:t>
            </a:r>
            <a:r>
              <a:rPr lang="en-GB" dirty="0" smtClean="0"/>
              <a:t> - 100% </a:t>
            </a:r>
            <a:r>
              <a:rPr lang="en-GB" dirty="0" err="1" smtClean="0"/>
              <a:t>úkolů</a:t>
            </a:r>
            <a:r>
              <a:rPr lang="en-GB" dirty="0" smtClean="0"/>
              <a:t> OK = </a:t>
            </a:r>
            <a:r>
              <a:rPr lang="en-GB" dirty="0" err="1" smtClean="0"/>
              <a:t>až</a:t>
            </a:r>
            <a:r>
              <a:rPr lang="en-GB" dirty="0" smtClean="0"/>
              <a:t> 5% bonus </a:t>
            </a:r>
            <a:r>
              <a:rPr lang="en-GB" dirty="0" err="1" smtClean="0"/>
              <a:t>bodů</a:t>
            </a:r>
            <a:endParaRPr lang="en-GB" dirty="0" smtClean="0"/>
          </a:p>
          <a:p>
            <a:pPr marL="342900" indent="-342900"/>
            <a:endParaRPr lang="en-GB" dirty="0" smtClean="0"/>
          </a:p>
          <a:p>
            <a:pPr marL="342900" indent="-342900">
              <a:buAutoNum type="arabicParenR" startAt="2"/>
            </a:pPr>
            <a:r>
              <a:rPr lang="en-GB" dirty="0" err="1" smtClean="0"/>
              <a:t>Cvičení</a:t>
            </a:r>
            <a:r>
              <a:rPr lang="en-GB" dirty="0" smtClean="0"/>
              <a:t> – </a:t>
            </a:r>
            <a:r>
              <a:rPr lang="en-GB" dirty="0" err="1" smtClean="0"/>
              <a:t>povinn</a:t>
            </a:r>
            <a:r>
              <a:rPr lang="cs-CZ" dirty="0" smtClean="0"/>
              <a:t>á účast, odevzdání protokolů (dle požadavků jednotlivých cvičících)</a:t>
            </a:r>
          </a:p>
          <a:p>
            <a:pPr marL="342900" indent="-342900"/>
            <a:r>
              <a:rPr lang="cs-CZ" dirty="0" smtClean="0"/>
              <a:t>	* </a:t>
            </a:r>
            <a:r>
              <a:rPr lang="en-GB" dirty="0" err="1" smtClean="0"/>
              <a:t>nesplnění</a:t>
            </a:r>
            <a:r>
              <a:rPr lang="en-GB" dirty="0" smtClean="0"/>
              <a:t> = </a:t>
            </a:r>
            <a:r>
              <a:rPr lang="en-GB" dirty="0" err="1" smtClean="0"/>
              <a:t>vypracování</a:t>
            </a:r>
            <a:r>
              <a:rPr lang="en-GB" dirty="0" smtClean="0"/>
              <a:t> </a:t>
            </a:r>
            <a:r>
              <a:rPr lang="en-GB" dirty="0" err="1" smtClean="0"/>
              <a:t>zvláštního</a:t>
            </a:r>
            <a:r>
              <a:rPr lang="en-GB" dirty="0" smtClean="0"/>
              <a:t> </a:t>
            </a:r>
            <a:r>
              <a:rPr lang="en-GB" dirty="0" err="1" smtClean="0"/>
              <a:t>úkolu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konci</a:t>
            </a:r>
            <a:r>
              <a:rPr lang="en-GB" dirty="0" smtClean="0"/>
              <a:t> </a:t>
            </a:r>
            <a:r>
              <a:rPr lang="en-GB" dirty="0" err="1" smtClean="0"/>
              <a:t>semestru</a:t>
            </a:r>
            <a:endParaRPr lang="cs-CZ" dirty="0" smtClean="0"/>
          </a:p>
          <a:p>
            <a:pPr marL="342900" indent="-342900"/>
            <a:endParaRPr lang="cs-CZ" dirty="0" smtClean="0"/>
          </a:p>
          <a:p>
            <a:pPr marL="342900" indent="-342900">
              <a:buAutoNum type="arabicParenR" startAt="3"/>
            </a:pPr>
            <a:r>
              <a:rPr lang="cs-CZ" dirty="0" smtClean="0"/>
              <a:t>Závěrečný test</a:t>
            </a:r>
          </a:p>
          <a:p>
            <a:pPr marL="342900" indent="-342900"/>
            <a:r>
              <a:rPr lang="cs-CZ" dirty="0" smtClean="0"/>
              <a:t>	*Písemka</a:t>
            </a:r>
          </a:p>
          <a:p>
            <a:pPr marL="342900" indent="-342900"/>
            <a:r>
              <a:rPr lang="cs-CZ" dirty="0" smtClean="0"/>
              <a:t>	*Nutno napsat alespoň na 50% bodů (E), dále hodnocení D≥60%, C ≥ 70%, B ≥ 80%, A ≥ 90%</a:t>
            </a:r>
          </a:p>
          <a:p>
            <a:pPr marL="342900" indent="-342900"/>
            <a:r>
              <a:rPr lang="cs-CZ" dirty="0" smtClean="0"/>
              <a:t>	*Následně přičtení případných bonusových bodů - až 10% =&gt; zlepšení známky až o 1 stupeň</a:t>
            </a:r>
            <a:endParaRPr lang="en-GB" dirty="0" smtClean="0"/>
          </a:p>
          <a:p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251204" y="642918"/>
            <a:ext cx="4641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Výsledné známky studentů v minulém ročníku:</a:t>
            </a:r>
            <a:endParaRPr lang="en-GB" dirty="0" smtClean="0"/>
          </a:p>
          <a:p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3101177" y="4795855"/>
          <a:ext cx="2941646" cy="1133475"/>
        </p:xfrm>
        <a:graphic>
          <a:graphicData uri="http://schemas.openxmlformats.org/drawingml/2006/table">
            <a:tbl>
              <a:tblPr/>
              <a:tblGrid>
                <a:gridCol w="497178"/>
                <a:gridCol w="587080"/>
                <a:gridCol w="642942"/>
                <a:gridCol w="571504"/>
                <a:gridCol w="642942"/>
              </a:tblGrid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Grade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 err="1">
                          <a:solidFill>
                            <a:schemeClr val="tx1"/>
                          </a:solidFill>
                          <a:latin typeface="Arial CE"/>
                        </a:rPr>
                        <a:t>Pocet</a:t>
                      </a:r>
                      <a:endParaRPr lang="cs-CZ" sz="1000" b="0" i="0" u="none" strike="noStrike" dirty="0">
                        <a:solidFill>
                          <a:schemeClr val="tx1"/>
                        </a:solidFill>
                        <a:latin typeface="Arial CE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 err="1">
                          <a:latin typeface="Arial CE"/>
                        </a:rPr>
                        <a:t>Pocet</a:t>
                      </a:r>
                      <a:endParaRPr lang="cs-CZ" sz="1000" b="0" i="0" u="none" strike="noStrike" dirty="0">
                        <a:latin typeface="Arial CE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latin typeface="Arial CE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latin typeface="Arial CE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B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21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latin typeface="Arial CE"/>
                        </a:rPr>
                        <a:t>26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53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latin typeface="Arial CE"/>
                        </a:rPr>
                        <a:t>37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latin typeface="Arial CE"/>
                        </a:rPr>
                        <a:t>11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latin typeface="Arial CE"/>
                        </a:rPr>
                        <a:t>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F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solidFill>
                            <a:schemeClr val="tx1"/>
                          </a:solidFill>
                          <a:latin typeface="Arial CE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solidFill>
                            <a:schemeClr val="tx1"/>
                          </a:solidFill>
                          <a:latin typeface="Arial CE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>
                          <a:latin typeface="Arial CE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0" i="0" u="none" strike="noStrike" dirty="0">
                          <a:latin typeface="Arial CE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Graf 6"/>
          <p:cNvGraphicFramePr>
            <a:graphicFrameLocks/>
          </p:cNvGraphicFramePr>
          <p:nvPr/>
        </p:nvGraphicFramePr>
        <p:xfrm>
          <a:off x="1678761" y="1428736"/>
          <a:ext cx="5786478" cy="2747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337</Words>
  <Application>Microsoft Office PowerPoint</Application>
  <PresentationFormat>Předvádění na obrazovce (4:3)</PresentationFormat>
  <Paragraphs>165</Paragraphs>
  <Slides>6</Slides>
  <Notes>6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Moderní metody v ekotoxikologii Bi5596</vt:lpstr>
      <vt:lpstr>Snímek 2</vt:lpstr>
      <vt:lpstr>Snímek 3</vt:lpstr>
      <vt:lpstr>Snímek 4</vt:lpstr>
      <vt:lpstr>Snímek 5</vt:lpstr>
      <vt:lpstr>Snímek 6</vt:lpstr>
    </vt:vector>
  </TitlesOfParts>
  <Company>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Ludek Blaha</dc:creator>
  <cp:lastModifiedBy>babica</cp:lastModifiedBy>
  <cp:revision>60</cp:revision>
  <dcterms:created xsi:type="dcterms:W3CDTF">2014-09-17T06:44:32Z</dcterms:created>
  <dcterms:modified xsi:type="dcterms:W3CDTF">2015-09-23T05:59:12Z</dcterms:modified>
</cp:coreProperties>
</file>