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14"/>
  </p:notesMasterIdLst>
  <p:handoutMasterIdLst>
    <p:handoutMasterId r:id="rId15"/>
  </p:handoutMasterIdLst>
  <p:sldIdLst>
    <p:sldId id="493" r:id="rId2"/>
    <p:sldId id="495" r:id="rId3"/>
    <p:sldId id="494" r:id="rId4"/>
    <p:sldId id="496" r:id="rId5"/>
    <p:sldId id="503" r:id="rId6"/>
    <p:sldId id="501" r:id="rId7"/>
    <p:sldId id="502" r:id="rId8"/>
    <p:sldId id="478" r:id="rId9"/>
    <p:sldId id="497" r:id="rId10"/>
    <p:sldId id="498" r:id="rId11"/>
    <p:sldId id="499" r:id="rId12"/>
    <p:sldId id="500" r:id="rId13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rgbClr val="FFCC66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FFCC66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FFCC66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FFCC66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FFCC66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rgbClr val="FFCC66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rgbClr val="FFCC66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rgbClr val="FFCC66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rgbClr val="FFCC66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FF0000"/>
    <a:srgbClr val="D3F17F"/>
    <a:srgbClr val="856647"/>
    <a:srgbClr val="FF9900"/>
    <a:srgbClr val="FF6600"/>
    <a:srgbClr val="FFCC66"/>
    <a:srgbClr val="DDDDD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6" autoAdjust="0"/>
    <p:restoredTop sz="94660"/>
  </p:normalViewPr>
  <p:slideViewPr>
    <p:cSldViewPr>
      <p:cViewPr varScale="1">
        <p:scale>
          <a:sx n="89" d="100"/>
          <a:sy n="89" d="100"/>
        </p:scale>
        <p:origin x="-240" y="-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2002" y="72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E695EDE4-233D-4435-9B9C-DD20758571BD}" type="datetimeFigureOut">
              <a:rPr lang="cs-CZ"/>
              <a:pPr>
                <a:defRPr/>
              </a:pPr>
              <a:t>30.11.2015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0" hangingPunct="0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D8C69AEF-9C84-43A9-9585-D44085122C0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noProof="0" smtClean="0"/>
              <a:t>Klepnutím lze upravit styly předlohy textu.</a:t>
            </a:r>
          </a:p>
          <a:p>
            <a:pPr lvl="1"/>
            <a:r>
              <a:rPr lang="cs-CZ" altLang="cs-CZ" noProof="0" smtClean="0"/>
              <a:t>Druhá úroveň</a:t>
            </a:r>
          </a:p>
          <a:p>
            <a:pPr lvl="2"/>
            <a:r>
              <a:rPr lang="cs-CZ" altLang="cs-CZ" noProof="0" smtClean="0"/>
              <a:t>Třetí úroveň</a:t>
            </a:r>
          </a:p>
          <a:p>
            <a:pPr lvl="3"/>
            <a:r>
              <a:rPr lang="cs-CZ" altLang="cs-CZ" noProof="0" smtClean="0"/>
              <a:t>Čtvrtá úroveň</a:t>
            </a:r>
          </a:p>
          <a:p>
            <a:pPr lvl="4"/>
            <a:r>
              <a:rPr lang="cs-CZ" altLang="cs-CZ" noProof="0" smtClean="0"/>
              <a:t>Pátá úroveň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5AF001E9-9E1F-498C-A992-FE717B9F4EF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91680" y="4869160"/>
            <a:ext cx="6984776" cy="432048"/>
          </a:xfrm>
        </p:spPr>
        <p:txBody>
          <a:bodyPr anchor="t"/>
          <a:lstStyle>
            <a:lvl1pPr>
              <a:defRPr sz="2200" b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91680" y="3573016"/>
            <a:ext cx="6984776" cy="1224136"/>
          </a:xfrm>
        </p:spPr>
        <p:txBody>
          <a:bodyPr anchor="b"/>
          <a:lstStyle>
            <a:lvl1pPr marL="0" indent="0" algn="l">
              <a:buNone/>
              <a:defRPr sz="28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C9F8F1-5DDD-484C-9ED7-09371194912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6"/>
          <p:cNvSpPr txBox="1"/>
          <p:nvPr/>
        </p:nvSpPr>
        <p:spPr>
          <a:xfrm rot="16200000">
            <a:off x="-2776443" y="3037092"/>
            <a:ext cx="6460828" cy="907941"/>
          </a:xfrm>
          <a:prstGeom prst="rect">
            <a:avLst/>
          </a:prstGeom>
          <a:noFill/>
          <a:ln>
            <a:noFill/>
          </a:ln>
        </p:spPr>
        <p:txBody>
          <a:bodyPr anchor="ctr">
            <a:spAutoFit/>
          </a:bodyPr>
          <a:lstStyle/>
          <a:p>
            <a:pPr algn="r" eaLnBrk="0" hangingPunct="0">
              <a:defRPr/>
            </a:pPr>
            <a:r>
              <a:rPr lang="en-US" sz="5300" dirty="0">
                <a:ln w="15240">
                  <a:solidFill>
                    <a:schemeClr val="bg1"/>
                  </a:solidFill>
                </a:ln>
                <a:solidFill>
                  <a:srgbClr val="D3F17F"/>
                </a:solidFill>
                <a:latin typeface="Arial Black" pitchFamily="34" charset="0"/>
              </a:rPr>
              <a:t>RT</a:t>
            </a:r>
            <a:r>
              <a:rPr lang="sk-SK" sz="5300" dirty="0">
                <a:ln w="15240">
                  <a:solidFill>
                    <a:schemeClr val="bg1"/>
                  </a:solidFill>
                </a:ln>
                <a:solidFill>
                  <a:srgbClr val="D3F17F"/>
                </a:solidFill>
                <a:latin typeface="Arial Black" pitchFamily="34" charset="0"/>
              </a:rPr>
              <a:t>-PCR</a:t>
            </a:r>
            <a:endParaRPr lang="en-US" sz="5300" dirty="0">
              <a:ln w="15240">
                <a:solidFill>
                  <a:schemeClr val="bg1"/>
                </a:solidFill>
              </a:ln>
              <a:solidFill>
                <a:srgbClr val="D3F17F"/>
              </a:solidFill>
              <a:latin typeface="Arial Black" pitchFamily="34" charset="0"/>
            </a:endParaRP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01AD46-8CE2-48CE-84B1-1EFC5B411D5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6"/>
          <p:cNvSpPr txBox="1"/>
          <p:nvPr/>
        </p:nvSpPr>
        <p:spPr>
          <a:xfrm rot="16200000">
            <a:off x="-2776443" y="3037092"/>
            <a:ext cx="6460828" cy="907941"/>
          </a:xfrm>
          <a:prstGeom prst="rect">
            <a:avLst/>
          </a:prstGeom>
          <a:noFill/>
          <a:ln>
            <a:noFill/>
          </a:ln>
        </p:spPr>
        <p:txBody>
          <a:bodyPr anchor="ctr">
            <a:spAutoFit/>
          </a:bodyPr>
          <a:lstStyle/>
          <a:p>
            <a:pPr algn="r" eaLnBrk="0" hangingPunct="0">
              <a:defRPr/>
            </a:pPr>
            <a:r>
              <a:rPr lang="en-US" sz="5300" dirty="0">
                <a:ln w="15240">
                  <a:solidFill>
                    <a:schemeClr val="bg1"/>
                  </a:solidFill>
                </a:ln>
                <a:solidFill>
                  <a:srgbClr val="D3F17F"/>
                </a:solidFill>
                <a:latin typeface="Arial Black" pitchFamily="34" charset="0"/>
              </a:rPr>
              <a:t>RT</a:t>
            </a:r>
            <a:r>
              <a:rPr lang="sk-SK" sz="5300" dirty="0">
                <a:ln w="15240">
                  <a:solidFill>
                    <a:schemeClr val="bg1"/>
                  </a:solidFill>
                </a:ln>
                <a:solidFill>
                  <a:srgbClr val="D3F17F"/>
                </a:solidFill>
                <a:latin typeface="Arial Black" pitchFamily="34" charset="0"/>
              </a:rPr>
              <a:t>-PCR</a:t>
            </a:r>
            <a:endParaRPr lang="en-US" sz="5300" dirty="0">
              <a:ln w="15240">
                <a:solidFill>
                  <a:schemeClr val="bg1"/>
                </a:solidFill>
              </a:ln>
              <a:solidFill>
                <a:srgbClr val="D3F17F"/>
              </a:solidFill>
              <a:latin typeface="Arial Black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67744" y="4797152"/>
            <a:ext cx="5486400" cy="72008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59012" y="1052736"/>
            <a:ext cx="5486400" cy="3560267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267744" y="5517231"/>
            <a:ext cx="5486400" cy="65496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4025C4-9C7D-4549-AB7D-FDE2E6C9AD3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7338" y="396875"/>
            <a:ext cx="7138987" cy="6270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547813" y="1484313"/>
            <a:ext cx="7138987" cy="4641850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F14663-ACAC-423E-8F91-CC3F8C6FE1D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jednořádkový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47812" y="396280"/>
            <a:ext cx="7138987" cy="627063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47813" y="1412776"/>
            <a:ext cx="7138987" cy="4713387"/>
          </a:xfrm>
        </p:spPr>
        <p:txBody>
          <a:bodyPr/>
          <a:lstStyle>
            <a:lvl1pPr marL="266700" indent="-266700">
              <a:buFontTx/>
              <a:buBlip>
                <a:blip r:embed="rId2"/>
              </a:buBlip>
              <a:defRPr/>
            </a:lvl1pPr>
            <a:lvl2pPr marL="541338" indent="-274638">
              <a:buFontTx/>
              <a:buBlip>
                <a:blip r:embed="rId2"/>
              </a:buBlip>
              <a:defRPr/>
            </a:lvl2pPr>
            <a:lvl3pPr marL="808038" indent="-266700">
              <a:buFontTx/>
              <a:buBlip>
                <a:blip r:embed="rId2"/>
              </a:buBlip>
              <a:defRPr/>
            </a:lvl3pPr>
            <a:lvl4pPr marL="985838" indent="-177800">
              <a:buFontTx/>
              <a:buBlip>
                <a:blip r:embed="rId2"/>
              </a:buBlip>
              <a:defRPr/>
            </a:lvl4pPr>
            <a:lvl5pPr marL="1163638" indent="-177800">
              <a:buFontTx/>
              <a:buBlip>
                <a:blip r:embed="rId2"/>
              </a:buBlip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25F8ED-DC33-4841-8BA3-FED98D11F85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dvouřádkový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47664" y="148535"/>
            <a:ext cx="7139136" cy="864096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47664" y="1484784"/>
            <a:ext cx="7139136" cy="4641379"/>
          </a:xfrm>
        </p:spPr>
        <p:txBody>
          <a:bodyPr/>
          <a:lstStyle>
            <a:lvl1pPr marL="266700" indent="-266700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C8E698-018E-4FC0-8BC9-FCA93D8287D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Bez nadpisu, pouze obsah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6"/>
          <p:cNvSpPr txBox="1"/>
          <p:nvPr/>
        </p:nvSpPr>
        <p:spPr>
          <a:xfrm rot="16200000">
            <a:off x="-2776443" y="3037092"/>
            <a:ext cx="6460828" cy="907941"/>
          </a:xfrm>
          <a:prstGeom prst="rect">
            <a:avLst/>
          </a:prstGeom>
          <a:noFill/>
          <a:ln>
            <a:noFill/>
          </a:ln>
        </p:spPr>
        <p:txBody>
          <a:bodyPr anchor="ctr">
            <a:spAutoFit/>
          </a:bodyPr>
          <a:lstStyle/>
          <a:p>
            <a:pPr algn="r" eaLnBrk="0" hangingPunct="0">
              <a:defRPr/>
            </a:pPr>
            <a:r>
              <a:rPr lang="en-US" sz="5300" dirty="0">
                <a:ln w="15240">
                  <a:solidFill>
                    <a:schemeClr val="bg1"/>
                  </a:solidFill>
                </a:ln>
                <a:solidFill>
                  <a:srgbClr val="D3F17F"/>
                </a:solidFill>
                <a:latin typeface="Arial Black" pitchFamily="34" charset="0"/>
              </a:rPr>
              <a:t>RT</a:t>
            </a:r>
            <a:r>
              <a:rPr lang="sk-SK" sz="5300" dirty="0">
                <a:ln w="15240">
                  <a:solidFill>
                    <a:schemeClr val="bg1"/>
                  </a:solidFill>
                </a:ln>
                <a:solidFill>
                  <a:srgbClr val="D3F17F"/>
                </a:solidFill>
                <a:latin typeface="Arial Black" pitchFamily="34" charset="0"/>
              </a:rPr>
              <a:t>-PCR</a:t>
            </a:r>
            <a:endParaRPr lang="en-US" sz="5300" dirty="0">
              <a:ln w="15240">
                <a:solidFill>
                  <a:schemeClr val="bg1"/>
                </a:solidFill>
              </a:ln>
              <a:solidFill>
                <a:srgbClr val="D3F17F"/>
              </a:solidFill>
              <a:latin typeface="Arial Black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47813" y="1052736"/>
            <a:ext cx="7138987" cy="5073427"/>
          </a:xfrm>
        </p:spPr>
        <p:txBody>
          <a:bodyPr/>
          <a:lstStyle>
            <a:lvl1pPr marL="266700" indent="-266700">
              <a:buFontTx/>
              <a:buBlip>
                <a:blip r:embed="rId3"/>
              </a:buBlip>
              <a:defRPr/>
            </a:lvl1pPr>
            <a:lvl2pPr marL="541338" indent="-274638">
              <a:buFontTx/>
              <a:buBlip>
                <a:blip r:embed="rId3"/>
              </a:buBlip>
              <a:defRPr/>
            </a:lvl2pPr>
            <a:lvl3pPr marL="808038" indent="-266700">
              <a:buFontTx/>
              <a:buBlip>
                <a:blip r:embed="rId3"/>
              </a:buBlip>
              <a:defRPr/>
            </a:lvl3pPr>
            <a:lvl4pPr marL="985838" indent="-177800">
              <a:buFontTx/>
              <a:buBlip>
                <a:blip r:embed="rId3"/>
              </a:buBlip>
              <a:defRPr/>
            </a:lvl4pPr>
            <a:lvl5pPr marL="1163638" indent="-177800">
              <a:buFontTx/>
              <a:buBlip>
                <a:blip r:embed="rId3"/>
              </a:buBlip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A027C-77C5-46DF-A9C7-A8EB473B3FD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49809" y="388259"/>
            <a:ext cx="7138987" cy="627063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547664" y="1484784"/>
            <a:ext cx="3384376" cy="4641379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76056" y="1484784"/>
            <a:ext cx="3610744" cy="4641379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850DE2-222D-4FEC-8447-49B5B0F1B93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odstavce + dvouřádkov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47664" y="163339"/>
            <a:ext cx="3528392" cy="856950"/>
          </a:xfrm>
        </p:spPr>
        <p:txBody>
          <a:bodyPr anchor="b">
            <a:noAutofit/>
          </a:bodyPr>
          <a:lstStyle>
            <a:lvl1pPr marL="0" indent="0">
              <a:buNone/>
              <a:defRPr sz="25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547664" y="1484784"/>
            <a:ext cx="3528392" cy="4641379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220072" y="163339"/>
            <a:ext cx="3466728" cy="856950"/>
          </a:xfrm>
        </p:spPr>
        <p:txBody>
          <a:bodyPr anchor="b">
            <a:noAutofit/>
          </a:bodyPr>
          <a:lstStyle>
            <a:lvl1pPr marL="0" indent="0">
              <a:buNone/>
              <a:defRPr sz="25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220072" y="1484784"/>
            <a:ext cx="3466728" cy="4641379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30C30C-4771-4768-849F-EFAB1A618AE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47664" y="388259"/>
            <a:ext cx="7138987" cy="627063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47664" y="1429019"/>
            <a:ext cx="3528392" cy="639762"/>
          </a:xfrm>
        </p:spPr>
        <p:txBody>
          <a:bodyPr anchor="b">
            <a:noAutofit/>
          </a:bodyPr>
          <a:lstStyle>
            <a:lvl1pPr marL="0" indent="0">
              <a:buNone/>
              <a:defRPr sz="2200" b="1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547664" y="2132857"/>
            <a:ext cx="3528392" cy="3993306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220072" y="1429019"/>
            <a:ext cx="3466728" cy="639762"/>
          </a:xfrm>
        </p:spPr>
        <p:txBody>
          <a:bodyPr anchor="b">
            <a:noAutofit/>
          </a:bodyPr>
          <a:lstStyle>
            <a:lvl1pPr marL="0" indent="0">
              <a:buNone/>
              <a:defRPr sz="2200" b="1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220072" y="2132857"/>
            <a:ext cx="3466728" cy="3993306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D78B8C-B02E-4F0B-BE2D-65AC72CDAB1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 jednořádkov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47813" y="387896"/>
            <a:ext cx="7138987" cy="627063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67EA77-379C-44CB-9F7D-0EBB0DE2979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 dvouřádkov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47664" y="147809"/>
            <a:ext cx="7139136" cy="864096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80EF03-6FC2-44A5-AF4F-27C69E91800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1557338" y="396875"/>
            <a:ext cx="7138987" cy="627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1547813" y="1484313"/>
            <a:ext cx="7138987" cy="464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1692275" y="6356350"/>
            <a:ext cx="16557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708400" y="6356350"/>
            <a:ext cx="27352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804025" y="6356350"/>
            <a:ext cx="18827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0" hangingPunct="0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C928A580-0D5A-4F8C-B10C-285DA02C5AB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7" name="TextovéPole 6"/>
          <p:cNvSpPr txBox="1"/>
          <p:nvPr/>
        </p:nvSpPr>
        <p:spPr>
          <a:xfrm rot="16200000">
            <a:off x="-2870108" y="4434093"/>
            <a:ext cx="6460834" cy="907940"/>
          </a:xfrm>
          <a:prstGeom prst="rect">
            <a:avLst/>
          </a:prstGeom>
          <a:noFill/>
          <a:ln>
            <a:noFill/>
          </a:ln>
        </p:spPr>
        <p:txBody>
          <a:bodyPr anchor="ctr">
            <a:spAutoFit/>
          </a:bodyPr>
          <a:lstStyle/>
          <a:p>
            <a:pPr algn="r" eaLnBrk="0" hangingPunct="0">
              <a:defRPr/>
            </a:pPr>
            <a:r>
              <a:rPr lang="en-US" sz="5300" dirty="0">
                <a:ln w="15240">
                  <a:solidFill>
                    <a:schemeClr val="bg1"/>
                  </a:solidFill>
                </a:ln>
                <a:solidFill>
                  <a:srgbClr val="D3F17F"/>
                </a:solidFill>
                <a:latin typeface="Arial Black" pitchFamily="34" charset="0"/>
              </a:rPr>
              <a:t>RT</a:t>
            </a:r>
            <a:r>
              <a:rPr lang="sk-SK" sz="5300" dirty="0">
                <a:ln w="15240">
                  <a:solidFill>
                    <a:schemeClr val="bg1"/>
                  </a:solidFill>
                </a:ln>
                <a:solidFill>
                  <a:srgbClr val="D3F17F"/>
                </a:solidFill>
                <a:latin typeface="Arial Black" pitchFamily="34" charset="0"/>
              </a:rPr>
              <a:t>-PCR</a:t>
            </a:r>
            <a:endParaRPr lang="en-US" sz="5300" dirty="0">
              <a:ln w="15240">
                <a:solidFill>
                  <a:schemeClr val="bg1"/>
                </a:solidFill>
              </a:ln>
              <a:solidFill>
                <a:srgbClr val="D3F17F"/>
              </a:solidFill>
              <a:latin typeface="Arial Black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3" r:id="rId2"/>
    <p:sldLayoutId id="2147483672" r:id="rId3"/>
    <p:sldLayoutId id="2147483675" r:id="rId4"/>
    <p:sldLayoutId id="2147483671" r:id="rId5"/>
    <p:sldLayoutId id="2147483670" r:id="rId6"/>
    <p:sldLayoutId id="2147483669" r:id="rId7"/>
    <p:sldLayoutId id="2147483668" r:id="rId8"/>
    <p:sldLayoutId id="2147483667" r:id="rId9"/>
    <p:sldLayoutId id="2147483676" r:id="rId10"/>
    <p:sldLayoutId id="2147483677" r:id="rId11"/>
    <p:sldLayoutId id="2147483666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5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500" b="1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500" b="1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500" b="1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500" b="1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266700" indent="-266700" algn="l" rtl="0" eaLnBrk="0" fontAlgn="base" hangingPunct="0">
        <a:spcBef>
          <a:spcPct val="20000"/>
        </a:spcBef>
        <a:spcAft>
          <a:spcPct val="0"/>
        </a:spcAft>
        <a:buBlip>
          <a:blip r:embed="rId15"/>
        </a:buBlip>
        <a:defRPr sz="2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541338" indent="-27463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457326"/>
          </a:solidFill>
          <a:latin typeface="Arial" pitchFamily="34" charset="0"/>
          <a:ea typeface="+mn-ea"/>
          <a:cs typeface="Arial" pitchFamily="34" charset="0"/>
        </a:defRPr>
      </a:lvl2pPr>
      <a:lvl3pPr marL="808038" indent="-2667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985838" indent="-1778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163638" indent="-1778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3H9oabhqDAc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hyperlink" Target="http://www.youtube.com/watch?v=HU6GUGvDLeg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Nadpis 3"/>
          <p:cNvSpPr>
            <a:spLocks noGrp="1"/>
          </p:cNvSpPr>
          <p:nvPr>
            <p:ph type="ctrTitle"/>
          </p:nvPr>
        </p:nvSpPr>
        <p:spPr>
          <a:xfrm>
            <a:off x="1692275" y="4149725"/>
            <a:ext cx="7451725" cy="2232025"/>
          </a:xfrm>
        </p:spPr>
        <p:txBody>
          <a:bodyPr/>
          <a:lstStyle/>
          <a:p>
            <a:pPr eaLnBrk="1" hangingPunct="1"/>
            <a:r>
              <a:rPr lang="cs-CZ" altLang="cs-CZ" smtClean="0">
                <a:solidFill>
                  <a:srgbClr val="7F7F7F"/>
                </a:solidFill>
                <a:latin typeface="Arial" charset="0"/>
                <a:cs typeface="Arial" charset="0"/>
              </a:rPr>
              <a:t>Mgr. Jiřina Medalová, Ph.D.</a:t>
            </a:r>
            <a:br>
              <a:rPr lang="cs-CZ" altLang="cs-CZ" smtClean="0">
                <a:solidFill>
                  <a:srgbClr val="7F7F7F"/>
                </a:solidFill>
                <a:latin typeface="Arial" charset="0"/>
                <a:cs typeface="Arial" charset="0"/>
              </a:rPr>
            </a:br>
            <a:r>
              <a:rPr lang="cs-CZ" altLang="cs-CZ" smtClean="0">
                <a:solidFill>
                  <a:srgbClr val="7F7F7F"/>
                </a:solidFill>
                <a:latin typeface="Arial" charset="0"/>
                <a:cs typeface="Arial" charset="0"/>
              </a:rPr>
              <a:t>Mgr. Martina Lánová </a:t>
            </a:r>
            <a:br>
              <a:rPr lang="cs-CZ" altLang="cs-CZ" smtClean="0">
                <a:solidFill>
                  <a:srgbClr val="7F7F7F"/>
                </a:solidFill>
                <a:latin typeface="Arial" charset="0"/>
                <a:cs typeface="Arial" charset="0"/>
              </a:rPr>
            </a:br>
            <a:r>
              <a:rPr lang="cs-CZ" altLang="cs-CZ" smtClean="0">
                <a:solidFill>
                  <a:srgbClr val="7F7F7F"/>
                </a:solidFill>
                <a:latin typeface="Arial" charset="0"/>
                <a:cs typeface="Arial" charset="0"/>
              </a:rPr>
              <a:t>RNDr. Josef Večeřa, Ph.D.</a:t>
            </a:r>
            <a:br>
              <a:rPr lang="cs-CZ" altLang="cs-CZ" smtClean="0">
                <a:solidFill>
                  <a:srgbClr val="7F7F7F"/>
                </a:solidFill>
                <a:latin typeface="Arial" charset="0"/>
                <a:cs typeface="Arial" charset="0"/>
              </a:rPr>
            </a:br>
            <a:r>
              <a:rPr lang="cs-CZ" altLang="cs-CZ" smtClean="0">
                <a:solidFill>
                  <a:srgbClr val="7F7F7F"/>
                </a:solidFill>
                <a:latin typeface="Arial" charset="0"/>
                <a:cs typeface="Arial" charset="0"/>
              </a:rPr>
              <a:t>Bc. Lucie Smyčková</a:t>
            </a:r>
            <a:br>
              <a:rPr lang="cs-CZ" altLang="cs-CZ" smtClean="0">
                <a:solidFill>
                  <a:srgbClr val="7F7F7F"/>
                </a:solidFill>
                <a:latin typeface="Arial" charset="0"/>
                <a:cs typeface="Arial" charset="0"/>
              </a:rPr>
            </a:br>
            <a:endParaRPr lang="cs-CZ" altLang="cs-CZ" smtClean="0">
              <a:solidFill>
                <a:srgbClr val="7F7F7F"/>
              </a:solidFill>
              <a:latin typeface="Arial" charset="0"/>
              <a:cs typeface="Arial" charset="0"/>
            </a:endParaRPr>
          </a:p>
        </p:txBody>
      </p:sp>
      <p:sp>
        <p:nvSpPr>
          <p:cNvPr id="16386" name="Podnadpis 4"/>
          <p:cNvSpPr>
            <a:spLocks noGrp="1"/>
          </p:cNvSpPr>
          <p:nvPr>
            <p:ph type="subTitle" idx="1"/>
          </p:nvPr>
        </p:nvSpPr>
        <p:spPr>
          <a:xfrm>
            <a:off x="1619250" y="2492375"/>
            <a:ext cx="6983413" cy="1223963"/>
          </a:xfrm>
        </p:spPr>
        <p:txBody>
          <a:bodyPr/>
          <a:lstStyle/>
          <a:p>
            <a:pPr eaLnBrk="1" hangingPunct="1"/>
            <a:r>
              <a:rPr lang="cs-CZ" sz="3600" smtClean="0">
                <a:solidFill>
                  <a:srgbClr val="457326"/>
                </a:solidFill>
                <a:latin typeface="Arial" charset="0"/>
                <a:cs typeface="Arial" charset="0"/>
              </a:rPr>
              <a:t>qRT-PCR</a:t>
            </a:r>
          </a:p>
          <a:p>
            <a:pPr eaLnBrk="1" hangingPunct="1"/>
            <a:r>
              <a:rPr lang="cs-CZ" smtClean="0">
                <a:solidFill>
                  <a:srgbClr val="457326"/>
                </a:solidFill>
                <a:latin typeface="Arial" charset="0"/>
                <a:cs typeface="Arial" charset="0"/>
              </a:rPr>
              <a:t>Kryostat</a:t>
            </a:r>
          </a:p>
        </p:txBody>
      </p:sp>
      <p:sp>
        <p:nvSpPr>
          <p:cNvPr id="16387" name="Rectangle 4"/>
          <p:cNvSpPr>
            <a:spLocks noChangeArrowheads="1"/>
          </p:cNvSpPr>
          <p:nvPr/>
        </p:nvSpPr>
        <p:spPr bwMode="auto">
          <a:xfrm>
            <a:off x="1476375" y="333375"/>
            <a:ext cx="5543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solidFill>
                  <a:schemeClr val="accent1"/>
                </a:solidFill>
              </a:rPr>
              <a:t>http://www.gene-quantification.de/chapter-3-pfaffl.pdf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ChangeArrowheads="1"/>
          </p:cNvSpPr>
          <p:nvPr/>
        </p:nvSpPr>
        <p:spPr bwMode="auto">
          <a:xfrm>
            <a:off x="1524000" y="190500"/>
            <a:ext cx="701040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altLang="cs-CZ" sz="2500" b="1">
                <a:solidFill>
                  <a:schemeClr val="tx1"/>
                </a:solidFill>
                <a:cs typeface="Arial" charset="0"/>
              </a:rPr>
              <a:t>Ověření specificity reakce</a:t>
            </a:r>
          </a:p>
        </p:txBody>
      </p:sp>
      <p:pic>
        <p:nvPicPr>
          <p:cNvPr id="25602" name="Picture 7" descr="PEBVFigure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4963" y="2060575"/>
            <a:ext cx="7539037" cy="428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3" name="Line 8"/>
          <p:cNvSpPr>
            <a:spLocks noChangeShapeType="1"/>
          </p:cNvSpPr>
          <p:nvPr/>
        </p:nvSpPr>
        <p:spPr bwMode="auto">
          <a:xfrm flipV="1">
            <a:off x="6454775" y="2565400"/>
            <a:ext cx="1573213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5604" name="Text Box 9"/>
          <p:cNvSpPr txBox="1">
            <a:spLocks noChangeArrowheads="1"/>
          </p:cNvSpPr>
          <p:nvPr/>
        </p:nvSpPr>
        <p:spPr bwMode="auto">
          <a:xfrm>
            <a:off x="8027988" y="2420938"/>
            <a:ext cx="4508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altLang="cs-CZ" sz="1400" b="1">
                <a:solidFill>
                  <a:schemeClr val="accent2"/>
                </a:solidFill>
                <a:cs typeface="Arial" charset="0"/>
              </a:rPr>
              <a:t>OK</a:t>
            </a:r>
          </a:p>
        </p:txBody>
      </p:sp>
      <p:sp>
        <p:nvSpPr>
          <p:cNvPr id="25605" name="Line 10"/>
          <p:cNvSpPr>
            <a:spLocks noChangeShapeType="1"/>
          </p:cNvSpPr>
          <p:nvPr/>
        </p:nvSpPr>
        <p:spPr bwMode="auto">
          <a:xfrm flipV="1">
            <a:off x="6443663" y="4437063"/>
            <a:ext cx="1595437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5606" name="Text Box 11"/>
          <p:cNvSpPr txBox="1">
            <a:spLocks noChangeArrowheads="1"/>
          </p:cNvSpPr>
          <p:nvPr/>
        </p:nvSpPr>
        <p:spPr bwMode="auto">
          <a:xfrm>
            <a:off x="8039100" y="4221163"/>
            <a:ext cx="4508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altLang="cs-CZ" sz="1400" b="1">
                <a:solidFill>
                  <a:srgbClr val="FF0000"/>
                </a:solidFill>
                <a:cs typeface="Arial" charset="0"/>
              </a:rPr>
              <a:t>KO</a:t>
            </a:r>
          </a:p>
        </p:txBody>
      </p:sp>
      <p:sp>
        <p:nvSpPr>
          <p:cNvPr id="25607" name="Text Box 12"/>
          <p:cNvSpPr txBox="1">
            <a:spLocks noChangeArrowheads="1"/>
          </p:cNvSpPr>
          <p:nvPr/>
        </p:nvSpPr>
        <p:spPr bwMode="auto">
          <a:xfrm>
            <a:off x="2195513" y="1341438"/>
            <a:ext cx="6045200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altLang="cs-CZ" sz="2100" b="1">
                <a:solidFill>
                  <a:srgbClr val="FF0000"/>
                </a:solidFill>
                <a:cs typeface="Arial" charset="0"/>
              </a:rPr>
              <a:t>„melting curve“ </a:t>
            </a:r>
            <a:r>
              <a:rPr lang="cs-CZ" altLang="cs-CZ" sz="2100" b="1">
                <a:solidFill>
                  <a:schemeClr val="tx1"/>
                </a:solidFill>
                <a:cs typeface="Arial" charset="0"/>
              </a:rPr>
              <a:t>… hledání bodu tání produktu</a:t>
            </a:r>
          </a:p>
          <a:p>
            <a:r>
              <a:rPr lang="cs-CZ" altLang="cs-CZ" sz="2100" b="1">
                <a:solidFill>
                  <a:schemeClr val="tx1"/>
                </a:solidFill>
                <a:cs typeface="Arial" charset="0"/>
              </a:rPr>
              <a:t>jeden produkt = jeden bod tání = jeden peak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Nadpis 1"/>
          <p:cNvSpPr>
            <a:spLocks/>
          </p:cNvSpPr>
          <p:nvPr/>
        </p:nvSpPr>
        <p:spPr bwMode="auto">
          <a:xfrm>
            <a:off x="1524000" y="190500"/>
            <a:ext cx="701040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2500" b="1">
                <a:solidFill>
                  <a:schemeClr val="tx1"/>
                </a:solidFill>
                <a:cs typeface="Arial" charset="0"/>
              </a:rPr>
              <a:t>Vyhodnocení qRT-PCR</a:t>
            </a:r>
          </a:p>
        </p:txBody>
      </p:sp>
      <p:graphicFrame>
        <p:nvGraphicFramePr>
          <p:cNvPr id="26696" name="Group 72"/>
          <p:cNvGraphicFramePr>
            <a:graphicFrameLocks noGrp="1"/>
          </p:cNvGraphicFramePr>
          <p:nvPr/>
        </p:nvGraphicFramePr>
        <p:xfrm>
          <a:off x="1330325" y="2133600"/>
          <a:ext cx="7705725" cy="3527425"/>
        </p:xfrm>
        <a:graphic>
          <a:graphicData uri="http://schemas.openxmlformats.org/drawingml/2006/table">
            <a:tbl>
              <a:tblPr/>
              <a:tblGrid>
                <a:gridCol w="1100138"/>
                <a:gridCol w="1101725"/>
                <a:gridCol w="1100137"/>
                <a:gridCol w="1101725"/>
                <a:gridCol w="1100138"/>
                <a:gridCol w="1101725"/>
                <a:gridCol w="1100137"/>
              </a:tblGrid>
              <a:tr h="44608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ymbol" pitchFamily="18" charset="2"/>
                        <a:cs typeface="Arial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</a:tr>
              <a:tr h="86042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Name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Cp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průměr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GAPDH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  <a:cs typeface="Arial" charset="0"/>
                        </a:rPr>
                        <a:t>D</a:t>
                      </a: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Cp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2^-</a:t>
                      </a: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  <a:cs typeface="Arial" charset="0"/>
                        </a:rPr>
                        <a:t>D</a:t>
                      </a: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Cp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F16 K3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31,84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31,43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31,635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36,39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-4,755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27,0021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F16 LY3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32,17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33,18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32,675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36,985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-4,31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19,8353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F16 K6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32,25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32,13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32,19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35,225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-3,035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8,1965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</a:tr>
              <a:tr h="4429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F16 LY6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31,83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31,84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31,835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34,97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-3,135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8,7847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F16 K9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31,16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31,01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31,085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36,34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-5,255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38,1867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</a:tr>
            </a:tbl>
          </a:graphicData>
        </a:graphic>
      </p:graphicFrame>
      <p:sp>
        <p:nvSpPr>
          <p:cNvPr id="26692" name="Text Box 73"/>
          <p:cNvSpPr txBox="1">
            <a:spLocks noChangeArrowheads="1"/>
          </p:cNvSpPr>
          <p:nvPr/>
        </p:nvSpPr>
        <p:spPr bwMode="auto">
          <a:xfrm>
            <a:off x="6804025" y="2636838"/>
            <a:ext cx="116363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000">
                <a:solidFill>
                  <a:schemeClr val="tx2"/>
                </a:solidFill>
              </a:rPr>
              <a:t>Průměr - GAPDH</a:t>
            </a:r>
          </a:p>
        </p:txBody>
      </p:sp>
      <p:sp>
        <p:nvSpPr>
          <p:cNvPr id="26693" name="Line 74"/>
          <p:cNvSpPr>
            <a:spLocks noChangeShapeType="1"/>
          </p:cNvSpPr>
          <p:nvPr/>
        </p:nvSpPr>
        <p:spPr bwMode="auto">
          <a:xfrm flipV="1">
            <a:off x="7451725" y="2852738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49" name="Picture 8" descr="www.odont.uio.n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56325" y="44450"/>
            <a:ext cx="2911475" cy="4205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1331913" y="3933825"/>
            <a:ext cx="7596187" cy="27447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>
            <a:spAutoFit/>
          </a:bodyPr>
          <a:lstStyle/>
          <a:p>
            <a:pPr>
              <a:defRPr/>
            </a:pPr>
            <a:r>
              <a:rPr lang="cs-CZ" altLang="cs-CZ" sz="2400" dirty="0">
                <a:solidFill>
                  <a:srgbClr val="006600"/>
                </a:solidFill>
              </a:rPr>
              <a:t>Výhody </a:t>
            </a:r>
            <a:r>
              <a:rPr lang="cs-CZ" altLang="cs-CZ" sz="2400" dirty="0" err="1">
                <a:solidFill>
                  <a:srgbClr val="006600"/>
                </a:solidFill>
              </a:rPr>
              <a:t>kryořezů</a:t>
            </a:r>
            <a:r>
              <a:rPr lang="cs-CZ" altLang="cs-CZ" sz="2400" dirty="0">
                <a:solidFill>
                  <a:srgbClr val="006600"/>
                </a:solidFill>
              </a:rPr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cs-CZ" altLang="cs-CZ" dirty="0">
                <a:solidFill>
                  <a:srgbClr val="006600"/>
                </a:solidFill>
              </a:rPr>
              <a:t>Rychlá příprava vzorků, umožňující provést detekci proteinů i během operace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cs-CZ" altLang="cs-CZ" dirty="0">
                <a:solidFill>
                  <a:srgbClr val="006600"/>
                </a:solidFill>
              </a:rPr>
              <a:t>Zachování enzymatické aktivity i </a:t>
            </a:r>
            <a:r>
              <a:rPr lang="cs-CZ" altLang="cs-CZ" dirty="0" err="1">
                <a:solidFill>
                  <a:srgbClr val="006600"/>
                </a:solidFill>
              </a:rPr>
              <a:t>antigenicity</a:t>
            </a:r>
            <a:endParaRPr lang="cs-CZ" altLang="cs-CZ" dirty="0">
              <a:solidFill>
                <a:srgbClr val="0066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cs-CZ" altLang="cs-CZ" dirty="0">
                <a:solidFill>
                  <a:srgbClr val="006600"/>
                </a:solidFill>
              </a:rPr>
              <a:t>Zachycení látek, které se standardní technikou rozpustí (lipidy)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cs-CZ" altLang="cs-CZ" dirty="0">
                <a:solidFill>
                  <a:srgbClr val="006600"/>
                </a:solidFill>
              </a:rPr>
              <a:t>Zachování buněčné morfologie (není třeba chemické ani tepelné modifikace)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cs-CZ" altLang="cs-CZ" dirty="0">
                <a:solidFill>
                  <a:srgbClr val="006600"/>
                </a:solidFill>
              </a:rPr>
              <a:t>Může se provést na fixovaných i nefixovaných vzorcích tkání</a:t>
            </a:r>
          </a:p>
          <a:p>
            <a:pPr eaLnBrk="0" hangingPunct="0">
              <a:defRPr/>
            </a:pPr>
            <a:r>
              <a:rPr lang="cs-CZ" altLang="cs-CZ" sz="2400" dirty="0">
                <a:solidFill>
                  <a:srgbClr val="FF0000"/>
                </a:solidFill>
              </a:rPr>
              <a:t>Nevýhoda</a:t>
            </a:r>
            <a:r>
              <a:rPr lang="cs-CZ" altLang="cs-CZ" dirty="0">
                <a:solidFill>
                  <a:srgbClr val="FF0000"/>
                </a:solidFill>
              </a:rPr>
              <a:t>: nižší kvalita preparátů</a:t>
            </a:r>
          </a:p>
        </p:txBody>
      </p:sp>
      <p:sp>
        <p:nvSpPr>
          <p:cNvPr id="27651" name="Text Box 10"/>
          <p:cNvSpPr txBox="1">
            <a:spLocks noChangeArrowheads="1"/>
          </p:cNvSpPr>
          <p:nvPr/>
        </p:nvSpPr>
        <p:spPr bwMode="auto">
          <a:xfrm>
            <a:off x="808038" y="8572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altLang="cs-CZ" sz="140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27652" name="Rectangle 2"/>
          <p:cNvSpPr>
            <a:spLocks noChangeArrowheads="1"/>
          </p:cNvSpPr>
          <p:nvPr/>
        </p:nvSpPr>
        <p:spPr bwMode="auto">
          <a:xfrm>
            <a:off x="1403350" y="276225"/>
            <a:ext cx="7010400" cy="992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altLang="cs-CZ" sz="2500" b="1">
                <a:solidFill>
                  <a:schemeClr val="tx1"/>
                </a:solidFill>
                <a:cs typeface="Arial" charset="0"/>
              </a:rPr>
              <a:t>Kryostat</a:t>
            </a:r>
          </a:p>
        </p:txBody>
      </p:sp>
      <p:sp>
        <p:nvSpPr>
          <p:cNvPr id="27653" name="TextovéPole 1"/>
          <p:cNvSpPr txBox="1">
            <a:spLocks noChangeArrowheads="1"/>
          </p:cNvSpPr>
          <p:nvPr/>
        </p:nvSpPr>
        <p:spPr bwMode="auto">
          <a:xfrm>
            <a:off x="1331913" y="1785938"/>
            <a:ext cx="5014912" cy="164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altLang="cs-CZ">
                <a:solidFill>
                  <a:schemeClr val="tx1"/>
                </a:solidFill>
                <a:cs typeface="Arial" charset="0"/>
              </a:rPr>
              <a:t>Příprava vzorků:</a:t>
            </a:r>
          </a:p>
          <a:p>
            <a:r>
              <a:rPr lang="cs-CZ" altLang="cs-CZ" sz="1400">
                <a:solidFill>
                  <a:schemeClr val="tx1"/>
                </a:solidFill>
                <a:cs typeface="Arial" charset="0"/>
              </a:rPr>
              <a:t>Zalití do OCT (polyethylen glykol + polyvinyl alkohol) </a:t>
            </a:r>
          </a:p>
          <a:p>
            <a:r>
              <a:rPr lang="cs-CZ" altLang="cs-CZ" sz="1400">
                <a:solidFill>
                  <a:schemeClr val="tx1"/>
                </a:solidFill>
                <a:cs typeface="Arial" charset="0"/>
              </a:rPr>
              <a:t>Zamražení tkáně v -80°C</a:t>
            </a:r>
          </a:p>
          <a:p>
            <a:r>
              <a:rPr lang="cs-CZ" altLang="cs-CZ" sz="1400">
                <a:solidFill>
                  <a:schemeClr val="tx1"/>
                </a:solidFill>
                <a:cs typeface="Arial" charset="0"/>
              </a:rPr>
              <a:t>Krájení řezů v kryostatu (mikrotom v chladné komoře)</a:t>
            </a:r>
          </a:p>
          <a:p>
            <a:r>
              <a:rPr lang="cs-CZ" altLang="cs-CZ" sz="1400">
                <a:solidFill>
                  <a:schemeClr val="tx1"/>
                </a:solidFill>
                <a:cs typeface="Arial" charset="0"/>
              </a:rPr>
              <a:t>-20 až -30°C</a:t>
            </a:r>
          </a:p>
          <a:p>
            <a:r>
              <a:rPr lang="cs-CZ" altLang="cs-CZ" sz="1400">
                <a:solidFill>
                  <a:schemeClr val="tx1"/>
                </a:solidFill>
                <a:cs typeface="Arial" charset="0"/>
              </a:rPr>
              <a:t>Složení mrazící směsi: </a:t>
            </a:r>
            <a:r>
              <a:rPr lang="it-IT" altLang="cs-CZ" sz="1400">
                <a:solidFill>
                  <a:schemeClr val="tx1"/>
                </a:solidFill>
                <a:cs typeface="Arial" charset="0"/>
              </a:rPr>
              <a:t>44% - pentafluoroethane</a:t>
            </a:r>
            <a:r>
              <a:rPr lang="cs-CZ" altLang="cs-CZ" sz="1400">
                <a:solidFill>
                  <a:schemeClr val="tx1"/>
                </a:solidFill>
                <a:cs typeface="Arial" charset="0"/>
              </a:rPr>
              <a:t>, </a:t>
            </a:r>
          </a:p>
          <a:p>
            <a:r>
              <a:rPr lang="it-IT" altLang="cs-CZ" sz="1400">
                <a:solidFill>
                  <a:schemeClr val="tx1"/>
                </a:solidFill>
                <a:cs typeface="Arial" charset="0"/>
              </a:rPr>
              <a:t>52% - trifluoroethane</a:t>
            </a:r>
            <a:r>
              <a:rPr lang="cs-CZ" altLang="cs-CZ" sz="1400">
                <a:solidFill>
                  <a:schemeClr val="tx1"/>
                </a:solidFill>
                <a:cs typeface="Arial" charset="0"/>
              </a:rPr>
              <a:t>, </a:t>
            </a:r>
            <a:r>
              <a:rPr lang="it-IT" altLang="cs-CZ" sz="1400">
                <a:solidFill>
                  <a:schemeClr val="tx1"/>
                </a:solidFill>
                <a:cs typeface="Arial" charset="0"/>
              </a:rPr>
              <a:t>4% - tetrafluoroethane</a:t>
            </a:r>
            <a:endParaRPr lang="cs-CZ" altLang="cs-CZ" sz="1400">
              <a:solidFill>
                <a:schemeClr val="tx1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2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0" smtClean="0">
                <a:latin typeface="Arial" charset="0"/>
                <a:cs typeface="Arial" charset="0"/>
              </a:rPr>
              <a:t>Izolace RNA – kvantifikace Nanodropem</a:t>
            </a:r>
            <a:endParaRPr lang="cs-CZ" b="0" smtClean="0">
              <a:latin typeface="Arial" charset="0"/>
              <a:cs typeface="Arial" charset="0"/>
            </a:endParaRPr>
          </a:p>
        </p:txBody>
      </p:sp>
      <p:sp>
        <p:nvSpPr>
          <p:cNvPr id="17410" name="Rectangle 264"/>
          <p:cNvSpPr>
            <a:spLocks noChangeArrowheads="1"/>
          </p:cNvSpPr>
          <p:nvPr/>
        </p:nvSpPr>
        <p:spPr bwMode="auto">
          <a:xfrm>
            <a:off x="3276600" y="2060575"/>
            <a:ext cx="720725" cy="431800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 altLang="cs-CZ" sz="1400">
              <a:solidFill>
                <a:schemeClr val="tx1"/>
              </a:solidFill>
              <a:cs typeface="Arial" charset="0"/>
            </a:endParaRPr>
          </a:p>
        </p:txBody>
      </p:sp>
      <p:graphicFrame>
        <p:nvGraphicFramePr>
          <p:cNvPr id="21646" name="Group 142"/>
          <p:cNvGraphicFramePr>
            <a:graphicFrameLocks noGrp="1"/>
          </p:cNvGraphicFramePr>
          <p:nvPr/>
        </p:nvGraphicFramePr>
        <p:xfrm>
          <a:off x="-396875" y="1268413"/>
          <a:ext cx="8712200" cy="5865812"/>
        </p:xfrm>
        <a:graphic>
          <a:graphicData uri="http://schemas.openxmlformats.org/drawingml/2006/table">
            <a:tbl>
              <a:tblPr/>
              <a:tblGrid>
                <a:gridCol w="827088"/>
                <a:gridCol w="795337"/>
                <a:gridCol w="942975"/>
                <a:gridCol w="962025"/>
                <a:gridCol w="942975"/>
                <a:gridCol w="811213"/>
                <a:gridCol w="811212"/>
                <a:gridCol w="963613"/>
                <a:gridCol w="1655762"/>
              </a:tblGrid>
              <a:tr h="692150"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Sample ID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ng/ul </a:t>
                      </a: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A260 </a:t>
                      </a: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A280 </a:t>
                      </a: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260/280 </a:t>
                      </a: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260/230 </a:t>
                      </a: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8788"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1. DMSO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217,15</a:t>
                      </a: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1,087</a:t>
                      </a: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0,548</a:t>
                      </a: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1.98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2,11</a:t>
                      </a: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7038"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1. TCDD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202,6</a:t>
                      </a: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1,013</a:t>
                      </a: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0,517</a:t>
                      </a: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1,96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2,2</a:t>
                      </a: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8625"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2. DMSO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339,1</a:t>
                      </a: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1,695</a:t>
                      </a: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0,868</a:t>
                      </a: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1,95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2,2</a:t>
                      </a: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325"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2. TCDD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295,5</a:t>
                      </a: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1,477</a:t>
                      </a: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0,742</a:t>
                      </a: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1,99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2,21</a:t>
                      </a: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7038"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8625"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8625"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7038"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7038"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8625"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529" name="Rectangle 249"/>
          <p:cNvSpPr>
            <a:spLocks noChangeArrowheads="1"/>
          </p:cNvSpPr>
          <p:nvPr/>
        </p:nvSpPr>
        <p:spPr bwMode="auto">
          <a:xfrm>
            <a:off x="3276600" y="1700213"/>
            <a:ext cx="719138" cy="2160587"/>
          </a:xfrm>
          <a:prstGeom prst="rect">
            <a:avLst/>
          </a:prstGeom>
          <a:noFill/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 altLang="cs-CZ" sz="140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17530" name="Rectangle 250"/>
          <p:cNvSpPr>
            <a:spLocks noChangeArrowheads="1"/>
          </p:cNvSpPr>
          <p:nvPr/>
        </p:nvSpPr>
        <p:spPr bwMode="auto">
          <a:xfrm>
            <a:off x="5867400" y="1773238"/>
            <a:ext cx="647700" cy="2160587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 altLang="cs-CZ" sz="140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17531" name="Rectangle 251"/>
          <p:cNvSpPr>
            <a:spLocks noChangeArrowheads="1"/>
          </p:cNvSpPr>
          <p:nvPr/>
        </p:nvSpPr>
        <p:spPr bwMode="auto">
          <a:xfrm>
            <a:off x="4140200" y="1700213"/>
            <a:ext cx="647700" cy="2160587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 altLang="cs-CZ" sz="140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17532" name="Text Box 252"/>
          <p:cNvSpPr txBox="1">
            <a:spLocks noChangeArrowheads="1"/>
          </p:cNvSpPr>
          <p:nvPr/>
        </p:nvSpPr>
        <p:spPr bwMode="auto">
          <a:xfrm>
            <a:off x="4186238" y="1341438"/>
            <a:ext cx="3857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cs-CZ" sz="1400" b="1">
                <a:solidFill>
                  <a:schemeClr val="tx1"/>
                </a:solidFill>
                <a:cs typeface="Arial" charset="0"/>
              </a:rPr>
              <a:t>&lt;1</a:t>
            </a:r>
            <a:endParaRPr lang="cs-CZ" altLang="cs-CZ" sz="1400" b="1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17533" name="Text Box 253"/>
          <p:cNvSpPr txBox="1">
            <a:spLocks noChangeArrowheads="1"/>
          </p:cNvSpPr>
          <p:nvPr/>
        </p:nvSpPr>
        <p:spPr bwMode="auto">
          <a:xfrm>
            <a:off x="5940425" y="1341438"/>
            <a:ext cx="3857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cs-CZ" sz="1400" b="1">
                <a:solidFill>
                  <a:schemeClr val="tx1"/>
                </a:solidFill>
                <a:cs typeface="Arial" charset="0"/>
              </a:rPr>
              <a:t>=2</a:t>
            </a:r>
            <a:endParaRPr lang="cs-CZ" altLang="cs-CZ" sz="1400" b="1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17534" name="Text Box 255"/>
          <p:cNvSpPr txBox="1">
            <a:spLocks noChangeArrowheads="1"/>
          </p:cNvSpPr>
          <p:nvPr/>
        </p:nvSpPr>
        <p:spPr bwMode="auto">
          <a:xfrm>
            <a:off x="3843338" y="5084763"/>
            <a:ext cx="1455737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cs-CZ" sz="1400">
                <a:solidFill>
                  <a:schemeClr val="tx1"/>
                </a:solidFill>
                <a:cs typeface="Arial" charset="0"/>
              </a:rPr>
              <a:t>A260… RNA</a:t>
            </a:r>
          </a:p>
          <a:p>
            <a:r>
              <a:rPr lang="en-US" altLang="cs-CZ" sz="1400">
                <a:solidFill>
                  <a:schemeClr val="tx1"/>
                </a:solidFill>
                <a:cs typeface="Arial" charset="0"/>
              </a:rPr>
              <a:t>A280…</a:t>
            </a:r>
            <a:r>
              <a:rPr lang="cs-CZ" altLang="cs-CZ" sz="1400">
                <a:solidFill>
                  <a:schemeClr val="tx1"/>
                </a:solidFill>
                <a:cs typeface="Arial" charset="0"/>
              </a:rPr>
              <a:t> </a:t>
            </a:r>
            <a:r>
              <a:rPr lang="en-US" altLang="cs-CZ" sz="1400">
                <a:solidFill>
                  <a:schemeClr val="tx1"/>
                </a:solidFill>
                <a:cs typeface="Arial" charset="0"/>
              </a:rPr>
              <a:t>DNA</a:t>
            </a:r>
          </a:p>
          <a:p>
            <a:r>
              <a:rPr lang="en-US" altLang="cs-CZ" sz="1400">
                <a:solidFill>
                  <a:schemeClr val="tx1"/>
                </a:solidFill>
                <a:cs typeface="Arial" charset="0"/>
              </a:rPr>
              <a:t>A230… proteiny</a:t>
            </a:r>
            <a:endParaRPr lang="cs-CZ" altLang="cs-CZ" sz="140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17535" name="Line 143"/>
          <p:cNvSpPr>
            <a:spLocks noChangeShapeType="1"/>
          </p:cNvSpPr>
          <p:nvPr/>
        </p:nvSpPr>
        <p:spPr bwMode="auto">
          <a:xfrm>
            <a:off x="1835150" y="2924175"/>
            <a:ext cx="655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/>
          </p:cNvSpPr>
          <p:nvPr>
            <p:ph type="title"/>
          </p:nvPr>
        </p:nvSpPr>
        <p:spPr>
          <a:xfrm>
            <a:off x="1557338" y="396875"/>
            <a:ext cx="7138987" cy="627063"/>
          </a:xfrm>
        </p:spPr>
        <p:txBody>
          <a:bodyPr/>
          <a:lstStyle/>
          <a:p>
            <a:r>
              <a:rPr lang="cs-CZ" smtClean="0">
                <a:latin typeface="Arial" charset="0"/>
                <a:cs typeface="Arial" charset="0"/>
              </a:rPr>
              <a:t>Zpětný přepis mRNA do cDNA</a:t>
            </a:r>
          </a:p>
        </p:txBody>
      </p:sp>
      <p:sp>
        <p:nvSpPr>
          <p:cNvPr id="18434" name="Text Box 39"/>
          <p:cNvSpPr>
            <a:spLocks noGrp="1" noChangeArrowheads="1"/>
          </p:cNvSpPr>
          <p:nvPr>
            <p:ph type="body" idx="1"/>
          </p:nvPr>
        </p:nvSpPr>
        <p:spPr>
          <a:xfrm>
            <a:off x="1331913" y="1844675"/>
            <a:ext cx="8064500" cy="4641850"/>
          </a:xfrm>
        </p:spPr>
        <p:txBody>
          <a:bodyPr/>
          <a:lstStyle/>
          <a:p>
            <a:pPr marL="342900" indent="-342900">
              <a:lnSpc>
                <a:spcPct val="80000"/>
              </a:lnSpc>
              <a:buFontTx/>
              <a:buNone/>
            </a:pPr>
            <a:r>
              <a:rPr lang="cs-CZ" altLang="cs-CZ" sz="1400" smtClean="0">
                <a:latin typeface="Arial" charset="0"/>
                <a:cs typeface="Arial" charset="0"/>
              </a:rPr>
              <a:t>1. Změření koncentrace vyizolované RNA (Nanodrop) + kontrola kvality RNA</a:t>
            </a:r>
          </a:p>
          <a:p>
            <a:pPr marL="342900" indent="-342900">
              <a:lnSpc>
                <a:spcPct val="80000"/>
              </a:lnSpc>
              <a:buFontTx/>
              <a:buNone/>
            </a:pPr>
            <a:r>
              <a:rPr lang="cs-CZ" altLang="cs-CZ" sz="1400" smtClean="0">
                <a:latin typeface="Arial" charset="0"/>
                <a:cs typeface="Arial" charset="0"/>
              </a:rPr>
              <a:t>       - absorbance A260 nesmí být vyšší než 1 (případně ředit a měřit znova)</a:t>
            </a:r>
          </a:p>
          <a:p>
            <a:pPr marL="342900" indent="-342900">
              <a:lnSpc>
                <a:spcPct val="80000"/>
              </a:lnSpc>
              <a:buFontTx/>
              <a:buNone/>
            </a:pPr>
            <a:r>
              <a:rPr lang="cs-CZ" altLang="cs-CZ" sz="1400" smtClean="0">
                <a:latin typeface="Arial" charset="0"/>
                <a:cs typeface="Arial" charset="0"/>
              </a:rPr>
              <a:t>       - poměr absorbancí A260/280 musí být kolem 2</a:t>
            </a:r>
          </a:p>
          <a:p>
            <a:pPr marL="342900" indent="-342900">
              <a:lnSpc>
                <a:spcPct val="80000"/>
              </a:lnSpc>
              <a:buFontTx/>
              <a:buNone/>
            </a:pPr>
            <a:r>
              <a:rPr lang="cs-CZ" altLang="cs-CZ" sz="1400" smtClean="0">
                <a:latin typeface="Arial" charset="0"/>
                <a:cs typeface="Arial" charset="0"/>
              </a:rPr>
              <a:t>2. </a:t>
            </a:r>
            <a:r>
              <a:rPr lang="cs-CZ" altLang="cs-CZ" sz="1400" smtClean="0">
                <a:solidFill>
                  <a:srgbClr val="FF0000"/>
                </a:solidFill>
                <a:latin typeface="Arial" charset="0"/>
                <a:cs typeface="Arial" charset="0"/>
              </a:rPr>
              <a:t>Spočítat kolik ul RNA je 0,5 ug RNA, který vstupuje do RT</a:t>
            </a:r>
            <a:endParaRPr lang="cs-CZ" altLang="cs-CZ" sz="1500" i="1" smtClean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 marL="342900" indent="-342900">
              <a:lnSpc>
                <a:spcPct val="80000"/>
              </a:lnSpc>
              <a:buFontTx/>
              <a:buNone/>
            </a:pPr>
            <a:r>
              <a:rPr lang="cs-CZ" altLang="cs-CZ" sz="1400" smtClean="0">
                <a:latin typeface="Arial" charset="0"/>
                <a:cs typeface="Arial" charset="0"/>
              </a:rPr>
              <a:t>3. Doředit do 21 ul sterilní RNase-free MQ H2O</a:t>
            </a:r>
          </a:p>
          <a:p>
            <a:pPr marL="342900" indent="-342900">
              <a:lnSpc>
                <a:spcPct val="80000"/>
              </a:lnSpc>
              <a:buFontTx/>
              <a:buNone/>
            </a:pPr>
            <a:r>
              <a:rPr lang="cs-CZ" altLang="cs-CZ" sz="1400" smtClean="0">
                <a:latin typeface="Arial" charset="0"/>
                <a:cs typeface="Arial" charset="0"/>
              </a:rPr>
              <a:t>4. </a:t>
            </a:r>
            <a:r>
              <a:rPr lang="cs-CZ" altLang="cs-CZ" sz="1400" smtClean="0">
                <a:solidFill>
                  <a:srgbClr val="FF0000"/>
                </a:solidFill>
                <a:latin typeface="Arial" charset="0"/>
                <a:cs typeface="Arial" charset="0"/>
              </a:rPr>
              <a:t>Přidat 2 ul 10 uM směsi nukleotidů (PCR grade</a:t>
            </a:r>
            <a:r>
              <a:rPr lang="cs-CZ" altLang="cs-CZ" sz="1400" i="1" smtClean="0">
                <a:solidFill>
                  <a:srgbClr val="FF0000"/>
                </a:solidFill>
                <a:latin typeface="Arial" charset="0"/>
                <a:cs typeface="Arial" charset="0"/>
              </a:rPr>
              <a:t>)           … ??? WS</a:t>
            </a:r>
          </a:p>
          <a:p>
            <a:pPr marL="342900" indent="-342900">
              <a:lnSpc>
                <a:spcPct val="80000"/>
              </a:lnSpc>
              <a:buFontTx/>
              <a:buNone/>
            </a:pPr>
            <a:r>
              <a:rPr lang="cs-CZ" altLang="cs-CZ" sz="1400" smtClean="0">
                <a:solidFill>
                  <a:srgbClr val="FF0000"/>
                </a:solidFill>
                <a:latin typeface="Arial" charset="0"/>
                <a:cs typeface="Arial" charset="0"/>
              </a:rPr>
              <a:t>5. Přidat 2 ul 20 uM primeru poly(dT)15                             </a:t>
            </a:r>
            <a:r>
              <a:rPr lang="cs-CZ" altLang="cs-CZ" sz="1400" i="1" smtClean="0">
                <a:solidFill>
                  <a:srgbClr val="FF0000"/>
                </a:solidFill>
                <a:latin typeface="Arial" charset="0"/>
                <a:cs typeface="Arial" charset="0"/>
              </a:rPr>
              <a:t>… ??? WS</a:t>
            </a:r>
          </a:p>
          <a:p>
            <a:pPr marL="342900" indent="-342900">
              <a:lnSpc>
                <a:spcPct val="80000"/>
              </a:lnSpc>
              <a:buFontTx/>
              <a:buNone/>
            </a:pPr>
            <a:r>
              <a:rPr lang="cs-CZ" altLang="cs-CZ" sz="1400" smtClean="0">
                <a:latin typeface="Arial" charset="0"/>
                <a:cs typeface="Arial" charset="0"/>
              </a:rPr>
              <a:t>6. Mix – Centrifugace – annealing primerů 10 min/37°C – přenos na 4°C </a:t>
            </a:r>
          </a:p>
          <a:p>
            <a:pPr marL="342900" indent="-342900">
              <a:lnSpc>
                <a:spcPct val="80000"/>
              </a:lnSpc>
              <a:buFontTx/>
              <a:buNone/>
            </a:pPr>
            <a:r>
              <a:rPr lang="cs-CZ" altLang="cs-CZ" sz="1400" smtClean="0">
                <a:latin typeface="Arial" charset="0"/>
                <a:cs typeface="Arial" charset="0"/>
              </a:rPr>
              <a:t>7. Přidat 4 ul 10xcc pufru pro traskriptázu s 0.1 M DTT (zrušení disulfidových můstků)</a:t>
            </a:r>
          </a:p>
          <a:p>
            <a:pPr marL="342900" indent="-342900">
              <a:lnSpc>
                <a:spcPct val="80000"/>
              </a:lnSpc>
              <a:buFontTx/>
              <a:buNone/>
            </a:pPr>
            <a:r>
              <a:rPr lang="cs-CZ" altLang="cs-CZ" sz="1400" smtClean="0">
                <a:latin typeface="Arial" charset="0"/>
                <a:cs typeface="Arial" charset="0"/>
              </a:rPr>
              <a:t>8. Přidat 2 ul reverzní transkriptázy (např. M-MLV - Moloney Murine Leukemia Virus)</a:t>
            </a:r>
          </a:p>
          <a:p>
            <a:pPr marL="342900" indent="-342900">
              <a:lnSpc>
                <a:spcPct val="80000"/>
              </a:lnSpc>
              <a:buFontTx/>
              <a:buNone/>
            </a:pPr>
            <a:r>
              <a:rPr lang="cs-CZ" altLang="cs-CZ" sz="1400" smtClean="0">
                <a:latin typeface="Arial" charset="0"/>
                <a:cs typeface="Arial" charset="0"/>
              </a:rPr>
              <a:t>9. Přidat sterilní RNase-free MQ H2O do celkového objemu 40 ul </a:t>
            </a:r>
          </a:p>
          <a:p>
            <a:pPr marL="342900" indent="-342900">
              <a:lnSpc>
                <a:spcPct val="80000"/>
              </a:lnSpc>
              <a:buFontTx/>
              <a:buNone/>
            </a:pPr>
            <a:r>
              <a:rPr lang="cs-CZ" altLang="cs-CZ" sz="1400" smtClean="0">
                <a:latin typeface="Arial" charset="0"/>
                <a:cs typeface="Arial" charset="0"/>
              </a:rPr>
              <a:t>10. Inkubace 50 min/37°C </a:t>
            </a:r>
          </a:p>
          <a:p>
            <a:pPr marL="342900" indent="-342900">
              <a:lnSpc>
                <a:spcPct val="80000"/>
              </a:lnSpc>
              <a:buFontTx/>
              <a:buNone/>
            </a:pPr>
            <a:r>
              <a:rPr lang="cs-CZ" altLang="cs-CZ" sz="1400" smtClean="0">
                <a:latin typeface="Arial" charset="0"/>
                <a:cs typeface="Arial" charset="0"/>
              </a:rPr>
              <a:t>11. Denaturace transkriptázy 10 min/90°C</a:t>
            </a:r>
          </a:p>
          <a:p>
            <a:pPr marL="342900" indent="-342900">
              <a:lnSpc>
                <a:spcPct val="80000"/>
              </a:lnSpc>
              <a:buFontTx/>
              <a:buNone/>
            </a:pPr>
            <a:endParaRPr lang="cs-CZ" altLang="cs-CZ" sz="1400" smtClean="0">
              <a:latin typeface="Arial" charset="0"/>
              <a:cs typeface="Arial" charset="0"/>
            </a:endParaRPr>
          </a:p>
          <a:p>
            <a:pPr marL="342900" indent="-342900">
              <a:lnSpc>
                <a:spcPct val="80000"/>
              </a:lnSpc>
              <a:buFontTx/>
              <a:buNone/>
            </a:pPr>
            <a:r>
              <a:rPr lang="cs-CZ" altLang="cs-CZ" sz="1400" b="1" smtClean="0">
                <a:solidFill>
                  <a:srgbClr val="FF0000"/>
                </a:solidFill>
                <a:latin typeface="Arial" charset="0"/>
                <a:cs typeface="Arial" charset="0"/>
              </a:rPr>
              <a:t>Výsledkem získáme stejné množství molekul cDNA, jako bylo původních molekul mRNA</a:t>
            </a:r>
          </a:p>
          <a:p>
            <a:pPr marL="342900" indent="-342900">
              <a:lnSpc>
                <a:spcPct val="80000"/>
              </a:lnSpc>
              <a:buFontTx/>
              <a:buNone/>
            </a:pPr>
            <a:r>
              <a:rPr lang="cs-CZ" altLang="cs-CZ" sz="1400" b="1" smtClean="0">
                <a:solidFill>
                  <a:srgbClr val="FF0000"/>
                </a:solidFill>
                <a:latin typeface="Arial" charset="0"/>
                <a:cs typeface="Arial" charset="0"/>
              </a:rPr>
              <a:t>v celkové RNA</a:t>
            </a:r>
          </a:p>
          <a:p>
            <a:pPr marL="342900" indent="-342900">
              <a:lnSpc>
                <a:spcPct val="80000"/>
              </a:lnSpc>
              <a:buFontTx/>
              <a:buNone/>
            </a:pPr>
            <a:endParaRPr lang="cs-CZ" altLang="cs-CZ" sz="1400" b="1" smtClean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 marL="342900" indent="-342900">
              <a:lnSpc>
                <a:spcPct val="80000"/>
              </a:lnSpc>
              <a:buFontTx/>
              <a:buNone/>
            </a:pPr>
            <a:r>
              <a:rPr lang="cs-CZ" altLang="cs-CZ" sz="1400" b="1" smtClean="0">
                <a:solidFill>
                  <a:srgbClr val="FF0000"/>
                </a:solidFill>
                <a:latin typeface="Arial" charset="0"/>
                <a:cs typeface="Arial" charset="0"/>
              </a:rPr>
              <a:t>Do qPCR vstupuje 1,5 ul z celkové cDNA</a:t>
            </a:r>
          </a:p>
          <a:p>
            <a:pPr marL="342900" indent="-342900">
              <a:lnSpc>
                <a:spcPct val="80000"/>
              </a:lnSpc>
              <a:buFontTx/>
              <a:buNone/>
            </a:pPr>
            <a:endParaRPr lang="cs-CZ" altLang="cs-CZ" sz="1400" smtClean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ChangeArrowheads="1"/>
          </p:cNvSpPr>
          <p:nvPr/>
        </p:nvSpPr>
        <p:spPr bwMode="auto">
          <a:xfrm>
            <a:off x="1524000" y="476250"/>
            <a:ext cx="70104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altLang="cs-CZ" sz="2500" b="1">
                <a:solidFill>
                  <a:schemeClr val="tx1"/>
                </a:solidFill>
                <a:cs typeface="Arial" charset="0"/>
              </a:rPr>
              <a:t>Real time PCR</a:t>
            </a:r>
          </a:p>
        </p:txBody>
      </p:sp>
      <p:sp>
        <p:nvSpPr>
          <p:cNvPr id="19458" name="Rectangle 3"/>
          <p:cNvSpPr>
            <a:spLocks noChangeArrowheads="1"/>
          </p:cNvSpPr>
          <p:nvPr/>
        </p:nvSpPr>
        <p:spPr bwMode="auto">
          <a:xfrm>
            <a:off x="1258888" y="2420938"/>
            <a:ext cx="7885112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66700" indent="-266700">
              <a:spcBef>
                <a:spcPct val="20000"/>
              </a:spcBef>
              <a:buFontTx/>
              <a:buBlip>
                <a:blip r:embed="rId2"/>
              </a:buBlip>
            </a:pPr>
            <a:r>
              <a:rPr lang="cs-CZ" altLang="cs-CZ" sz="2200">
                <a:solidFill>
                  <a:schemeClr val="tx1"/>
                </a:solidFill>
                <a:cs typeface="Arial" charset="0"/>
              </a:rPr>
              <a:t>LightCycler 480 (Roche)</a:t>
            </a:r>
          </a:p>
          <a:p>
            <a:pPr marL="266700" indent="-266700">
              <a:spcBef>
                <a:spcPct val="20000"/>
              </a:spcBef>
              <a:buFontTx/>
              <a:buBlip>
                <a:blip r:embed="rId2"/>
              </a:buBlip>
            </a:pPr>
            <a:r>
              <a:rPr lang="cs-CZ" altLang="cs-CZ">
                <a:solidFill>
                  <a:schemeClr val="tx1"/>
                </a:solidFill>
                <a:cs typeface="Arial" charset="0"/>
              </a:rPr>
              <a:t>Do reakce se přidává Sybr Green (fluoreskuje jen po interkalaci do nově vytvořené dvouřetězcové DNA)</a:t>
            </a:r>
          </a:p>
          <a:p>
            <a:pPr marL="266700" indent="-266700">
              <a:spcBef>
                <a:spcPct val="20000"/>
              </a:spcBef>
              <a:buFontTx/>
              <a:buBlip>
                <a:blip r:embed="rId2"/>
              </a:buBlip>
            </a:pPr>
            <a:r>
              <a:rPr lang="cs-CZ" altLang="cs-CZ">
                <a:solidFill>
                  <a:schemeClr val="tx1"/>
                </a:solidFill>
                <a:cs typeface="Arial" charset="0"/>
              </a:rPr>
              <a:t>Po každém cyklu se změří fluorescence vzorku </a:t>
            </a:r>
          </a:p>
          <a:p>
            <a:pPr marL="266700" indent="-266700">
              <a:spcBef>
                <a:spcPct val="20000"/>
              </a:spcBef>
              <a:buFontTx/>
              <a:buBlip>
                <a:blip r:embed="rId2"/>
              </a:buBlip>
            </a:pPr>
            <a:r>
              <a:rPr lang="cs-CZ" altLang="cs-CZ">
                <a:solidFill>
                  <a:schemeClr val="tx1"/>
                </a:solidFill>
                <a:cs typeface="Arial" charset="0"/>
              </a:rPr>
              <a:t>Čím vyšší fluorescence, tím více produktu vzniklo</a:t>
            </a:r>
          </a:p>
          <a:p>
            <a:pPr marL="266700" indent="-266700">
              <a:spcBef>
                <a:spcPct val="20000"/>
              </a:spcBef>
              <a:buFontTx/>
              <a:buBlip>
                <a:blip r:embed="rId2"/>
              </a:buBlip>
            </a:pPr>
            <a:r>
              <a:rPr lang="cs-CZ" altLang="cs-CZ">
                <a:solidFill>
                  <a:schemeClr val="tx1"/>
                </a:solidFill>
                <a:cs typeface="Arial" charset="0"/>
              </a:rPr>
              <a:t>Čím více molekul cDNA ve vstupu, tím dříve se začíná množit exponenciální řadou (dřívější cyklus – výstupní parametr </a:t>
            </a:r>
            <a:r>
              <a:rPr lang="cs-CZ" altLang="cs-CZ" b="1">
                <a:solidFill>
                  <a:schemeClr val="tx1"/>
                </a:solidFill>
                <a:cs typeface="Arial" charset="0"/>
              </a:rPr>
              <a:t>Cp</a:t>
            </a:r>
            <a:r>
              <a:rPr lang="cs-CZ" altLang="cs-CZ">
                <a:solidFill>
                  <a:schemeClr val="tx1"/>
                </a:solidFill>
                <a:cs typeface="Arial" charset="0"/>
              </a:rPr>
              <a:t>)</a:t>
            </a:r>
          </a:p>
          <a:p>
            <a:pPr marL="266700" indent="-266700">
              <a:spcBef>
                <a:spcPct val="20000"/>
              </a:spcBef>
              <a:buFontTx/>
              <a:buBlip>
                <a:blip r:embed="rId2"/>
              </a:buBlip>
            </a:pPr>
            <a:r>
              <a:rPr lang="cs-CZ" altLang="cs-CZ">
                <a:solidFill>
                  <a:schemeClr val="tx1"/>
                </a:solidFill>
                <a:cs typeface="Arial" charset="0"/>
              </a:rPr>
              <a:t>Do jamky se pipetuje: </a:t>
            </a:r>
            <a:r>
              <a:rPr lang="cs-CZ" altLang="cs-CZ">
                <a:solidFill>
                  <a:srgbClr val="FF0000"/>
                </a:solidFill>
                <a:cs typeface="Arial" charset="0"/>
              </a:rPr>
              <a:t>1,5 ul</a:t>
            </a:r>
            <a:r>
              <a:rPr lang="cs-CZ" altLang="cs-CZ">
                <a:solidFill>
                  <a:schemeClr val="tx1"/>
                </a:solidFill>
                <a:cs typeface="Arial" charset="0"/>
              </a:rPr>
              <a:t> cDNA z přepisu + Master mix:</a:t>
            </a:r>
          </a:p>
          <a:p>
            <a:pPr marL="808038" lvl="2" indent="-266700">
              <a:spcBef>
                <a:spcPct val="20000"/>
              </a:spcBef>
              <a:buFont typeface="Arial" charset="0"/>
              <a:buChar char="•"/>
            </a:pPr>
            <a:r>
              <a:rPr lang="cs-CZ" altLang="cs-CZ" sz="1500">
                <a:solidFill>
                  <a:schemeClr val="tx1"/>
                </a:solidFill>
                <a:cs typeface="Arial" charset="0"/>
              </a:rPr>
              <a:t>3 ul Sybr Green (2xcc LighCycler 480 SYBR green I master kit – obsahuje nukleotidy, polymerázu, SYBR green, </a:t>
            </a:r>
            <a:r>
              <a:rPr lang="cs-CZ" altLang="cs-CZ">
                <a:solidFill>
                  <a:schemeClr val="tx1"/>
                </a:solidFill>
              </a:rPr>
              <a:t>MgCl</a:t>
            </a:r>
            <a:r>
              <a:rPr lang="cs-CZ" altLang="cs-CZ" sz="1500" baseline="-25000">
                <a:solidFill>
                  <a:schemeClr val="tx1"/>
                </a:solidFill>
                <a:cs typeface="Arial" charset="0"/>
              </a:rPr>
              <a:t>2</a:t>
            </a:r>
            <a:r>
              <a:rPr lang="cs-CZ" altLang="cs-CZ">
                <a:solidFill>
                  <a:schemeClr val="tx1"/>
                </a:solidFill>
              </a:rPr>
              <a:t>)</a:t>
            </a:r>
          </a:p>
          <a:p>
            <a:pPr marL="808038" lvl="2" indent="-266700">
              <a:spcBef>
                <a:spcPct val="20000"/>
              </a:spcBef>
              <a:buFont typeface="Arial" charset="0"/>
              <a:buChar char="•"/>
            </a:pPr>
            <a:r>
              <a:rPr lang="cs-CZ" altLang="cs-CZ" sz="1500">
                <a:solidFill>
                  <a:schemeClr val="tx1"/>
                </a:solidFill>
                <a:cs typeface="Arial" charset="0"/>
              </a:rPr>
              <a:t>0,375 uM každého z primerů  (</a:t>
            </a:r>
            <a:r>
              <a:rPr lang="cs-CZ" altLang="cs-CZ" sz="1500" i="1">
                <a:solidFill>
                  <a:schemeClr val="tx1"/>
                </a:solidFill>
                <a:cs typeface="Arial" charset="0"/>
              </a:rPr>
              <a:t>SS 20 uM…. </a:t>
            </a:r>
            <a:r>
              <a:rPr lang="cs-CZ" altLang="cs-CZ" sz="1500" i="1">
                <a:solidFill>
                  <a:srgbClr val="FF0000"/>
                </a:solidFill>
                <a:cs typeface="Arial" charset="0"/>
              </a:rPr>
              <a:t>Vypočítej kolik ul potřebujeme</a:t>
            </a:r>
            <a:r>
              <a:rPr lang="cs-CZ" altLang="cs-CZ" sz="1500">
                <a:solidFill>
                  <a:schemeClr val="tx1"/>
                </a:solidFill>
                <a:cs typeface="Arial" charset="0"/>
              </a:rPr>
              <a:t>)</a:t>
            </a:r>
          </a:p>
          <a:p>
            <a:pPr marL="808038" lvl="2" indent="-266700">
              <a:spcBef>
                <a:spcPct val="20000"/>
              </a:spcBef>
              <a:buFont typeface="Arial" charset="0"/>
              <a:buChar char="•"/>
            </a:pPr>
            <a:r>
              <a:rPr lang="cs-CZ" altLang="cs-CZ" sz="1500">
                <a:solidFill>
                  <a:srgbClr val="FF0000"/>
                </a:solidFill>
                <a:cs typeface="Arial" charset="0"/>
              </a:rPr>
              <a:t>1,7 ul</a:t>
            </a:r>
            <a:r>
              <a:rPr lang="cs-CZ" altLang="cs-CZ" sz="1500">
                <a:solidFill>
                  <a:schemeClr val="tx1"/>
                </a:solidFill>
                <a:cs typeface="Arial" charset="0"/>
              </a:rPr>
              <a:t> MgCl</a:t>
            </a:r>
            <a:r>
              <a:rPr lang="cs-CZ" altLang="cs-CZ" sz="1500" baseline="-25000">
                <a:solidFill>
                  <a:schemeClr val="tx1"/>
                </a:solidFill>
                <a:cs typeface="Arial" charset="0"/>
              </a:rPr>
              <a:t>2  </a:t>
            </a:r>
            <a:r>
              <a:rPr lang="cs-CZ" altLang="cs-CZ" sz="1500">
                <a:solidFill>
                  <a:schemeClr val="tx1"/>
                </a:solidFill>
                <a:cs typeface="Arial" charset="0"/>
              </a:rPr>
              <a:t>(SS 25 mM, </a:t>
            </a:r>
            <a:r>
              <a:rPr lang="cs-CZ" altLang="cs-CZ" sz="1500" i="1">
                <a:solidFill>
                  <a:srgbClr val="FF0000"/>
                </a:solidFill>
                <a:cs typeface="Arial" charset="0"/>
              </a:rPr>
              <a:t>vypočítej výslednou koncentraci</a:t>
            </a:r>
            <a:r>
              <a:rPr lang="cs-CZ" altLang="cs-CZ" sz="1500">
                <a:solidFill>
                  <a:schemeClr val="tx1"/>
                </a:solidFill>
                <a:cs typeface="Arial" charset="0"/>
              </a:rPr>
              <a:t>)</a:t>
            </a:r>
            <a:endParaRPr lang="cs-CZ" altLang="cs-CZ" sz="1500" baseline="-25000">
              <a:solidFill>
                <a:schemeClr val="tx1"/>
              </a:solidFill>
              <a:cs typeface="Arial" charset="0"/>
            </a:endParaRPr>
          </a:p>
          <a:p>
            <a:pPr marL="808038" lvl="2" indent="-266700">
              <a:spcBef>
                <a:spcPct val="20000"/>
              </a:spcBef>
              <a:buFont typeface="Arial" charset="0"/>
              <a:buChar char="•"/>
            </a:pPr>
            <a:r>
              <a:rPr lang="cs-CZ" altLang="cs-CZ" sz="1500">
                <a:solidFill>
                  <a:schemeClr val="tx1"/>
                </a:solidFill>
                <a:cs typeface="Arial" charset="0"/>
              </a:rPr>
              <a:t>Doředit do 18,5 ul sterilní RNase-free MQ H</a:t>
            </a:r>
            <a:r>
              <a:rPr lang="cs-CZ" altLang="cs-CZ" sz="1500" baseline="-25000">
                <a:solidFill>
                  <a:schemeClr val="tx1"/>
                </a:solidFill>
                <a:cs typeface="Arial" charset="0"/>
              </a:rPr>
              <a:t>2</a:t>
            </a:r>
            <a:r>
              <a:rPr lang="cs-CZ" altLang="cs-CZ" sz="1500">
                <a:solidFill>
                  <a:schemeClr val="tx1"/>
                </a:solidFill>
                <a:cs typeface="Arial" charset="0"/>
              </a:rPr>
              <a:t>O  (celkový objem 20 ul)</a:t>
            </a:r>
          </a:p>
          <a:p>
            <a:pPr marL="266700" indent="-266700">
              <a:spcBef>
                <a:spcPct val="20000"/>
              </a:spcBef>
              <a:buFontTx/>
              <a:buBlip>
                <a:blip r:embed="rId2"/>
              </a:buBlip>
            </a:pPr>
            <a:endParaRPr lang="cs-CZ" altLang="cs-CZ" sz="150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19459" name="Rectangle 6"/>
          <p:cNvSpPr>
            <a:spLocks noChangeArrowheads="1"/>
          </p:cNvSpPr>
          <p:nvPr/>
        </p:nvSpPr>
        <p:spPr bwMode="auto">
          <a:xfrm>
            <a:off x="4067175" y="188913"/>
            <a:ext cx="415290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altLang="cs-CZ" sz="1400">
                <a:solidFill>
                  <a:schemeClr val="tx1"/>
                </a:solidFill>
                <a:cs typeface="Arial" charset="0"/>
                <a:hlinkClick r:id="rId3"/>
              </a:rPr>
              <a:t>http://www.youtube.com/watch?v=3H9oabhqDAc</a:t>
            </a:r>
            <a:endParaRPr lang="cs-CZ" altLang="cs-CZ" sz="1400">
              <a:solidFill>
                <a:schemeClr val="tx1"/>
              </a:solidFill>
              <a:cs typeface="Arial" charset="0"/>
            </a:endParaRPr>
          </a:p>
          <a:p>
            <a:r>
              <a:rPr lang="cs-CZ" altLang="cs-CZ" sz="1400">
                <a:solidFill>
                  <a:schemeClr val="tx1"/>
                </a:solidFill>
                <a:cs typeface="Arial" charset="0"/>
                <a:hlinkClick r:id="rId4"/>
              </a:rPr>
              <a:t>http://www.youtube.com/watch?v=HU6GUGvDLeg</a:t>
            </a:r>
            <a:endParaRPr lang="cs-CZ" altLang="cs-CZ" sz="1400">
              <a:solidFill>
                <a:schemeClr val="tx1"/>
              </a:solidFill>
              <a:cs typeface="Arial" charset="0"/>
            </a:endParaRPr>
          </a:p>
          <a:p>
            <a:endParaRPr lang="cs-CZ" altLang="cs-CZ" sz="1400">
              <a:solidFill>
                <a:schemeClr val="tx1"/>
              </a:solidFill>
              <a:cs typeface="Arial" charset="0"/>
            </a:endParaRPr>
          </a:p>
        </p:txBody>
      </p:sp>
      <p:pic>
        <p:nvPicPr>
          <p:cNvPr id="19460" name="Picture 11" descr="real-time_curve_web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804025" y="836613"/>
            <a:ext cx="2339975" cy="2027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/>
          </p:nvPr>
        </p:nvSpPr>
        <p:spPr>
          <a:xfrm>
            <a:off x="1557338" y="396875"/>
            <a:ext cx="7138987" cy="627063"/>
          </a:xfrm>
        </p:spPr>
        <p:txBody>
          <a:bodyPr/>
          <a:lstStyle/>
          <a:p>
            <a:r>
              <a:rPr lang="cs-CZ" smtClean="0">
                <a:latin typeface="Arial" charset="0"/>
                <a:cs typeface="Arial" charset="0"/>
              </a:rPr>
              <a:t>Počítání</a:t>
            </a:r>
          </a:p>
        </p:txBody>
      </p:sp>
      <p:sp>
        <p:nvSpPr>
          <p:cNvPr id="20482" name="Rectangle 3"/>
          <p:cNvSpPr>
            <a:spLocks noGrp="1"/>
          </p:cNvSpPr>
          <p:nvPr>
            <p:ph type="body" idx="1"/>
          </p:nvPr>
        </p:nvSpPr>
        <p:spPr>
          <a:xfrm>
            <a:off x="1331913" y="1196975"/>
            <a:ext cx="7812087" cy="554513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1600" b="1" smtClean="0">
                <a:latin typeface="Arial" charset="0"/>
                <a:cs typeface="Arial" charset="0"/>
              </a:rPr>
              <a:t>Koncentrace bez přepočtu jednotek</a:t>
            </a:r>
          </a:p>
          <a:p>
            <a:pPr lvl="1">
              <a:lnSpc>
                <a:spcPct val="80000"/>
              </a:lnSpc>
              <a:buFont typeface="Arial" charset="0"/>
              <a:buNone/>
            </a:pPr>
            <a:r>
              <a:rPr lang="cs-CZ" sz="1400" smtClean="0">
                <a:solidFill>
                  <a:schemeClr val="tx1"/>
                </a:solidFill>
                <a:latin typeface="Arial" charset="0"/>
                <a:cs typeface="Arial" charset="0"/>
              </a:rPr>
              <a:t>SS 40 mM a a potřebujeme 100 ul  WS: 20 uM </a:t>
            </a:r>
          </a:p>
          <a:p>
            <a:pPr lvl="1">
              <a:lnSpc>
                <a:spcPct val="80000"/>
              </a:lnSpc>
              <a:buFont typeface="Arial" charset="0"/>
              <a:buNone/>
            </a:pPr>
            <a:r>
              <a:rPr lang="cs-CZ" sz="1400" smtClean="0">
                <a:solidFill>
                  <a:schemeClr val="tx1"/>
                </a:solidFill>
                <a:latin typeface="Arial" charset="0"/>
                <a:cs typeface="Arial" charset="0"/>
              </a:rPr>
              <a:t>Trojčlenka: 20 uM…..100 ul</a:t>
            </a:r>
          </a:p>
          <a:p>
            <a:pPr lvl="1">
              <a:lnSpc>
                <a:spcPct val="80000"/>
              </a:lnSpc>
              <a:buFont typeface="Arial" charset="0"/>
              <a:buNone/>
            </a:pPr>
            <a:r>
              <a:rPr lang="cs-CZ" sz="1400" smtClean="0">
                <a:solidFill>
                  <a:schemeClr val="tx1"/>
                </a:solidFill>
                <a:latin typeface="Arial" charset="0"/>
                <a:cs typeface="Arial" charset="0"/>
              </a:rPr>
              <a:t>                   40 mM…. x ul</a:t>
            </a:r>
          </a:p>
          <a:p>
            <a:pPr lvl="1">
              <a:lnSpc>
                <a:spcPct val="80000"/>
              </a:lnSpc>
              <a:buFont typeface="Arial" charset="0"/>
              <a:buNone/>
            </a:pPr>
            <a:r>
              <a:rPr lang="cs-CZ" sz="1400" smtClean="0">
                <a:solidFill>
                  <a:schemeClr val="tx1"/>
                </a:solidFill>
                <a:latin typeface="Arial" charset="0"/>
                <a:cs typeface="Arial" charset="0"/>
              </a:rPr>
              <a:t>                   x/100=0,02/40… 0,0005.100=x</a:t>
            </a:r>
          </a:p>
          <a:p>
            <a:pPr lvl="1">
              <a:lnSpc>
                <a:spcPct val="80000"/>
              </a:lnSpc>
              <a:buFont typeface="Arial" charset="0"/>
              <a:buNone/>
            </a:pPr>
            <a:r>
              <a:rPr lang="cs-CZ" sz="1400" smtClean="0">
                <a:solidFill>
                  <a:schemeClr val="tx1"/>
                </a:solidFill>
                <a:latin typeface="Arial" charset="0"/>
                <a:cs typeface="Arial" charset="0"/>
              </a:rPr>
              <a:t>Ředěním I:  40 mM…. 100 ul</a:t>
            </a:r>
          </a:p>
          <a:p>
            <a:pPr lvl="1">
              <a:lnSpc>
                <a:spcPct val="80000"/>
              </a:lnSpc>
              <a:buFont typeface="Arial" charset="0"/>
              <a:buNone/>
            </a:pPr>
            <a:r>
              <a:rPr lang="cs-CZ" sz="1400" smtClean="0">
                <a:solidFill>
                  <a:schemeClr val="tx1"/>
                </a:solidFill>
                <a:latin typeface="Arial" charset="0"/>
                <a:cs typeface="Arial" charset="0"/>
              </a:rPr>
              <a:t>                   20 mM…. 50 ul</a:t>
            </a:r>
          </a:p>
          <a:p>
            <a:pPr lvl="1">
              <a:lnSpc>
                <a:spcPct val="80000"/>
              </a:lnSpc>
              <a:buFont typeface="Arial" charset="0"/>
              <a:buNone/>
            </a:pPr>
            <a:r>
              <a:rPr lang="cs-CZ" sz="1400" smtClean="0">
                <a:solidFill>
                  <a:schemeClr val="tx1"/>
                </a:solidFill>
                <a:latin typeface="Arial" charset="0"/>
                <a:cs typeface="Arial" charset="0"/>
              </a:rPr>
              <a:t>                   20 uM……50 nl = 0,05 ul</a:t>
            </a:r>
          </a:p>
          <a:p>
            <a:pPr lvl="1">
              <a:lnSpc>
                <a:spcPct val="80000"/>
              </a:lnSpc>
              <a:buFont typeface="Arial" charset="0"/>
              <a:buNone/>
            </a:pPr>
            <a:r>
              <a:rPr lang="cs-CZ" sz="1400" smtClean="0">
                <a:solidFill>
                  <a:schemeClr val="tx1"/>
                </a:solidFill>
                <a:latin typeface="Arial" charset="0"/>
                <a:cs typeface="Arial" charset="0"/>
              </a:rPr>
              <a:t>Ředěním II: 40 mM/0,02 mM = 2000 x ředěné</a:t>
            </a:r>
          </a:p>
          <a:p>
            <a:pPr lvl="1">
              <a:lnSpc>
                <a:spcPct val="80000"/>
              </a:lnSpc>
              <a:buFont typeface="Arial" charset="0"/>
              <a:buNone/>
            </a:pPr>
            <a:r>
              <a:rPr lang="cs-CZ" sz="1400" smtClean="0">
                <a:solidFill>
                  <a:schemeClr val="tx1"/>
                </a:solidFill>
                <a:latin typeface="Arial" charset="0"/>
                <a:cs typeface="Arial" charset="0"/>
              </a:rPr>
              <a:t>                    100/2000</a:t>
            </a:r>
          </a:p>
          <a:p>
            <a:pPr lvl="1">
              <a:lnSpc>
                <a:spcPct val="80000"/>
              </a:lnSpc>
              <a:buFont typeface="Arial" charset="0"/>
              <a:buNone/>
            </a:pPr>
            <a:r>
              <a:rPr lang="cs-CZ" sz="1400" smtClean="0">
                <a:solidFill>
                  <a:schemeClr val="tx1"/>
                </a:solidFill>
                <a:latin typeface="Arial" charset="0"/>
                <a:cs typeface="Arial" charset="0"/>
              </a:rPr>
              <a:t>Vzorečkem: c1.V1=c2.V2  (pozor! Nutné stejné jednotky)</a:t>
            </a:r>
          </a:p>
          <a:p>
            <a:pPr lvl="1">
              <a:lnSpc>
                <a:spcPct val="80000"/>
              </a:lnSpc>
              <a:buFont typeface="Arial" charset="0"/>
              <a:buNone/>
            </a:pPr>
            <a:r>
              <a:rPr lang="cs-CZ" sz="1400" smtClean="0">
                <a:solidFill>
                  <a:schemeClr val="tx1"/>
                </a:solidFill>
                <a:latin typeface="Arial" charset="0"/>
                <a:cs typeface="Arial" charset="0"/>
              </a:rPr>
              <a:t>                    40x=0,02.100 ul</a:t>
            </a:r>
          </a:p>
          <a:p>
            <a:pPr lvl="1">
              <a:lnSpc>
                <a:spcPct val="80000"/>
              </a:lnSpc>
              <a:buFont typeface="Arial" charset="0"/>
              <a:buNone/>
            </a:pPr>
            <a:endParaRPr lang="cs-CZ" sz="140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</a:pPr>
            <a:r>
              <a:rPr lang="cs-CZ" sz="1600" b="1" smtClean="0">
                <a:latin typeface="Arial" charset="0"/>
                <a:cs typeface="Arial" charset="0"/>
              </a:rPr>
              <a:t>Koncentrace s přepočtem jednotek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600" smtClean="0">
                <a:latin typeface="Arial" charset="0"/>
                <a:cs typeface="Arial" charset="0"/>
              </a:rPr>
              <a:t>   </a:t>
            </a:r>
            <a:r>
              <a:rPr lang="cs-CZ" sz="1400" smtClean="0">
                <a:latin typeface="Arial" charset="0"/>
                <a:cs typeface="Arial" charset="0"/>
              </a:rPr>
              <a:t>SS: 40 mg/ml a potřebujeme 100 ul  WS: 20 uM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400" smtClean="0">
                <a:latin typeface="Arial" charset="0"/>
                <a:cs typeface="Arial" charset="0"/>
              </a:rPr>
              <a:t>   </a:t>
            </a:r>
            <a:r>
              <a:rPr lang="cs-CZ" sz="1400" smtClean="0">
                <a:solidFill>
                  <a:srgbClr val="FF0000"/>
                </a:solidFill>
                <a:latin typeface="Arial" charset="0"/>
                <a:cs typeface="Arial" charset="0"/>
              </a:rPr>
              <a:t>Nutné znát Mr látky (např 80)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400" smtClean="0">
                <a:latin typeface="Arial" charset="0"/>
                <a:cs typeface="Arial" charset="0"/>
              </a:rPr>
              <a:t>    1 M    … 80 mg/ml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400" smtClean="0">
                <a:latin typeface="Arial" charset="0"/>
                <a:cs typeface="Arial" charset="0"/>
              </a:rPr>
              <a:t>    0,5 M … 40 mg/ml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sz="1400" smtClean="0"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</a:pPr>
            <a:r>
              <a:rPr lang="cs-CZ" sz="1600" b="1" smtClean="0">
                <a:latin typeface="Arial" charset="0"/>
                <a:cs typeface="Arial" charset="0"/>
              </a:rPr>
              <a:t>Ředění buněk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500" smtClean="0">
                <a:latin typeface="Arial" charset="0"/>
                <a:cs typeface="Arial" charset="0"/>
              </a:rPr>
              <a:t>    </a:t>
            </a:r>
            <a:r>
              <a:rPr lang="cs-CZ" sz="1400" smtClean="0">
                <a:latin typeface="Arial" charset="0"/>
                <a:cs typeface="Arial" charset="0"/>
              </a:rPr>
              <a:t>Spočítáme si, že máme 0,7x10*6 b v 2 ml (tj. 0,35x10*6/ml)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400" smtClean="0">
                <a:latin typeface="Arial" charset="0"/>
                <a:cs typeface="Arial" charset="0"/>
              </a:rPr>
              <a:t>    A) chceme mít 1x10*6/1ml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400" smtClean="0">
                <a:latin typeface="Arial" charset="0"/>
                <a:cs typeface="Arial" charset="0"/>
              </a:rPr>
              <a:t>    zjistíme, kolik máme buněk celkem (0,7x10*6), Centrifugace a pak to doředíme 0,7 ml pufru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400" smtClean="0">
                <a:latin typeface="Arial" charset="0"/>
                <a:cs typeface="Arial" charset="0"/>
              </a:rPr>
              <a:t>    B) chceme odebrat 2x10*5 buněk = 0,2x10*6 buněk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400" smtClean="0">
                <a:latin typeface="Arial" charset="0"/>
                <a:cs typeface="Arial" charset="0"/>
              </a:rPr>
              <a:t>    0,2/0,35=0,57 ml vezmeme s původní suspenze</a:t>
            </a:r>
          </a:p>
        </p:txBody>
      </p:sp>
      <p:sp>
        <p:nvSpPr>
          <p:cNvPr id="20483" name="Line 5"/>
          <p:cNvSpPr>
            <a:spLocks noChangeShapeType="1"/>
          </p:cNvSpPr>
          <p:nvPr/>
        </p:nvSpPr>
        <p:spPr bwMode="auto">
          <a:xfrm flipV="1">
            <a:off x="3924300" y="1700213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0484" name="Line 7"/>
          <p:cNvSpPr>
            <a:spLocks noChangeShapeType="1"/>
          </p:cNvSpPr>
          <p:nvPr/>
        </p:nvSpPr>
        <p:spPr bwMode="auto">
          <a:xfrm>
            <a:off x="2555875" y="1700213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/>
          </p:cNvSpPr>
          <p:nvPr>
            <p:ph type="title"/>
          </p:nvPr>
        </p:nvSpPr>
        <p:spPr>
          <a:xfrm>
            <a:off x="1557338" y="396875"/>
            <a:ext cx="7138987" cy="627063"/>
          </a:xfrm>
        </p:spPr>
        <p:txBody>
          <a:bodyPr/>
          <a:lstStyle/>
          <a:p>
            <a:r>
              <a:rPr lang="cs-CZ" smtClean="0">
                <a:latin typeface="Arial" charset="0"/>
                <a:cs typeface="Arial" charset="0"/>
              </a:rPr>
              <a:t>qRT-PCR</a:t>
            </a:r>
          </a:p>
        </p:txBody>
      </p:sp>
      <p:sp>
        <p:nvSpPr>
          <p:cNvPr id="21506" name="Rectangle 3"/>
          <p:cNvSpPr>
            <a:spLocks noGrp="1"/>
          </p:cNvSpPr>
          <p:nvPr>
            <p:ph type="body" idx="1"/>
          </p:nvPr>
        </p:nvSpPr>
        <p:spPr>
          <a:xfrm>
            <a:off x="1547813" y="1484313"/>
            <a:ext cx="7138987" cy="4641850"/>
          </a:xfrm>
        </p:spPr>
        <p:txBody>
          <a:bodyPr/>
          <a:lstStyle/>
          <a:p>
            <a:endParaRPr lang="cs-CZ" smtClean="0">
              <a:latin typeface="Arial" charset="0"/>
              <a:cs typeface="Arial" charset="0"/>
            </a:endParaRPr>
          </a:p>
          <a:p>
            <a:r>
              <a:rPr lang="cs-CZ" smtClean="0">
                <a:latin typeface="Arial" charset="0"/>
                <a:cs typeface="Arial" charset="0"/>
              </a:rPr>
              <a:t>Kvantifikace hladiny mRNA využívající reverzní transkripci a PCR</a:t>
            </a:r>
          </a:p>
          <a:p>
            <a:endParaRPr lang="cs-CZ" smtClean="0">
              <a:latin typeface="Arial" charset="0"/>
              <a:cs typeface="Arial" charset="0"/>
            </a:endParaRPr>
          </a:p>
          <a:p>
            <a:r>
              <a:rPr lang="cs-CZ" smtClean="0">
                <a:latin typeface="Arial" charset="0"/>
                <a:cs typeface="Arial" charset="0"/>
              </a:rPr>
              <a:t>Kvantifikace je umožněna použitím fluorescenčně značených molekul inkorporujících se do nových molekul DNA při PCR při každém cyklu</a:t>
            </a:r>
          </a:p>
          <a:p>
            <a:endParaRPr lang="cs-CZ" smtClean="0">
              <a:latin typeface="Arial" charset="0"/>
              <a:cs typeface="Arial" charset="0"/>
            </a:endParaRPr>
          </a:p>
          <a:p>
            <a:r>
              <a:rPr lang="cs-CZ" smtClean="0">
                <a:latin typeface="Arial" charset="0"/>
                <a:cs typeface="Arial" charset="0"/>
              </a:rPr>
              <a:t>Po každém cyklu je provedena detekce přírůstku (real time)</a:t>
            </a:r>
          </a:p>
          <a:p>
            <a:endParaRPr lang="cs-CZ" smtClean="0">
              <a:latin typeface="Arial" charset="0"/>
              <a:cs typeface="Arial" charset="0"/>
            </a:endParaRPr>
          </a:p>
          <a:p>
            <a:r>
              <a:rPr lang="cs-CZ" smtClean="0">
                <a:latin typeface="Arial" charset="0"/>
                <a:cs typeface="Arial" charset="0"/>
              </a:rPr>
              <a:t>Odpadá nutnost kvantifikace pomocí elektroforézy</a:t>
            </a:r>
          </a:p>
          <a:p>
            <a:endParaRPr lang="cs-CZ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/>
          </p:cNvSpPr>
          <p:nvPr>
            <p:ph type="title"/>
          </p:nvPr>
        </p:nvSpPr>
        <p:spPr>
          <a:xfrm>
            <a:off x="1557338" y="396875"/>
            <a:ext cx="7138987" cy="627063"/>
          </a:xfrm>
        </p:spPr>
        <p:txBody>
          <a:bodyPr/>
          <a:lstStyle/>
          <a:p>
            <a:r>
              <a:rPr lang="cs-CZ" smtClean="0">
                <a:latin typeface="Arial" charset="0"/>
                <a:cs typeface="Arial" charset="0"/>
              </a:rPr>
              <a:t>Značení nových řetězců DNA</a:t>
            </a:r>
          </a:p>
        </p:txBody>
      </p:sp>
      <p:pic>
        <p:nvPicPr>
          <p:cNvPr id="22530" name="Picture 6" descr="Principle of PC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67400" y="1484313"/>
            <a:ext cx="2971800" cy="491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1" name="Rectangle 16"/>
          <p:cNvSpPr>
            <a:spLocks noChangeArrowheads="1"/>
          </p:cNvSpPr>
          <p:nvPr/>
        </p:nvSpPr>
        <p:spPr bwMode="auto">
          <a:xfrm>
            <a:off x="1258888" y="3284538"/>
            <a:ext cx="4464050" cy="229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  <a:buFontTx/>
              <a:buBlip>
                <a:blip r:embed="rId3"/>
              </a:buBlip>
            </a:pPr>
            <a:r>
              <a:rPr lang="cs-CZ">
                <a:solidFill>
                  <a:schemeClr val="tx1"/>
                </a:solidFill>
              </a:rPr>
              <a:t> Interkalace fluorochromů vázajících se jen do dvouřetězcové DNA (SybrGreen)</a:t>
            </a:r>
          </a:p>
          <a:p>
            <a:pPr eaLnBrk="0" hangingPunct="0">
              <a:spcBef>
                <a:spcPct val="20000"/>
              </a:spcBef>
            </a:pPr>
            <a:endParaRPr lang="cs-CZ">
              <a:solidFill>
                <a:schemeClr val="tx1"/>
              </a:solidFill>
            </a:endParaRPr>
          </a:p>
          <a:p>
            <a:pPr eaLnBrk="0" hangingPunct="0">
              <a:spcBef>
                <a:spcPct val="20000"/>
              </a:spcBef>
              <a:buFontTx/>
              <a:buBlip>
                <a:blip r:embed="rId3"/>
              </a:buBlip>
            </a:pPr>
            <a:r>
              <a:rPr lang="cs-CZ">
                <a:solidFill>
                  <a:schemeClr val="tx1"/>
                </a:solidFill>
              </a:rPr>
              <a:t> Značení nukleotidů pomocí 32P </a:t>
            </a:r>
          </a:p>
          <a:p>
            <a:pPr eaLnBrk="0" hangingPunct="0">
              <a:spcBef>
                <a:spcPct val="20000"/>
              </a:spcBef>
              <a:buFontTx/>
              <a:buBlip>
                <a:blip r:embed="rId3"/>
              </a:buBlip>
            </a:pPr>
            <a:endParaRPr lang="cs-CZ">
              <a:solidFill>
                <a:schemeClr val="tx1"/>
              </a:solidFill>
            </a:endParaRPr>
          </a:p>
          <a:p>
            <a:pPr eaLnBrk="0" hangingPunct="0">
              <a:spcBef>
                <a:spcPct val="20000"/>
              </a:spcBef>
              <a:buFontTx/>
              <a:buBlip>
                <a:blip r:embed="rId3"/>
              </a:buBlip>
            </a:pPr>
            <a:r>
              <a:rPr lang="cs-CZ">
                <a:solidFill>
                  <a:schemeClr val="tx1"/>
                </a:solidFill>
              </a:rPr>
              <a:t> Použití fluorescenčně značených prób</a:t>
            </a:r>
          </a:p>
          <a:p>
            <a:pPr eaLnBrk="0" hangingPunct="0">
              <a:spcBef>
                <a:spcPct val="20000"/>
              </a:spcBef>
            </a:pPr>
            <a:r>
              <a:rPr lang="cs-CZ">
                <a:solidFill>
                  <a:schemeClr val="tx1"/>
                </a:solidFill>
              </a:rPr>
              <a:t>   (TaqMan)</a:t>
            </a:r>
          </a:p>
        </p:txBody>
      </p:sp>
      <p:pic>
        <p:nvPicPr>
          <p:cNvPr id="22532" name="Picture 6" descr="qpcr-technology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47813" y="1628775"/>
            <a:ext cx="38100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3" name="Line 7"/>
          <p:cNvSpPr>
            <a:spLocks noChangeShapeType="1"/>
          </p:cNvSpPr>
          <p:nvPr/>
        </p:nvSpPr>
        <p:spPr bwMode="auto">
          <a:xfrm flipV="1">
            <a:off x="3492500" y="2708275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2534" name="Line 8"/>
          <p:cNvSpPr>
            <a:spLocks noChangeShapeType="1"/>
          </p:cNvSpPr>
          <p:nvPr/>
        </p:nvSpPr>
        <p:spPr bwMode="auto">
          <a:xfrm>
            <a:off x="3348038" y="5516563"/>
            <a:ext cx="2519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Nadpis 1"/>
          <p:cNvSpPr>
            <a:spLocks noGrp="1"/>
          </p:cNvSpPr>
          <p:nvPr>
            <p:ph type="title"/>
          </p:nvPr>
        </p:nvSpPr>
        <p:spPr>
          <a:xfrm>
            <a:off x="1547813" y="396875"/>
            <a:ext cx="7138987" cy="627063"/>
          </a:xfrm>
        </p:spPr>
        <p:txBody>
          <a:bodyPr/>
          <a:lstStyle/>
          <a:p>
            <a:pPr eaLnBrk="1" hangingPunct="1"/>
            <a:r>
              <a:rPr lang="cs-CZ" altLang="cs-CZ" smtClean="0">
                <a:latin typeface="Arial" charset="0"/>
                <a:cs typeface="Arial" charset="0"/>
              </a:rPr>
              <a:t>Typy qRT-PCR</a:t>
            </a:r>
          </a:p>
        </p:txBody>
      </p:sp>
      <p:sp>
        <p:nvSpPr>
          <p:cNvPr id="23554" name="Zástupný symbol pro obsah 2"/>
          <p:cNvSpPr>
            <a:spLocks noGrp="1"/>
          </p:cNvSpPr>
          <p:nvPr>
            <p:ph idx="1"/>
          </p:nvPr>
        </p:nvSpPr>
        <p:spPr>
          <a:xfrm>
            <a:off x="1331913" y="1557338"/>
            <a:ext cx="7812087" cy="4713287"/>
          </a:xfrm>
        </p:spPr>
        <p:txBody>
          <a:bodyPr/>
          <a:lstStyle/>
          <a:p>
            <a:pPr eaLnBrk="1" hangingPunct="1"/>
            <a:r>
              <a:rPr lang="cs-CZ" altLang="cs-CZ" sz="1600" u="sng" smtClean="0">
                <a:latin typeface="Arial" charset="0"/>
                <a:cs typeface="Arial" charset="0"/>
              </a:rPr>
              <a:t>One step qRT-PCR (BFU)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600" smtClean="0">
                <a:latin typeface="Arial" charset="0"/>
                <a:cs typeface="Arial" charset="0"/>
              </a:rPr>
              <a:t>     - kombinace syntézy prvního cDNA řetězce (reverzní transkripce) a PCR reakce ve stejné zkumavce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600" smtClean="0">
                <a:latin typeface="Arial" charset="0"/>
                <a:cs typeface="Arial" charset="0"/>
              </a:rPr>
              <a:t>     + </a:t>
            </a:r>
            <a:r>
              <a:rPr lang="cs-CZ" altLang="cs-CZ" sz="1600" smtClean="0">
                <a:solidFill>
                  <a:srgbClr val="006600"/>
                </a:solidFill>
                <a:latin typeface="Arial" charset="0"/>
                <a:cs typeface="Arial" charset="0"/>
              </a:rPr>
              <a:t>zjednodušení reakčního postupu a snížení rizika kontaminace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600" smtClean="0">
                <a:solidFill>
                  <a:srgbClr val="006600"/>
                </a:solidFill>
                <a:latin typeface="Arial" charset="0"/>
                <a:cs typeface="Arial" charset="0"/>
              </a:rPr>
              <a:t>     + rychlejší zpracování velkého množství vzorků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600" smtClean="0">
                <a:solidFill>
                  <a:srgbClr val="006600"/>
                </a:solidFill>
                <a:latin typeface="Arial" charset="0"/>
                <a:cs typeface="Arial" charset="0"/>
              </a:rPr>
              <a:t>     + díky tomu, že se amplifikují všechny mRNA (cDNA) dosáhneme      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600" smtClean="0">
                <a:solidFill>
                  <a:srgbClr val="006600"/>
                </a:solidFill>
                <a:latin typeface="Arial" charset="0"/>
                <a:cs typeface="Arial" charset="0"/>
              </a:rPr>
              <a:t>       vyšší senzitivity (stačí i 0.01 pg celkové RNA)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600" smtClean="0">
                <a:latin typeface="Arial" charset="0"/>
                <a:cs typeface="Arial" charset="0"/>
              </a:rPr>
              <a:t>     </a:t>
            </a:r>
            <a:r>
              <a:rPr lang="cs-CZ" altLang="cs-CZ" sz="1600" smtClean="0">
                <a:solidFill>
                  <a:srgbClr val="FF0000"/>
                </a:solidFill>
                <a:latin typeface="Arial" charset="0"/>
                <a:cs typeface="Arial" charset="0"/>
              </a:rPr>
              <a:t>- možné použít jen „sequence-specific“ primery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600" smtClean="0">
                <a:solidFill>
                  <a:srgbClr val="FF0000"/>
                </a:solidFill>
                <a:latin typeface="Arial" charset="0"/>
                <a:cs typeface="Arial" charset="0"/>
              </a:rPr>
              <a:t>     - celá reakce je použita pro jedno PCR, nemožnost opakování </a:t>
            </a:r>
          </a:p>
          <a:p>
            <a:pPr>
              <a:spcBef>
                <a:spcPct val="0"/>
              </a:spcBef>
              <a:buFontTx/>
              <a:buNone/>
            </a:pPr>
            <a:endParaRPr lang="cs-CZ" altLang="cs-CZ" sz="1600" smtClean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 eaLnBrk="1" hangingPunct="1"/>
            <a:r>
              <a:rPr lang="cs-CZ" altLang="cs-CZ" sz="1600" u="sng" smtClean="0">
                <a:latin typeface="Arial" charset="0"/>
                <a:cs typeface="Arial" charset="0"/>
              </a:rPr>
              <a:t>Two step qRT-PCR (OFIŽ)</a:t>
            </a:r>
          </a:p>
          <a:p>
            <a:pPr eaLnBrk="1" hangingPunct="1">
              <a:buFontTx/>
              <a:buNone/>
            </a:pPr>
            <a:r>
              <a:rPr lang="cs-CZ" altLang="cs-CZ" sz="1600" smtClean="0">
                <a:latin typeface="Arial" charset="0"/>
                <a:cs typeface="Arial" charset="0"/>
              </a:rPr>
              <a:t>      - nejprve se provádí reverzní transkripce  z celkové RNA pomocí oligo dT primeru za vzniku cDNA (do reakce vstupuje 1 ug celkové RNA) </a:t>
            </a:r>
          </a:p>
          <a:p>
            <a:pPr eaLnBrk="1" hangingPunct="1">
              <a:buFontTx/>
              <a:buNone/>
            </a:pPr>
            <a:r>
              <a:rPr lang="cs-CZ" altLang="cs-CZ" sz="1600" smtClean="0">
                <a:latin typeface="Arial" charset="0"/>
                <a:cs typeface="Arial" charset="0"/>
              </a:rPr>
              <a:t>      - PCR probíhá v nových zkumavkách (do reakce vstupuje 1,5 ul cDNA z přepisu)</a:t>
            </a:r>
          </a:p>
          <a:p>
            <a:pPr eaLnBrk="1" hangingPunct="1">
              <a:buFontTx/>
              <a:buNone/>
            </a:pPr>
            <a:r>
              <a:rPr lang="cs-CZ" altLang="cs-CZ" sz="1600" smtClean="0">
                <a:latin typeface="Arial" charset="0"/>
                <a:cs typeface="Arial" charset="0"/>
              </a:rPr>
              <a:t>      </a:t>
            </a:r>
            <a:r>
              <a:rPr lang="cs-CZ" altLang="cs-CZ" sz="1600" smtClean="0">
                <a:solidFill>
                  <a:srgbClr val="006600"/>
                </a:solidFill>
                <a:latin typeface="Arial" charset="0"/>
                <a:cs typeface="Arial" charset="0"/>
              </a:rPr>
              <a:t>+ z jednoho přepisu je možné provést cca 25 PCR reakcí (různé primery)</a:t>
            </a:r>
          </a:p>
          <a:p>
            <a:pPr eaLnBrk="1" hangingPunct="1">
              <a:buFontTx/>
              <a:buNone/>
            </a:pPr>
            <a:r>
              <a:rPr lang="cs-CZ" altLang="cs-CZ" sz="1600" smtClean="0">
                <a:solidFill>
                  <a:srgbClr val="006600"/>
                </a:solidFill>
                <a:latin typeface="Arial" charset="0"/>
                <a:cs typeface="Arial" charset="0"/>
              </a:rPr>
              <a:t>      + možnost optimalizovat PCR s použitím různých polymeráz, primerů atp.</a:t>
            </a:r>
          </a:p>
          <a:p>
            <a:pPr eaLnBrk="1" hangingPunct="1">
              <a:buFontTx/>
              <a:buNone/>
            </a:pPr>
            <a:r>
              <a:rPr lang="cs-CZ" altLang="cs-CZ" sz="1600" smtClean="0">
                <a:solidFill>
                  <a:srgbClr val="006600"/>
                </a:solidFill>
                <a:latin typeface="Arial" charset="0"/>
                <a:cs typeface="Arial" charset="0"/>
              </a:rPr>
              <a:t>      + srovnání exprese různých genů na stejném vzorku</a:t>
            </a:r>
          </a:p>
          <a:p>
            <a:pPr eaLnBrk="1" hangingPunct="1">
              <a:buFontTx/>
              <a:buNone/>
            </a:pPr>
            <a:r>
              <a:rPr lang="cs-CZ" altLang="cs-CZ" sz="1600" smtClean="0">
                <a:solidFill>
                  <a:srgbClr val="006600"/>
                </a:solidFill>
                <a:latin typeface="Arial" charset="0"/>
                <a:cs typeface="Arial" charset="0"/>
              </a:rPr>
              <a:t>      </a:t>
            </a:r>
            <a:r>
              <a:rPr lang="cs-CZ" altLang="cs-CZ" sz="1600" smtClean="0">
                <a:solidFill>
                  <a:srgbClr val="FF0000"/>
                </a:solidFill>
                <a:latin typeface="Arial" charset="0"/>
                <a:cs typeface="Arial" charset="0"/>
              </a:rPr>
              <a:t>- vyšší riziko kontaminace </a:t>
            </a:r>
          </a:p>
          <a:p>
            <a:pPr eaLnBrk="1" hangingPunct="1">
              <a:buFontTx/>
              <a:buNone/>
            </a:pPr>
            <a:r>
              <a:rPr lang="cs-CZ" altLang="cs-CZ" sz="1600" smtClean="0">
                <a:solidFill>
                  <a:srgbClr val="FF0000"/>
                </a:solidFill>
                <a:latin typeface="Arial" charset="0"/>
                <a:cs typeface="Arial" charset="0"/>
              </a:rPr>
              <a:t>      - více pipetovacích kroků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/>
          </p:cNvSpPr>
          <p:nvPr>
            <p:ph type="title"/>
          </p:nvPr>
        </p:nvSpPr>
        <p:spPr>
          <a:xfrm>
            <a:off x="1557338" y="396875"/>
            <a:ext cx="7138987" cy="627063"/>
          </a:xfrm>
        </p:spPr>
        <p:txBody>
          <a:bodyPr/>
          <a:lstStyle/>
          <a:p>
            <a:r>
              <a:rPr lang="cs-CZ" smtClean="0">
                <a:latin typeface="Arial" charset="0"/>
                <a:cs typeface="Arial" charset="0"/>
              </a:rPr>
              <a:t>Příklad výstupu</a:t>
            </a:r>
          </a:p>
        </p:txBody>
      </p:sp>
      <p:pic>
        <p:nvPicPr>
          <p:cNvPr id="24578" name="Picture 7" descr="result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47813" y="1774825"/>
            <a:ext cx="7596187" cy="417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9" name="TextovéPole 2"/>
          <p:cNvSpPr txBox="1">
            <a:spLocks noChangeArrowheads="1"/>
          </p:cNvSpPr>
          <p:nvPr/>
        </p:nvSpPr>
        <p:spPr bwMode="auto">
          <a:xfrm>
            <a:off x="2268538" y="6308725"/>
            <a:ext cx="62611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altLang="cs-CZ" sz="1400">
                <a:solidFill>
                  <a:schemeClr val="tx1"/>
                </a:solidFill>
                <a:cs typeface="Arial" charset="0"/>
              </a:rPr>
              <a:t>Získání hodnoty Cp: 1) fit pointy manuálně 2) pomocí 2. derivace automaticky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blona_prezentace_zelena">
  <a:themeElements>
    <a:clrScheme name="Vlastní 2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5C9933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Sablona_prezentace_zelena" id="{9E1B0686-C3D0-4406-B4B7-2062B2A25C17}" vid="{46886A58-45FD-47B7-9335-BE9173E24060}"/>
    </a:ext>
  </a:extLst>
</a:theme>
</file>

<file path=ppt/theme/theme2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Sablona_prezentace_zelena</Template>
  <TotalTime>798</TotalTime>
  <Words>832</Words>
  <Application>Microsoft Office PowerPoint</Application>
  <PresentationFormat>On-screen Show (4:3)</PresentationFormat>
  <Paragraphs>201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Šablona návrhu</vt:lpstr>
      </vt:variant>
      <vt:variant>
        <vt:i4>4</vt:i4>
      </vt:variant>
      <vt:variant>
        <vt:lpstr>Nadpisy snímků</vt:lpstr>
      </vt:variant>
      <vt:variant>
        <vt:i4>12</vt:i4>
      </vt:variant>
    </vt:vector>
  </HeadingPairs>
  <TitlesOfParts>
    <vt:vector size="19" baseType="lpstr">
      <vt:lpstr>Arial</vt:lpstr>
      <vt:lpstr>Calibri</vt:lpstr>
      <vt:lpstr>Symbol</vt:lpstr>
      <vt:lpstr>Sablona_prezentace_zelena</vt:lpstr>
      <vt:lpstr>Sablona_prezentace_zelena</vt:lpstr>
      <vt:lpstr>Sablona_prezentace_zelena</vt:lpstr>
      <vt:lpstr>Sablona_prezentace_zelena</vt:lpstr>
      <vt:lpstr>Mgr. Jiřina Medalová, Ph.D. Mgr. Martina Lánová  RNDr. Josef Večeřa, Ph.D. Bc. Lucie Smyčková </vt:lpstr>
      <vt:lpstr>Izolace RNA – kvantifikace Nanodropem</vt:lpstr>
      <vt:lpstr>Zpětný přepis mRNA do cDNA</vt:lpstr>
      <vt:lpstr>Snímek 4</vt:lpstr>
      <vt:lpstr>Počítání</vt:lpstr>
      <vt:lpstr>qRT-PCR</vt:lpstr>
      <vt:lpstr>Značení nových řetězců DNA</vt:lpstr>
      <vt:lpstr>Typy qRT-PCR</vt:lpstr>
      <vt:lpstr>Příklad výstupu</vt:lpstr>
      <vt:lpstr>Snímek 10</vt:lpstr>
      <vt:lpstr>Snímek 11</vt:lpstr>
      <vt:lpstr>Snímek 12</vt:lpstr>
    </vt:vector>
  </TitlesOfParts>
  <Company>ATC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doc. Jméno Autora, CSc.</dc:title>
  <dc:creator>Tia</dc:creator>
  <cp:lastModifiedBy>Procházková J.</cp:lastModifiedBy>
  <cp:revision>18</cp:revision>
  <dcterms:created xsi:type="dcterms:W3CDTF">2015-09-24T09:58:19Z</dcterms:created>
  <dcterms:modified xsi:type="dcterms:W3CDTF">2015-11-30T14:35:08Z</dcterms:modified>
</cp:coreProperties>
</file>