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300" r:id="rId2"/>
    <p:sldId id="274" r:id="rId3"/>
    <p:sldId id="305" r:id="rId4"/>
    <p:sldId id="304" r:id="rId5"/>
    <p:sldId id="267" r:id="rId6"/>
    <p:sldId id="257" r:id="rId7"/>
    <p:sldId id="258" r:id="rId8"/>
    <p:sldId id="259" r:id="rId9"/>
    <p:sldId id="280" r:id="rId10"/>
    <p:sldId id="306" r:id="rId11"/>
    <p:sldId id="260" r:id="rId12"/>
    <p:sldId id="269" r:id="rId13"/>
    <p:sldId id="279" r:id="rId14"/>
    <p:sldId id="281" r:id="rId15"/>
    <p:sldId id="277" r:id="rId16"/>
    <p:sldId id="276" r:id="rId17"/>
    <p:sldId id="261" r:id="rId18"/>
    <p:sldId id="278" r:id="rId19"/>
    <p:sldId id="271" r:id="rId20"/>
    <p:sldId id="272" r:id="rId21"/>
    <p:sldId id="265" r:id="rId22"/>
    <p:sldId id="283" r:id="rId23"/>
    <p:sldId id="282" r:id="rId24"/>
    <p:sldId id="307" r:id="rId25"/>
    <p:sldId id="301" r:id="rId26"/>
    <p:sldId id="273" r:id="rId27"/>
    <p:sldId id="284" r:id="rId28"/>
    <p:sldId id="285" r:id="rId29"/>
    <p:sldId id="286" r:id="rId30"/>
    <p:sldId id="302" r:id="rId31"/>
    <p:sldId id="303" r:id="rId32"/>
    <p:sldId id="289" r:id="rId33"/>
    <p:sldId id="290" r:id="rId34"/>
    <p:sldId id="291" r:id="rId35"/>
    <p:sldId id="296" r:id="rId36"/>
    <p:sldId id="295" r:id="rId37"/>
    <p:sldId id="309" r:id="rId38"/>
    <p:sldId id="308" r:id="rId39"/>
    <p:sldId id="299" r:id="rId40"/>
    <p:sldId id="297" r:id="rId41"/>
    <p:sldId id="298" r:id="rId42"/>
    <p:sldId id="287" r:id="rId4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0033CC"/>
    <a:srgbClr val="FFFF99"/>
    <a:srgbClr val="FFFF66"/>
    <a:srgbClr val="CCFF99"/>
    <a:srgbClr val="003399"/>
    <a:srgbClr val="FFFFCC"/>
    <a:srgbClr val="000099"/>
    <a:srgbClr val="CC00CC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-216" y="-78"/>
      </p:cViewPr>
      <p:guideLst>
        <p:guide orient="horz" pos="4233"/>
        <p:guide pos="3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37FC1B-B625-44A3-8719-1B90AC6AEC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F986E-6244-45A4-A8DB-88EAC759F91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43CCC-58F7-433B-98A7-11CF74101F12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92526-EC3E-4AF7-BDE0-20F97887284E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1E397-6ABA-4309-BC04-A95214D7380B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FB996-898F-4B07-88C7-40EC80358ECE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2B881-6525-48CF-AC5A-79E4F919535E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DED37-B49A-4485-829C-6BC0E452BF42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DC182-F599-48DE-A632-4D7D31A5A41B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BBE70-571A-487A-9DB7-560EB827CC15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A74B4-856A-46B8-AE8F-8E1CA73E0243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30EBD-FD59-483A-A31B-33A5233B285D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BA904-7B77-47E5-AC27-FD4CF240AD7B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E2DB2-127E-45FF-9A86-4510D75B5221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81FD8-1DA9-407D-9AF5-E0C219ACB42E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D034-F5EE-4A34-A459-39FCB242F5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4AF9-BDDD-4858-B1F4-AEEC4C24E1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4DE0B-E054-482A-8067-E3625BD699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E1301-7F70-4705-99A7-723B6CA811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A2F-02A9-4BE5-AF17-4177C89746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BBD7-A753-472F-A541-145EBA42CF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8D2E-EEBA-4D68-9CF1-B84C76FCB2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140B-607F-4396-975D-8378DA5B1E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7834-8C56-4053-A5D2-6167F3D61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99E44-AAA7-44E0-82DB-FF56042AD0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C71C-2DDD-4DD4-9F79-7A0F93032D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E192E2-1B30-449F-B29D-606EC774A4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en/d/df/Wilhelm_Weinberg.jpg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2/25/Pyrene_adduct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84480" y="172720"/>
            <a:ext cx="85839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MECHANISMY MIKROEVOLUCE</a:t>
            </a:r>
            <a:endParaRPr lang="cs-CZ" sz="44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Obrázek 5" descr="Drift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6906" y="4257040"/>
            <a:ext cx="2827174" cy="2462848"/>
          </a:xfrm>
          <a:prstGeom prst="rect">
            <a:avLst/>
          </a:prstGeom>
        </p:spPr>
      </p:pic>
      <p:pic>
        <p:nvPicPr>
          <p:cNvPr id="2052" name="Picture 4" descr="http://trailblazing.royalsociety.org/photos/1922SA.jpg"/>
          <p:cNvPicPr>
            <a:picLocks noChangeAspect="1" noChangeArrowheads="1"/>
          </p:cNvPicPr>
          <p:nvPr/>
        </p:nvPicPr>
        <p:blipFill>
          <a:blip r:embed="rId3" cstate="print"/>
          <a:srcRect b="20464"/>
          <a:stretch>
            <a:fillRect/>
          </a:stretch>
        </p:blipFill>
        <p:spPr bwMode="auto">
          <a:xfrm>
            <a:off x="7568314" y="4135120"/>
            <a:ext cx="1453762" cy="1645920"/>
          </a:xfrm>
          <a:prstGeom prst="rect">
            <a:avLst/>
          </a:prstGeom>
          <a:noFill/>
        </p:spPr>
      </p:pic>
      <p:pic>
        <p:nvPicPr>
          <p:cNvPr id="2054" name="Picture 6" descr="https://faculty.etsu.edu/gardnerr/mathbio/wright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9359" y="4808856"/>
            <a:ext cx="1376813" cy="1608075"/>
          </a:xfrm>
          <a:prstGeom prst="rect">
            <a:avLst/>
          </a:prstGeom>
          <a:noFill/>
        </p:spPr>
      </p:pic>
      <p:pic>
        <p:nvPicPr>
          <p:cNvPr id="2056" name="Picture 8" descr="http://www.bcx.org/blogs/animalblog/2011/20110331_Group_Of_Spekes_Gazelle_San_Diego_Z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40" y="4378643"/>
            <a:ext cx="3014814" cy="2001837"/>
          </a:xfrm>
          <a:prstGeom prst="rect">
            <a:avLst/>
          </a:prstGeom>
          <a:noFill/>
        </p:spPr>
      </p:pic>
      <p:pic>
        <p:nvPicPr>
          <p:cNvPr id="2058" name="Picture 10" descr="http://www.marymeetsdolly.com/blog/uploads/SickleCell_1222183673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5140" y="1727200"/>
            <a:ext cx="1888009" cy="2458720"/>
          </a:xfrm>
          <a:prstGeom prst="rect">
            <a:avLst/>
          </a:prstGeom>
          <a:noFill/>
        </p:spPr>
      </p:pic>
      <p:pic>
        <p:nvPicPr>
          <p:cNvPr id="2060" name="Picture 12" descr="http://www.crownheights.ch/blog/images/amish-ch%20(22).jpg"/>
          <p:cNvPicPr>
            <a:picLocks noChangeAspect="1" noChangeArrowheads="1"/>
          </p:cNvPicPr>
          <p:nvPr/>
        </p:nvPicPr>
        <p:blipFill>
          <a:blip r:embed="rId7" cstate="print"/>
          <a:srcRect b="10660"/>
          <a:stretch>
            <a:fillRect/>
          </a:stretch>
        </p:blipFill>
        <p:spPr bwMode="auto">
          <a:xfrm>
            <a:off x="5627688" y="1720640"/>
            <a:ext cx="3368993" cy="1997920"/>
          </a:xfrm>
          <a:prstGeom prst="rect">
            <a:avLst/>
          </a:prstGeom>
          <a:noFill/>
        </p:spPr>
      </p:pic>
      <p:pic>
        <p:nvPicPr>
          <p:cNvPr id="13" name="Obrázek 12" descr="Migrace.jpg"/>
          <p:cNvPicPr>
            <a:picLocks noChangeAspect="1"/>
          </p:cNvPicPr>
          <p:nvPr/>
        </p:nvPicPr>
        <p:blipFill>
          <a:blip r:embed="rId8" cstate="print"/>
          <a:srcRect t="44423"/>
          <a:stretch>
            <a:fillRect/>
          </a:stretch>
        </p:blipFill>
        <p:spPr>
          <a:xfrm>
            <a:off x="131763" y="1737360"/>
            <a:ext cx="3151197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2" cstate="print"/>
          <a:srcRect l="5780" t="3292" r="6297" b="12693"/>
          <a:stretch>
            <a:fillRect/>
          </a:stretch>
        </p:blipFill>
        <p:spPr bwMode="auto">
          <a:xfrm>
            <a:off x="3610806" y="755009"/>
            <a:ext cx="2520778" cy="3361038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92480" y="242191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8"/>
          <p:cNvGrpSpPr/>
          <p:nvPr/>
        </p:nvGrpSpPr>
        <p:grpSpPr>
          <a:xfrm>
            <a:off x="5653352" y="3514810"/>
            <a:ext cx="3071488" cy="2946645"/>
            <a:chOff x="5653352" y="3514810"/>
            <a:chExt cx="3071488" cy="2946645"/>
          </a:xfrm>
        </p:grpSpPr>
        <p:sp>
          <p:nvSpPr>
            <p:cNvPr id="12" name="TextovéPole 11"/>
            <p:cNvSpPr txBox="1"/>
            <p:nvPr/>
          </p:nvSpPr>
          <p:spPr>
            <a:xfrm>
              <a:off x="7021657" y="6122901"/>
              <a:ext cx="1269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G. </a:t>
              </a:r>
              <a:r>
                <a:rPr lang="cs-CZ" sz="1600" dirty="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H. </a:t>
              </a:r>
              <a:r>
                <a:rPr lang="cs-CZ" sz="1600" dirty="0" err="1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Hardy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20" descr="File:Ghhardy@72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9720" r="36135" b="61711"/>
            <a:stretch>
              <a:fillRect/>
            </a:stretch>
          </p:blipFill>
          <p:spPr bwMode="auto">
            <a:xfrm>
              <a:off x="6492790" y="3847070"/>
              <a:ext cx="2232050" cy="228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Šipka doprava 12"/>
            <p:cNvSpPr/>
            <p:nvPr/>
          </p:nvSpPr>
          <p:spPr bwMode="auto">
            <a:xfrm rot="1949901">
              <a:off x="5653352" y="3514810"/>
              <a:ext cx="1109912" cy="711200"/>
            </a:xfrm>
            <a:prstGeom prst="rightArrow">
              <a:avLst/>
            </a:prstGeom>
            <a:solidFill>
              <a:srgbClr val="33CC33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1013930"/>
            <a:ext cx="2910617" cy="265335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118068" y="2443161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Reginald </a:t>
            </a:r>
            <a:r>
              <a:rPr lang="cs-CZ" sz="16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cs-CZ" sz="16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94376" y="3790006"/>
            <a:ext cx="1767840" cy="398617"/>
          </a:xfrm>
          <a:prstGeom prst="wedgeRectCallout">
            <a:avLst>
              <a:gd name="adj1" fmla="val -31969"/>
              <a:gd name="adj2" fmla="val -1505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err="1" smtClean="0">
                <a:latin typeface="Arial" pitchFamily="34" charset="0"/>
                <a:cs typeface="Arial" pitchFamily="34" charset="0"/>
              </a:rPr>
              <a:t>brachydaktylie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557213" y="4326808"/>
            <a:ext cx="3600708" cy="2393080"/>
            <a:chOff x="2653402" y="794963"/>
            <a:chExt cx="3600708" cy="2393080"/>
          </a:xfrm>
        </p:grpSpPr>
        <p:pic>
          <p:nvPicPr>
            <p:cNvPr id="53250" name="Picture 2" descr="http://upload.wikimedia.org/wikipedia/en/4/4a/George_Udny_Yule.jpg"/>
            <p:cNvPicPr>
              <a:picLocks noChangeAspect="1" noChangeArrowheads="1"/>
            </p:cNvPicPr>
            <p:nvPr/>
          </p:nvPicPr>
          <p:blipFill>
            <a:blip r:embed="rId6" cstate="print"/>
            <a:srcRect b="12585"/>
            <a:stretch>
              <a:fillRect/>
            </a:stretch>
          </p:blipFill>
          <p:spPr bwMode="auto">
            <a:xfrm>
              <a:off x="2653402" y="794963"/>
              <a:ext cx="2216967" cy="2393080"/>
            </a:xfrm>
            <a:prstGeom prst="rect">
              <a:avLst/>
            </a:prstGeom>
            <a:noFill/>
          </p:spPr>
        </p:pic>
        <p:sp>
          <p:nvSpPr>
            <p:cNvPr id="15" name="TextovéPole 14"/>
            <p:cNvSpPr txBox="1"/>
            <p:nvPr/>
          </p:nvSpPr>
          <p:spPr>
            <a:xfrm>
              <a:off x="4864627" y="2748724"/>
              <a:ext cx="1389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sz="160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Udny</a:t>
              </a:r>
              <a:r>
                <a:rPr lang="en-US" sz="1600" dirty="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Yule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Oválný popisek 16"/>
          <p:cNvSpPr/>
          <p:nvPr/>
        </p:nvSpPr>
        <p:spPr bwMode="auto">
          <a:xfrm>
            <a:off x="2276992" y="4209535"/>
            <a:ext cx="3308262" cy="1479470"/>
          </a:xfrm>
          <a:prstGeom prst="wedgeEllipseCallout">
            <a:avLst>
              <a:gd name="adj1" fmla="val -54790"/>
              <a:gd name="adj2" fmla="val 57300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Měli bychom pozorovat 3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 víc lidí postižených lidí než nepostižených!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álný popisek 18"/>
          <p:cNvSpPr/>
          <p:nvPr/>
        </p:nvSpPr>
        <p:spPr bwMode="auto">
          <a:xfrm>
            <a:off x="5189369" y="830510"/>
            <a:ext cx="2989897" cy="1444440"/>
          </a:xfrm>
          <a:prstGeom prst="wedgeEllipseCallout">
            <a:avLst>
              <a:gd name="adj1" fmla="val -57596"/>
              <a:gd name="adj2" fmla="val 52654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brachydaktylie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= dominantní mendelovský znak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247070" y="5512026"/>
            <a:ext cx="24288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smtClean="0">
                <a:solidFill>
                  <a:srgbClr val="000099"/>
                </a:solidFill>
                <a:latin typeface="Arial" charset="0"/>
              </a:rPr>
              <a:t>Godfrey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Harold</a:t>
            </a:r>
            <a:r>
              <a:rPr lang="cs-CZ" sz="1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Hardy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(1877-1947)</a:t>
            </a:r>
          </a:p>
        </p:txBody>
      </p:sp>
      <p:pic>
        <p:nvPicPr>
          <p:cNvPr id="45076" name="Picture 20" descr="File:Ghhardy@7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919" y="2034466"/>
            <a:ext cx="2899895" cy="34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9" name="Picture 23" descr="File:Wilhelm Weinber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771" y="2111573"/>
            <a:ext cx="2235587" cy="31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764387" y="5382136"/>
            <a:ext cx="20528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err="1">
                <a:solidFill>
                  <a:srgbClr val="000099"/>
                </a:solidFill>
                <a:latin typeface="Arial" charset="0"/>
              </a:rPr>
              <a:t>Wilhelm</a:t>
            </a:r>
            <a:r>
              <a:rPr lang="cs-CZ" sz="180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1800" smtClean="0">
                <a:solidFill>
                  <a:srgbClr val="000099"/>
                </a:solidFill>
                <a:latin typeface="Arial" charset="0"/>
              </a:rPr>
              <a:t>Weinberg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(1862-1937)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4201821" y="1484064"/>
            <a:ext cx="986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1908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18190" y="285847"/>
            <a:ext cx="5416731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HARDYHO-WEINBERGŮV </a:t>
            </a:r>
            <a:r>
              <a:rPr lang="cs-CZ" sz="28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ZÁKON</a:t>
            </a:r>
            <a:endParaRPr lang="cs-CZ" sz="28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2289175" y="282619"/>
            <a:ext cx="436613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smtClean="0">
                <a:solidFill>
                  <a:srgbClr val="E60000"/>
                </a:solidFill>
                <a:latin typeface="Arial" charset="0"/>
              </a:rPr>
              <a:t>Hardyho-Weinbergův </a:t>
            </a:r>
            <a:r>
              <a:rPr lang="cs-CZ" b="1" dirty="0" smtClean="0">
                <a:solidFill>
                  <a:srgbClr val="E60000"/>
                </a:solidFill>
                <a:latin typeface="Arial" charset="0"/>
              </a:rPr>
              <a:t>model</a:t>
            </a:r>
            <a:endParaRPr lang="cs-CZ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57213" y="1042515"/>
            <a:ext cx="775885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 smtClean="0">
                <a:solidFill>
                  <a:srgbClr val="E60000"/>
                </a:solidFill>
                <a:latin typeface="Arial" charset="0"/>
              </a:rPr>
              <a:t>produkce gamet (genetická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architektura):</a:t>
            </a:r>
          </a:p>
          <a:p>
            <a:pPr defTabSz="540000"/>
            <a:r>
              <a:rPr lang="cs-CZ" sz="2000" dirty="0" smtClean="0">
                <a:latin typeface="Arial" charset="0"/>
              </a:rPr>
              <a:t>	</a:t>
            </a:r>
            <a:r>
              <a:rPr lang="cs-CZ" sz="2000" smtClean="0">
                <a:latin typeface="Arial" charset="0"/>
              </a:rPr>
              <a:t>diploidní organismy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jeden autozomální </a:t>
            </a:r>
            <a:r>
              <a:rPr lang="cs-CZ" sz="2000" dirty="0" err="1" smtClean="0">
                <a:latin typeface="Arial" charset="0"/>
              </a:rPr>
              <a:t>lokus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2 alely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žádné mutace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</a:t>
            </a:r>
            <a:r>
              <a:rPr lang="cs-CZ" sz="2000" smtClean="0">
                <a:latin typeface="Arial" charset="0"/>
              </a:rPr>
              <a:t>mendelovská segregace </a:t>
            </a:r>
            <a:r>
              <a:rPr lang="cs-CZ" sz="2000" dirty="0" smtClean="0">
                <a:latin typeface="Arial" charset="0"/>
              </a:rPr>
              <a:t>(1:1)</a:t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 defTabSz="540000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 smtClean="0">
                <a:solidFill>
                  <a:srgbClr val="E60000"/>
                </a:solidFill>
                <a:latin typeface="Arial" charset="0"/>
              </a:rPr>
              <a:t>spojování gamet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(populační struktura):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defTabSz="540000"/>
            <a:r>
              <a:rPr lang="cs-CZ" sz="2000" dirty="0" smtClean="0">
                <a:latin typeface="Arial" charset="0"/>
              </a:rPr>
              <a:t>	systém páření	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náhodné oplození (panmixie)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velikost populace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nekonečná</a:t>
            </a:r>
            <a:br>
              <a:rPr lang="cs-CZ" sz="2000" dirty="0" smtClean="0">
                <a:latin typeface="Arial" charset="0"/>
              </a:rPr>
            </a:br>
            <a:r>
              <a:rPr lang="cs-CZ" sz="2000" smtClean="0">
                <a:latin typeface="Arial" charset="0"/>
              </a:rPr>
              <a:t>	genetická </a:t>
            </a:r>
            <a:r>
              <a:rPr lang="cs-CZ" sz="2000" dirty="0" smtClean="0">
                <a:latin typeface="Arial" charset="0"/>
              </a:rPr>
              <a:t>výměna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žádná (absence </a:t>
            </a:r>
            <a:r>
              <a:rPr lang="cs-CZ" sz="2000" smtClean="0">
                <a:latin typeface="Arial" charset="0"/>
              </a:rPr>
              <a:t>toku genů</a:t>
            </a:r>
            <a:r>
              <a:rPr lang="cs-CZ" sz="2000" dirty="0" smtClean="0">
                <a:latin typeface="Arial" charset="0"/>
              </a:rPr>
              <a:t>)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věková struktura	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 smtClean="0">
                <a:latin typeface="Arial" charset="0"/>
              </a:rPr>
              <a:t> žádná (</a:t>
            </a:r>
            <a:r>
              <a:rPr lang="cs-CZ" sz="2000" smtClean="0">
                <a:latin typeface="Arial" charset="0"/>
              </a:rPr>
              <a:t>diskrétní generace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 defTabSz="540000"/>
            <a:endParaRPr lang="cs-CZ" sz="2000" dirty="0" smtClean="0">
              <a:latin typeface="Arial" charset="0"/>
            </a:endParaRPr>
          </a:p>
          <a:p>
            <a:pPr defTabSz="540000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Mechanismy vývoje fenotypů:</a:t>
            </a:r>
          </a:p>
          <a:p>
            <a:pPr defTabSz="540000"/>
            <a:r>
              <a:rPr lang="cs-CZ" sz="2000" dirty="0" smtClean="0">
                <a:latin typeface="Arial" charset="0"/>
              </a:rPr>
              <a:t>	</a:t>
            </a:r>
            <a:r>
              <a:rPr lang="cs-CZ" sz="2000" smtClean="0">
                <a:latin typeface="Arial" charset="0"/>
              </a:rPr>
              <a:t>všechny genotypy </a:t>
            </a:r>
            <a:r>
              <a:rPr lang="cs-CZ" sz="2000" dirty="0" smtClean="0">
                <a:latin typeface="Arial" charset="0"/>
              </a:rPr>
              <a:t>mají stejné fenotypy z hlediska schopnosti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	replikace DNA (absence selekce)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6720" y="163520"/>
            <a:ext cx="3396342" cy="635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346575" y="32802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populace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346575" y="1033416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46575" y="171994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smtClean="0">
                <a:latin typeface="Arial" pitchFamily="34" charset="0"/>
                <a:cs typeface="Arial" pitchFamily="34" charset="0"/>
              </a:rPr>
              <a:t>Genofond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(pop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. gamet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346575" y="31452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46575" y="454587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pop.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další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346575" y="597407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smtClean="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46575" y="2439936"/>
            <a:ext cx="476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spojení gamet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(náhodné oplození)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346575" y="3705923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repr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. úspěšnost nebo fertilitu)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346575" y="5236070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 smtClean="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65459" y="1825033"/>
            <a:ext cx="591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1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</a:t>
            </a:r>
          </a:p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1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4763589" y="1048091"/>
            <a:ext cx="4258493" cy="615247"/>
          </a:xfrm>
          <a:prstGeom prst="wedgeRectCallout">
            <a:avLst>
              <a:gd name="adj1" fmla="val -18305"/>
              <a:gd name="adj2" fmla="val 7955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známe-li zákony dědičnosti, z </a:t>
            </a: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frekvencí genotypů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můžeme vypočítat frekvence alel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330573" y="1164111"/>
            <a:ext cx="2133954" cy="593569"/>
          </a:xfrm>
          <a:prstGeom prst="wedgeRectCallout">
            <a:avLst>
              <a:gd name="adj1" fmla="val -31016"/>
              <a:gd name="adj2" fmla="val -11445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frekvence gamety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typu </a:t>
            </a: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6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genofondu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426751" y="117475"/>
            <a:ext cx="7839647" cy="776289"/>
            <a:chOff x="426751" y="728618"/>
            <a:chExt cx="7839647" cy="776289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6751" y="728618"/>
              <a:ext cx="78396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smtClean="0"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i="1" baseline="-25000" smtClean="0">
                  <a:latin typeface="Arial" pitchFamily="34" charset="0"/>
                  <a:cs typeface="Arial" pitchFamily="34" charset="0"/>
                </a:rPr>
                <a:t>j</a:t>
              </a:r>
              <a:r>
                <a:rPr lang="cs-CZ" i="1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3600" dirty="0" smtClean="0">
                  <a:latin typeface="Arial" pitchFamily="34" charset="0"/>
                  <a:cs typeface="Arial" pitchFamily="34" charset="0"/>
                  <a:sym typeface="Symbol"/>
                </a:rPr>
                <a:t>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dirty="0" err="1" smtClean="0">
                  <a:latin typeface="Arial" pitchFamily="34" charset="0"/>
                  <a:cs typeface="Arial" pitchFamily="34" charset="0"/>
                  <a:sym typeface="Symbol"/>
                </a:rPr>
                <a:t>Pr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.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cs-CZ" sz="1600" smtClean="0">
                  <a:latin typeface="Arial" pitchFamily="34" charset="0"/>
                  <a:cs typeface="Arial" pitchFamily="34" charset="0"/>
                  <a:sym typeface="Symbol"/>
                </a:rPr>
                <a:t>produkce gamety </a:t>
              </a:r>
              <a:r>
                <a:rPr lang="cs-CZ" sz="1600" i="1" smtClean="0">
                  <a:latin typeface="Arial" pitchFamily="34" charset="0"/>
                  <a:cs typeface="Arial" pitchFamily="34" charset="0"/>
                  <a:sym typeface="Symbol"/>
                </a:rPr>
                <a:t>j</a:t>
              </a:r>
              <a:r>
                <a:rPr lang="cs-CZ" sz="1600" smtClean="0">
                  <a:latin typeface="Arial" pitchFamily="34" charset="0"/>
                  <a:cs typeface="Arial" pitchFamily="34" charset="0"/>
                  <a:sym typeface="Symbol"/>
                </a:rPr>
                <a:t> genotypem </a:t>
              </a:r>
              <a:r>
                <a:rPr lang="cs-CZ" sz="1600" i="1" dirty="0" smtClean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  <a:sym typeface="Symbol"/>
                </a:rPr>
                <a:t>) 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x </a:t>
              </a:r>
              <a:r>
                <a:rPr lang="cs-CZ" smtClean="0">
                  <a:latin typeface="Arial" pitchFamily="34" charset="0"/>
                  <a:cs typeface="Arial" pitchFamily="34" charset="0"/>
                  <a:sym typeface="Symbol"/>
                </a:rPr>
                <a:t>frekvence genotypu </a:t>
              </a:r>
              <a:r>
                <a:rPr lang="cs-CZ" i="1" dirty="0" smtClean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96983" y="122790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smtClean="0">
                  <a:latin typeface="Arial" pitchFamily="34" charset="0"/>
                  <a:cs typeface="Arial" pitchFamily="34" charset="0"/>
                </a:rPr>
                <a:t>genotypy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24064" y="2823274"/>
            <a:ext cx="8894245" cy="1921669"/>
            <a:chOff x="124064" y="2823274"/>
            <a:chExt cx="8894245" cy="1921669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124064" y="2823274"/>
              <a:ext cx="2964656" cy="192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163817" y="2835185"/>
              <a:ext cx="2878931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6146521" y="2865458"/>
              <a:ext cx="2871788" cy="1850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Obdélníkový popisek 20"/>
          <p:cNvSpPr/>
          <p:nvPr/>
        </p:nvSpPr>
        <p:spPr bwMode="auto">
          <a:xfrm>
            <a:off x="243489" y="4962593"/>
            <a:ext cx="3457654" cy="628310"/>
          </a:xfrm>
          <a:prstGeom prst="wedgeRectCallout">
            <a:avLst>
              <a:gd name="adj1" fmla="val 35401"/>
              <a:gd name="adj2" fmla="val -8494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různé </a:t>
            </a: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adultní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populace mohou produkovat </a:t>
            </a: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stejný genofond gamet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240723" y="4919050"/>
            <a:ext cx="2795803" cy="841672"/>
          </a:xfrm>
          <a:prstGeom prst="wedgeRectCallout">
            <a:avLst>
              <a:gd name="adj1" fmla="val -66762"/>
              <a:gd name="adj2" fmla="val -166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genotypové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nejsou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jedinečně určeny </a:t>
            </a:r>
            <a:r>
              <a:rPr kumimoji="0" lang="cs-CZ" sz="16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frekvencemi gamet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*)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991497" y="5837805"/>
            <a:ext cx="2947851" cy="841672"/>
          </a:xfrm>
          <a:prstGeom prst="wedgeRectCallout">
            <a:avLst>
              <a:gd name="adj1" fmla="val -30318"/>
              <a:gd name="adj2" fmla="val -694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musíme přidat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další informaci  populační struktura (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anmixie)!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>
            <a:off x="2936240" y="822960"/>
            <a:ext cx="833120" cy="965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ovéPole 18"/>
          <p:cNvSpPr txBox="1"/>
          <p:nvPr/>
        </p:nvSpPr>
        <p:spPr>
          <a:xfrm>
            <a:off x="362464" y="6104238"/>
            <a:ext cx="495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*) mat.: ze 2 proměnných nelze odvodit 3 proměnné!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28955" y="4969612"/>
            <a:ext cx="798327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Pop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. gamet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efektivně nekonečná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výběr 1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. gamety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neovlivní výběr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			      2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. gamety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nekonečné pop. pravděpodobnost jevu = frekvence tohoto jevu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321" y="762000"/>
            <a:ext cx="6376802" cy="3596640"/>
          </a:xfrm>
          <a:prstGeom prst="rect">
            <a:avLst/>
          </a:prstGeom>
        </p:spPr>
      </p:pic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67995" y="4076820"/>
            <a:ext cx="2776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i="1" dirty="0" smtClean="0">
                <a:solidFill>
                  <a:srgbClr val="E80000"/>
                </a:solidFill>
                <a:latin typeface="Arial" charset="0"/>
              </a:rPr>
              <a:t>p</a:t>
            </a:r>
            <a:r>
              <a:rPr lang="cs-CZ" baseline="30000" dirty="0" smtClean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 smtClean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+ 2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pq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q</a:t>
            </a:r>
            <a:r>
              <a:rPr lang="cs-CZ" baseline="30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= 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6715" y="325395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Hardyho</a:t>
            </a:r>
            <a:r>
              <a:rPr lang="en-US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od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vození</a:t>
            </a:r>
            <a:r>
              <a:rPr lang="en-US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91978" y="1494620"/>
          <a:ext cx="7751806" cy="3575220"/>
        </p:xfrm>
        <a:graphic>
          <a:graphicData uri="http://schemas.openxmlformats.org/drawingml/2006/table">
            <a:tbl>
              <a:tblPr/>
              <a:tblGrid>
                <a:gridCol w="1293341"/>
                <a:gridCol w="2146044"/>
                <a:gridCol w="921006"/>
                <a:gridCol w="2522678"/>
                <a:gridCol w="868737"/>
              </a:tblGrid>
              <a:tr h="272028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Párování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Frekvence páru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Pravděpodobnost </a:t>
                      </a:r>
                      <a:r>
                        <a:rPr lang="cs-CZ" sz="16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zygot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28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 </a:t>
                      </a:r>
                      <a:r>
                        <a:rPr lang="cs-CZ" sz="1600" b="0" i="1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= </a:t>
                      </a:r>
                      <a:r>
                        <a:rPr lang="cs-CZ" sz="1600" b="0" i="1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931025" y="247096"/>
            <a:ext cx="341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Weinbergovo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odvození: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7213" y="5373189"/>
            <a:ext cx="75067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= 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+1/2[2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+ 1/4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30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Aft>
                <a:spcPts val="1200"/>
              </a:spcAft>
            </a:pP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1/2[2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+ 2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= 2[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+ 1/2f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= </a:t>
            </a:r>
            <a:r>
              <a:rPr lang="en-US" sz="16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cs-CZ" sz="1600" baseline="30000" dirty="0" smtClean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1/4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+ 1/2[2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 +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600" baseline="30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1600" i="1" baseline="30000" dirty="0" smtClean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7213" y="833120"/>
            <a:ext cx="8477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při náhodném párování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2 genotypů v páření = součin jejich frekvencí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57213" y="1048760"/>
            <a:ext cx="5498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</a:t>
            </a:r>
            <a:r>
              <a:rPr lang="cs-CZ" sz="2000" dirty="0" smtClean="0">
                <a:latin typeface="Arial" charset="0"/>
              </a:rPr>
              <a:t>Frekvence </a:t>
            </a:r>
            <a:r>
              <a:rPr lang="cs-CZ" sz="2000" dirty="0">
                <a:latin typeface="Arial" charset="0"/>
              </a:rPr>
              <a:t>alel z </a:t>
            </a:r>
            <a:r>
              <a:rPr lang="cs-CZ" sz="2000" dirty="0" smtClean="0">
                <a:latin typeface="Arial" charset="0"/>
              </a:rPr>
              <a:t>generace </a:t>
            </a:r>
            <a:r>
              <a:rPr lang="cs-CZ" sz="2000" dirty="0">
                <a:latin typeface="Arial" charset="0"/>
              </a:rPr>
              <a:t>na </a:t>
            </a:r>
            <a:r>
              <a:rPr lang="cs-CZ" sz="2000" dirty="0" smtClean="0">
                <a:latin typeface="Arial" charset="0"/>
              </a:rPr>
              <a:t>generaci </a:t>
            </a:r>
            <a:r>
              <a:rPr lang="cs-CZ" sz="2000" dirty="0">
                <a:latin typeface="Arial" charset="0"/>
              </a:rPr>
              <a:t>stálé</a:t>
            </a:r>
          </a:p>
          <a:p>
            <a:r>
              <a:rPr lang="cs-CZ" sz="2000" dirty="0">
                <a:latin typeface="Arial" charset="0"/>
              </a:rPr>
              <a:t>     </a:t>
            </a:r>
            <a:r>
              <a:rPr lang="cs-CZ" sz="2000" dirty="0">
                <a:latin typeface="Arial" charset="0"/>
                <a:sym typeface="Symbol" pitchFamily="18" charset="2"/>
              </a:rPr>
              <a:t>=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Hardyho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-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Weinbergova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rovnováha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57213" y="1973586"/>
            <a:ext cx="746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HW rovnováhy dosaženo </a:t>
            </a:r>
            <a:r>
              <a:rPr lang="cs-CZ" sz="2000" dirty="0" smtClean="0">
                <a:latin typeface="Arial" charset="0"/>
              </a:rPr>
              <a:t>už </a:t>
            </a:r>
            <a:r>
              <a:rPr lang="cs-CZ" sz="2000" dirty="0">
                <a:latin typeface="Arial" charset="0"/>
              </a:rPr>
              <a:t>po 1 </a:t>
            </a:r>
            <a:r>
              <a:rPr lang="cs-CZ" sz="2000" dirty="0" smtClean="0">
                <a:latin typeface="Arial" charset="0"/>
              </a:rPr>
              <a:t>generaci </a:t>
            </a:r>
            <a:r>
              <a:rPr lang="cs-CZ" sz="2000" dirty="0">
                <a:latin typeface="Arial" charset="0"/>
              </a:rPr>
              <a:t>náhodného křížení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639763" y="2878727"/>
            <a:ext cx="711104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Zobecnění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: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smtClean="0">
                <a:latin typeface="Arial" charset="0"/>
              </a:rPr>
              <a:t>geny </a:t>
            </a:r>
            <a:r>
              <a:rPr lang="cs-CZ" sz="2000" dirty="0">
                <a:latin typeface="Arial" charset="0"/>
              </a:rPr>
              <a:t>vázané na X: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samice: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samci: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 smtClean="0">
                <a:latin typeface="Arial" charset="0"/>
              </a:rPr>
              <a:t>q</a:t>
            </a:r>
          </a:p>
          <a:p>
            <a:endParaRPr lang="cs-CZ" sz="2000" i="1" dirty="0" smtClean="0">
              <a:latin typeface="Arial" charset="0"/>
            </a:endParaRPr>
          </a:p>
          <a:p>
            <a:r>
              <a:rPr lang="cs-CZ" sz="2000" dirty="0" smtClean="0">
                <a:latin typeface="Arial" charset="0"/>
              </a:rPr>
              <a:t>více alel: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  	3 alely: </a:t>
            </a:r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</a:t>
            </a:r>
            <a:r>
              <a:rPr lang="cs-CZ" sz="2000" i="1" dirty="0" smtClean="0">
                <a:latin typeface="Arial" charset="0"/>
              </a:rPr>
              <a:t>q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</a:t>
            </a:r>
            <a:r>
              <a:rPr lang="cs-CZ" sz="2000" i="1" dirty="0" smtClean="0">
                <a:latin typeface="Arial" charset="0"/>
              </a:rPr>
              <a:t>r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pq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pr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qr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  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  	</a:t>
            </a:r>
            <a:r>
              <a:rPr lang="cs-CZ" sz="2000" dirty="0" smtClean="0">
                <a:latin typeface="Arial" charset="0"/>
              </a:rPr>
              <a:t>obecně</a:t>
            </a:r>
            <a:r>
              <a:rPr lang="cs-CZ" sz="2000" i="1" dirty="0" smtClean="0">
                <a:latin typeface="Arial" charset="0"/>
              </a:rPr>
              <a:t> p</a:t>
            </a:r>
            <a:r>
              <a:rPr lang="cs-CZ" sz="2000" i="1" baseline="-25000" dirty="0" smtClean="0">
                <a:latin typeface="Arial" charset="0"/>
              </a:rPr>
              <a:t>i</a:t>
            </a:r>
            <a:r>
              <a:rPr lang="cs-CZ" sz="2000" baseline="30000" dirty="0" smtClean="0">
                <a:latin typeface="Arial" charset="0"/>
              </a:rPr>
              <a:t>2</a:t>
            </a:r>
            <a:r>
              <a:rPr lang="cs-CZ" sz="2000" dirty="0" smtClean="0">
                <a:latin typeface="Arial" charset="0"/>
              </a:rPr>
              <a:t> + 2</a:t>
            </a:r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i="1" baseline="-25000" dirty="0" smtClean="0">
                <a:latin typeface="Arial" charset="0"/>
              </a:rPr>
              <a:t>ij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smtClean="0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ZÁKON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070" y="1096889"/>
            <a:ext cx="1805934" cy="164631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85775" y="102698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3" cstate="print"/>
          <a:srcRect l="5780" t="3292" r="6297" b="12693"/>
          <a:stretch>
            <a:fillRect/>
          </a:stretch>
        </p:blipFill>
        <p:spPr bwMode="auto">
          <a:xfrm>
            <a:off x="1308735" y="1011607"/>
            <a:ext cx="1221105" cy="162814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115495" y="113489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brachydaktylie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075680" y="1917863"/>
            <a:ext cx="2946400" cy="1221577"/>
          </a:xfrm>
          <a:prstGeom prst="wedgeRectCallout">
            <a:avLst>
              <a:gd name="adj1" fmla="val -23348"/>
              <a:gd name="adj2" fmla="val -817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cs-CZ" sz="1800" b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sz="1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+ 2</a:t>
            </a:r>
            <a:r>
              <a:rPr kumimoji="0" lang="cs-CZ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pq</a:t>
            </a:r>
            <a:r>
              <a:rPr kumimoji="0" lang="cs-CZ" sz="1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: </a:t>
            </a:r>
            <a:r>
              <a:rPr kumimoji="0" lang="cs-CZ" sz="1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cs-CZ" sz="1800" b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cs-CZ" sz="1800" b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není důvod pro poměr postižených</a:t>
            </a: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 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nepostižených 3:1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7013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7013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85775" y="3286800"/>
            <a:ext cx="80874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Recesivní letální alela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fenotypové kategorie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 bez projevu choroby</a:t>
            </a:r>
          </a:p>
          <a:p>
            <a:r>
              <a:rPr lang="cs-CZ" sz="1800" i="1" dirty="0" smtClean="0">
                <a:latin typeface="Arial" pitchFamily="34" charset="0"/>
                <a:cs typeface="Arial" pitchFamily="34" charset="0"/>
                <a:sym typeface="Symbol"/>
              </a:rPr>
              <a:t>					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 choroba se projeví</a:t>
            </a:r>
          </a:p>
          <a:p>
            <a:endParaRPr lang="cs-CZ" sz="18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buFont typeface="Symbol"/>
              <a:buChar char="Þ"/>
            </a:pP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nemůžeme určit, kolik jedinců je nositelem choroby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27013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57213" y="5064800"/>
            <a:ext cx="8387296" cy="1066443"/>
            <a:chOff x="487363" y="5064800"/>
            <a:chExt cx="8387296" cy="1066443"/>
          </a:xfrm>
        </p:grpSpPr>
        <p:sp>
          <p:nvSpPr>
            <p:cNvPr id="24" name="Obdélník 23"/>
            <p:cNvSpPr/>
            <p:nvPr/>
          </p:nvSpPr>
          <p:spPr bwMode="auto">
            <a:xfrm>
              <a:off x="6360160" y="5541963"/>
              <a:ext cx="147320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bdélník 22"/>
            <p:cNvSpPr/>
            <p:nvPr/>
          </p:nvSpPr>
          <p:spPr bwMode="auto">
            <a:xfrm>
              <a:off x="1107440" y="5527040"/>
              <a:ext cx="154432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824480" y="5622628"/>
              <a:ext cx="3676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   </a:t>
              </a:r>
              <a:r>
                <a:rPr lang="cs-CZ" sz="1800" dirty="0" err="1" smtClean="0">
                  <a:latin typeface="Arial" pitchFamily="34" charset="0"/>
                  <a:cs typeface="Arial" pitchFamily="34" charset="0"/>
                  <a:sym typeface="Symbol"/>
                </a:rPr>
                <a:t>frekv</a:t>
              </a:r>
              <a:r>
                <a:rPr lang="en-US" sz="1800" dirty="0" err="1" smtClean="0">
                  <a:latin typeface="Arial" pitchFamily="34" charset="0"/>
                  <a:cs typeface="Arial" pitchFamily="34" charset="0"/>
                  <a:sym typeface="Symbol"/>
                </a:rPr>
                <a:t>ence</a:t>
              </a:r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 nositelů choroby = 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61760" y="5622628"/>
              <a:ext cx="1190625" cy="381000"/>
            </a:xfrm>
            <a:prstGeom prst="rect">
              <a:avLst/>
            </a:prstGeom>
            <a:noFill/>
          </p:spPr>
        </p:pic>
        <p:sp>
          <p:nvSpPr>
            <p:cNvPr id="26" name="TextovéPole 25"/>
            <p:cNvSpPr txBox="1"/>
            <p:nvPr/>
          </p:nvSpPr>
          <p:spPr>
            <a:xfrm>
              <a:off x="487363" y="5064800"/>
              <a:ext cx="8387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ale předpokládáme-li HW, pak frekvence nemocných (můžeme spočítat) je  </a:t>
              </a:r>
              <a:r>
                <a:rPr lang="cs-CZ" sz="18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18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/>
                </a:rPr>
                <a:t>  a</a:t>
              </a:r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smtClean="0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ZÁKON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1579" y="5575975"/>
            <a:ext cx="1136822" cy="47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114" y="889568"/>
            <a:ext cx="5454922" cy="3824485"/>
          </a:xfrm>
          <a:prstGeom prst="rect">
            <a:avLst/>
          </a:prstGeom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35012" y="4881699"/>
            <a:ext cx="5668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smtClean="0">
                <a:latin typeface="Arial" charset="0"/>
              </a:rPr>
              <a:t>heterozygoti </a:t>
            </a:r>
            <a:r>
              <a:rPr lang="cs-CZ" sz="2000" dirty="0">
                <a:latin typeface="Arial" charset="0"/>
              </a:rPr>
              <a:t>nejfrekventovanější při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q</a:t>
            </a:r>
            <a:r>
              <a:rPr lang="en-US" sz="2000" i="1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0,5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35012" y="5484949"/>
            <a:ext cx="7377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latin typeface="Arial" charset="0"/>
              </a:rPr>
              <a:t>f</a:t>
            </a:r>
            <a:r>
              <a:rPr lang="cs-CZ" sz="2000" i="1" baseline="-25000" dirty="0" err="1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se snižuje rychlostí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</a:t>
            </a:r>
          </a:p>
          <a:p>
            <a:r>
              <a:rPr lang="cs-CZ" sz="2000" i="1" dirty="0" smtClean="0">
                <a:latin typeface="Arial" charset="0"/>
              </a:rPr>
              <a:t>f</a:t>
            </a:r>
            <a:r>
              <a:rPr lang="cs-CZ" sz="2000" i="1" baseline="-25000" dirty="0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rychlostí </a:t>
            </a:r>
            <a:r>
              <a:rPr lang="cs-CZ" sz="2000" i="1" dirty="0">
                <a:latin typeface="Arial" charset="0"/>
                <a:sym typeface="Symbol" pitchFamily="18" charset="2"/>
              </a:rPr>
              <a:t>q</a:t>
            </a:r>
            <a:r>
              <a:rPr lang="cs-CZ" sz="2000" baseline="30000" dirty="0">
                <a:latin typeface="Arial" charset="0"/>
                <a:sym typeface="Symbol" pitchFamily="18" charset="2"/>
              </a:rPr>
              <a:t>2</a:t>
            </a:r>
            <a:r>
              <a:rPr lang="cs-CZ" sz="2000" dirty="0">
                <a:latin typeface="Arial" charset="0"/>
                <a:sym typeface="Symbol" pitchFamily="18" charset="2"/>
              </a:rPr>
              <a:t>  zvyšování </a:t>
            </a:r>
            <a:r>
              <a:rPr lang="cs-CZ" sz="2000" i="1" dirty="0" err="1" smtClean="0">
                <a:latin typeface="Arial" charset="0"/>
              </a:rPr>
              <a:t>f</a:t>
            </a:r>
            <a:r>
              <a:rPr lang="cs-CZ" sz="2000" i="1" baseline="-25000" dirty="0" err="1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i="1" dirty="0" smtClean="0">
                <a:latin typeface="Arial" charset="0"/>
                <a:sym typeface="Symbol" pitchFamily="18" charset="2"/>
              </a:rPr>
              <a:t>/</a:t>
            </a:r>
            <a:r>
              <a:rPr lang="cs-CZ" sz="2000" i="1" dirty="0" smtClean="0">
                <a:latin typeface="Arial" charset="0"/>
              </a:rPr>
              <a:t>f</a:t>
            </a:r>
            <a:r>
              <a:rPr lang="cs-CZ" sz="2000" i="1" baseline="-25000" dirty="0" smtClean="0">
                <a:latin typeface="Arial" charset="0"/>
              </a:rPr>
              <a:t>a</a:t>
            </a:r>
            <a:r>
              <a:rPr lang="en-US" sz="2000" i="1" baseline="-25000" dirty="0" smtClean="0">
                <a:latin typeface="Arial" charset="0"/>
              </a:rPr>
              <a:t>a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vzácná alela „schována“  </a:t>
            </a:r>
            <a:b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				   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   v heterozygotním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stavu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2474912" y="23617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charset="0"/>
              </a:rPr>
              <a:t>Frekvence vzácných </a:t>
            </a:r>
            <a:r>
              <a:rPr lang="cs-CZ" dirty="0" smtClean="0">
                <a:solidFill>
                  <a:srgbClr val="E80000"/>
                </a:solidFill>
                <a:latin typeface="Arial" charset="0"/>
              </a:rPr>
              <a:t>alel:</a:t>
            </a:r>
            <a:endParaRPr lang="cs-CZ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622334" y="2785146"/>
            <a:ext cx="0" cy="1346262"/>
          </a:xfrm>
          <a:prstGeom prst="line">
            <a:avLst/>
          </a:prstGeom>
          <a:noFill/>
          <a:ln w="57150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H="1">
            <a:off x="4666310" y="2277770"/>
            <a:ext cx="430212" cy="4841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2978220" y="3570412"/>
            <a:ext cx="80" cy="499261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767965" y="3025776"/>
            <a:ext cx="272" cy="548096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22396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uiExpand="1" build="p"/>
      <p:bldP spid="69642" grpId="0" animBg="1"/>
      <p:bldP spid="69642" grpId="2" animBg="1"/>
      <p:bldP spid="69644" grpId="0" animBg="1"/>
      <p:bldP spid="69645" grpId="0" animBg="1"/>
      <p:bldP spid="696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782595"/>
            <a:ext cx="8464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Mikroevoluce = vznik a osud genetické variability na druhové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a nižší úrovni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 děje a mechanismy v populacích</a:t>
            </a:r>
          </a:p>
          <a:p>
            <a:pPr>
              <a:spcAft>
                <a:spcPts val="0"/>
              </a:spcAft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Evoluce = genetická změna populací v čase a prostoru</a:t>
            </a:r>
          </a:p>
          <a:p>
            <a:pPr>
              <a:spcAft>
                <a:spcPts val="0"/>
              </a:spcAft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Evoluce = změna </a:t>
            </a:r>
            <a:r>
              <a:rPr lang="cs-CZ" smtClean="0">
                <a:latin typeface="Arial" pitchFamily="34" charset="0"/>
                <a:cs typeface="Arial" pitchFamily="34" charset="0"/>
              </a:rPr>
              <a:t>frekvence alel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v populacích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</a:t>
            </a:r>
            <a:r>
              <a:rPr lang="cs-CZ" sz="2000" dirty="0" smtClean="0">
                <a:latin typeface="Arial" charset="0"/>
              </a:rPr>
              <a:t>příčiny:</a:t>
            </a:r>
            <a:endParaRPr lang="cs-CZ" sz="2000" dirty="0">
              <a:latin typeface="Arial" charset="0"/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</a:t>
            </a:r>
            <a:r>
              <a:rPr lang="cs-CZ" sz="2000" dirty="0" smtClean="0">
                <a:latin typeface="Arial" charset="0"/>
              </a:rPr>
              <a:t>modelu:</a:t>
            </a:r>
            <a:endParaRPr lang="cs-CZ" sz="2000" dirty="0">
              <a:latin typeface="Arial" charset="0"/>
            </a:endParaRP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1954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</a:rPr>
              <a:t>nulové alely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„</a:t>
            </a:r>
            <a:r>
              <a:rPr lang="cs-CZ" sz="2000" dirty="0" err="1">
                <a:latin typeface="Arial" charset="0"/>
              </a:rPr>
              <a:t>allelic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Snížení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</a:t>
            </a:r>
            <a:r>
              <a:rPr lang="cs-CZ" sz="2000">
                <a:latin typeface="Arial" charset="0"/>
              </a:rPr>
              <a:t>proti </a:t>
            </a:r>
            <a:r>
              <a:rPr lang="cs-CZ" sz="2000" smtClean="0">
                <a:latin typeface="Arial" charset="0"/>
              </a:rPr>
              <a:t>heterozygotům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nenáhodné </a:t>
            </a:r>
            <a:r>
              <a:rPr lang="cs-CZ" sz="2000" dirty="0" smtClean="0">
                <a:latin typeface="Arial" charset="0"/>
              </a:rPr>
              <a:t>páření </a:t>
            </a:r>
            <a:r>
              <a:rPr lang="cs-CZ" sz="2000">
                <a:latin typeface="Arial" charset="0"/>
              </a:rPr>
              <a:t>(</a:t>
            </a:r>
            <a:r>
              <a:rPr lang="cs-CZ" sz="2000" smtClean="0">
                <a:latin typeface="Arial" charset="0"/>
              </a:rPr>
              <a:t>inbreeding, </a:t>
            </a:r>
            <a:r>
              <a:rPr lang="cs-CZ" sz="2000" dirty="0" smtClean="0">
                <a:latin typeface="Arial" charset="0"/>
              </a:rPr>
              <a:t>asortativní </a:t>
            </a:r>
            <a:r>
              <a:rPr lang="cs-CZ" sz="2000" dirty="0">
                <a:latin typeface="Arial" charset="0"/>
              </a:rPr>
              <a:t>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 smtClean="0">
                <a:latin typeface="Arial" charset="0"/>
              </a:rPr>
              <a:t>Wahlundův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efekt)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649288" y="4792663"/>
            <a:ext cx="72929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Zvýšení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</a:t>
            </a:r>
            <a:r>
              <a:rPr lang="cs-CZ" sz="2000">
                <a:latin typeface="Arial" charset="0"/>
              </a:rPr>
              <a:t>podporující </a:t>
            </a:r>
            <a:r>
              <a:rPr lang="cs-CZ" sz="2000" smtClean="0">
                <a:latin typeface="Arial" charset="0"/>
              </a:rPr>
              <a:t>heterozygoty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nenáhodné </a:t>
            </a:r>
            <a:r>
              <a:rPr lang="cs-CZ" sz="2000" dirty="0" smtClean="0">
                <a:latin typeface="Arial" charset="0"/>
              </a:rPr>
              <a:t>páření </a:t>
            </a:r>
            <a:r>
              <a:rPr lang="cs-CZ" sz="2000" smtClean="0">
                <a:latin typeface="Arial" charset="0"/>
              </a:rPr>
              <a:t>(outbreeding, negativní </a:t>
            </a:r>
            <a:r>
              <a:rPr lang="cs-CZ" sz="2000" dirty="0">
                <a:latin typeface="Arial" charset="0"/>
              </a:rPr>
              <a:t>asortativní páření)</a:t>
            </a:r>
          </a:p>
          <a:p>
            <a:r>
              <a:rPr lang="cs-CZ" sz="2000" smtClean="0">
                <a:latin typeface="Arial" charset="0"/>
              </a:rPr>
              <a:t>migrace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mutace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a 8"/>
          <p:cNvSpPr>
            <a:spLocks noChangeAspect="1"/>
          </p:cNvSpPr>
          <p:nvPr/>
        </p:nvSpPr>
        <p:spPr bwMode="auto">
          <a:xfrm>
            <a:off x="7447006" y="2784387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Elipsa 9"/>
          <p:cNvSpPr>
            <a:spLocks noChangeAspect="1"/>
          </p:cNvSpPr>
          <p:nvPr/>
        </p:nvSpPr>
        <p:spPr bwMode="auto">
          <a:xfrm>
            <a:off x="7690023" y="2121241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/>
      <p:bldP spid="71696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H-W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NA VÍCE LOKUSECH</a:t>
            </a:r>
          </a:p>
        </p:txBody>
      </p:sp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485775" y="1070610"/>
            <a:ext cx="842089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blízkost </a:t>
            </a:r>
            <a:r>
              <a:rPr lang="cs-CZ" sz="2000" dirty="0" err="1" smtClean="0">
                <a:latin typeface="Arial" charset="0"/>
              </a:rPr>
              <a:t>lokusů</a:t>
            </a:r>
            <a:r>
              <a:rPr lang="cs-CZ" sz="2000" dirty="0" smtClean="0">
                <a:latin typeface="Arial" charset="0"/>
              </a:rPr>
              <a:t> =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vazba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frekvence rekombinací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r</a:t>
            </a: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místo 3 genotypových kategorií </a:t>
            </a:r>
            <a:r>
              <a:rPr lang="cs-CZ" sz="2000" dirty="0" smtClean="0">
                <a:latin typeface="Arial" charset="0"/>
                <a:sym typeface="Symbol"/>
              </a:rPr>
              <a:t> 10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1 </a:t>
            </a:r>
            <a:r>
              <a:rPr lang="cs-CZ" sz="2000" dirty="0" err="1" smtClean="0">
                <a:latin typeface="Arial" charset="0"/>
                <a:sym typeface="Symbol"/>
              </a:rPr>
              <a:t>lokus</a:t>
            </a:r>
            <a:r>
              <a:rPr lang="cs-CZ" sz="2000" dirty="0" smtClean="0">
                <a:latin typeface="Arial" charset="0"/>
                <a:sym typeface="Symbol"/>
              </a:rPr>
              <a:t>  jedinec může předat jen gamety získané od rodičů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více </a:t>
            </a:r>
            <a:r>
              <a:rPr lang="cs-CZ" sz="2000" dirty="0" err="1" smtClean="0">
                <a:latin typeface="Arial" charset="0"/>
                <a:sym typeface="Symbol"/>
              </a:rPr>
              <a:t>lokusů</a:t>
            </a:r>
            <a:r>
              <a:rPr lang="cs-CZ" sz="2000" dirty="0" smtClean="0">
                <a:latin typeface="Arial" charset="0"/>
                <a:sym typeface="Symbol"/>
              </a:rPr>
              <a:t>  může předat i jiné, </a:t>
            </a:r>
            <a:r>
              <a:rPr lang="cs-CZ" sz="2000" dirty="0" err="1" smtClean="0">
                <a:latin typeface="Arial" charset="0"/>
                <a:sym typeface="Symbol"/>
              </a:rPr>
              <a:t>např</a:t>
            </a:r>
            <a:r>
              <a:rPr lang="cs-CZ" sz="2000" dirty="0" smtClean="0">
                <a:latin typeface="Arial" charset="0"/>
                <a:sym typeface="Symbol"/>
              </a:rPr>
              <a:t>: 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dirty="0" smtClean="0">
                <a:latin typeface="Arial" charset="0"/>
                <a:sym typeface="Symbol"/>
              </a:rPr>
              <a:t>	rodiče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x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 </a:t>
            </a:r>
            <a:r>
              <a:rPr lang="cs-CZ" sz="2000" i="1" dirty="0" err="1" smtClean="0">
                <a:latin typeface="Arial" charset="0"/>
                <a:sym typeface="Symbol"/>
              </a:rPr>
              <a:t>AB</a:t>
            </a:r>
            <a:r>
              <a:rPr lang="cs-CZ" sz="2000" i="1" dirty="0" smtClean="0">
                <a:latin typeface="Arial" charset="0"/>
                <a:sym typeface="Symbol"/>
              </a:rPr>
              <a:t>/ab</a:t>
            </a:r>
            <a:r>
              <a:rPr lang="cs-CZ" sz="2000" dirty="0" smtClean="0">
                <a:latin typeface="Arial" charset="0"/>
                <a:sym typeface="Symbol"/>
              </a:rPr>
              <a:t> …. gamety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, </a:t>
            </a:r>
            <a:r>
              <a:rPr lang="cs-CZ" sz="2000" i="1" dirty="0" err="1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s </a:t>
            </a:r>
            <a:r>
              <a:rPr lang="cs-CZ" sz="2000" dirty="0" err="1" smtClean="0">
                <a:latin typeface="Arial" charset="0"/>
                <a:sym typeface="Symbol"/>
              </a:rPr>
              <a:t>Pr</a:t>
            </a:r>
            <a:r>
              <a:rPr lang="cs-CZ" sz="2000" dirty="0" smtClean="0">
                <a:latin typeface="Arial" charset="0"/>
                <a:sym typeface="Symbol"/>
              </a:rPr>
              <a:t>. = ½(1 - </a:t>
            </a:r>
            <a:r>
              <a:rPr lang="cs-CZ" sz="2000" i="1" dirty="0" smtClean="0">
                <a:latin typeface="Arial" charset="0"/>
                <a:sym typeface="Symbol"/>
              </a:rPr>
              <a:t>r</a:t>
            </a:r>
            <a:r>
              <a:rPr lang="cs-CZ" sz="2000" dirty="0" smtClean="0">
                <a:latin typeface="Arial" charset="0"/>
                <a:sym typeface="Symbol"/>
              </a:rPr>
              <a:t>)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dirty="0" smtClean="0">
                <a:latin typeface="Arial" charset="0"/>
                <a:sym typeface="Symbol"/>
              </a:rPr>
              <a:t>	ale i gamety </a:t>
            </a:r>
            <a:r>
              <a:rPr lang="cs-CZ" sz="2000" i="1" dirty="0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, </a:t>
            </a:r>
            <a:r>
              <a:rPr lang="cs-CZ" sz="2000" i="1" dirty="0" err="1" smtClean="0">
                <a:latin typeface="Arial" charset="0"/>
                <a:sym typeface="Symbol"/>
              </a:rPr>
              <a:t>aB</a:t>
            </a:r>
            <a:r>
              <a:rPr lang="cs-CZ" sz="2000" dirty="0" smtClean="0">
                <a:latin typeface="Arial" charset="0"/>
                <a:sym typeface="Symbol"/>
              </a:rPr>
              <a:t> (s </a:t>
            </a:r>
            <a:r>
              <a:rPr lang="cs-CZ" sz="2000" dirty="0" err="1" smtClean="0">
                <a:latin typeface="Arial" charset="0"/>
                <a:sym typeface="Symbol"/>
              </a:rPr>
              <a:t>Pr</a:t>
            </a:r>
            <a:r>
              <a:rPr lang="cs-CZ" sz="2000" dirty="0" smtClean="0">
                <a:latin typeface="Arial" charset="0"/>
                <a:sym typeface="Symbol"/>
              </a:rPr>
              <a:t>. ½</a:t>
            </a:r>
            <a:r>
              <a:rPr lang="cs-CZ" sz="2000" i="1" dirty="0" smtClean="0">
                <a:latin typeface="Arial" charset="0"/>
                <a:sym typeface="Symbol"/>
              </a:rPr>
              <a:t>r</a:t>
            </a:r>
            <a:r>
              <a:rPr lang="cs-CZ" sz="2000" dirty="0" smtClean="0">
                <a:latin typeface="Arial" charset="0"/>
                <a:sym typeface="Symbol"/>
              </a:rPr>
              <a:t>), které se u rodičů </a:t>
            </a:r>
            <a:r>
              <a:rPr lang="cs-CZ" sz="2000" u="sng" dirty="0" smtClean="0">
                <a:latin typeface="Arial" charset="0"/>
                <a:sym typeface="Symbol"/>
              </a:rPr>
              <a:t>nevyskytují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 2 definice genofondu (1. = soubor genů sdílených v populaci, 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dirty="0" smtClean="0">
                <a:latin typeface="Arial" charset="0"/>
                <a:sym typeface="Symbol"/>
              </a:rPr>
              <a:t>2. populace potenciálních gamet produkovaných všemi </a:t>
            </a:r>
            <a:r>
              <a:rPr lang="cs-CZ" sz="2000" dirty="0" err="1" smtClean="0">
                <a:latin typeface="Arial" charset="0"/>
                <a:sym typeface="Symbol"/>
              </a:rPr>
              <a:t>adultními</a:t>
            </a:r>
            <a:r>
              <a:rPr lang="cs-CZ" sz="2000" dirty="0" smtClean="0">
                <a:latin typeface="Arial" charset="0"/>
                <a:sym typeface="Symbol"/>
              </a:rPr>
              <a:t> jedinci)</a:t>
            </a:r>
            <a:br>
              <a:rPr lang="cs-CZ" sz="2000" dirty="0" smtClean="0">
                <a:latin typeface="Arial" charset="0"/>
                <a:sym typeface="Symbol"/>
              </a:rPr>
            </a:br>
            <a:r>
              <a:rPr lang="cs-CZ" sz="2000" i="1" dirty="0" smtClean="0">
                <a:latin typeface="Arial" charset="0"/>
                <a:sym typeface="Symbol"/>
              </a:rPr>
              <a:t>nejsou v případě rekombinace ekvivalentní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50160" y="5476240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Může dojít k evoluci?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6390640" y="4826000"/>
            <a:ext cx="1788160" cy="1005840"/>
          </a:xfrm>
          <a:prstGeom prst="wedgeRectCallout">
            <a:avLst>
              <a:gd name="adj1" fmla="val -89584"/>
              <a:gd name="adj2" fmla="val -495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nutno znát, jak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je genofond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definován!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1014129"/>
            <a:ext cx="849783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Př.:	frekvence gamety </a:t>
            </a:r>
            <a:r>
              <a:rPr lang="cs-CZ" sz="2000" i="1" dirty="0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 v počátečním genofondu (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) a následující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generaci (</a:t>
            </a:r>
            <a:r>
              <a:rPr lang="cs-CZ" sz="2000" i="1" dirty="0" smtClean="0">
                <a:latin typeface="Arial" charset="0"/>
              </a:rPr>
              <a:t>g</a:t>
            </a:r>
            <a:r>
              <a:rPr lang="en-US" sz="2000" i="1" dirty="0" smtClean="0">
                <a:latin typeface="Arial" charset="0"/>
              </a:rPr>
              <a:t>’</a:t>
            </a:r>
            <a:r>
              <a:rPr lang="cs-CZ" sz="2000" i="1" baseline="-25000" dirty="0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	</a:t>
            </a:r>
            <a:r>
              <a:rPr lang="cs-CZ" sz="2000" i="1" dirty="0" smtClean="0">
                <a:latin typeface="Arial" charset="0"/>
              </a:rPr>
              <a:t>g</a:t>
            </a:r>
            <a:r>
              <a:rPr lang="en-US" sz="2000" i="1" dirty="0" smtClean="0">
                <a:latin typeface="Arial" charset="0"/>
              </a:rPr>
              <a:t>’</a:t>
            </a:r>
            <a:r>
              <a:rPr lang="cs-CZ" sz="2000" i="1" baseline="-25000" dirty="0" smtClean="0">
                <a:latin typeface="Arial" charset="0"/>
              </a:rPr>
              <a:t>AB</a:t>
            </a:r>
            <a:r>
              <a:rPr lang="cs-CZ" sz="2000" dirty="0" smtClean="0">
                <a:latin typeface="Arial" charset="0"/>
              </a:rPr>
              <a:t> = 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smtClean="0">
                <a:latin typeface="Arial" charset="0"/>
              </a:rPr>
              <a:t> – </a:t>
            </a:r>
            <a:r>
              <a:rPr lang="cs-CZ" sz="2000" i="1" dirty="0" err="1" smtClean="0">
                <a:latin typeface="Arial" charset="0"/>
              </a:rPr>
              <a:t>rD</a:t>
            </a:r>
            <a:r>
              <a:rPr lang="cs-CZ" sz="2000" dirty="0" smtClean="0">
                <a:latin typeface="Arial" charset="0"/>
              </a:rPr>
              <a:t>	kde </a:t>
            </a:r>
            <a:r>
              <a:rPr lang="cs-CZ" sz="2000" i="1" dirty="0" smtClean="0">
                <a:latin typeface="Arial" charset="0"/>
              </a:rPr>
              <a:t>D</a:t>
            </a:r>
            <a:r>
              <a:rPr lang="cs-CZ" sz="2000" dirty="0" smtClean="0">
                <a:latin typeface="Arial" charset="0"/>
              </a:rPr>
              <a:t> = 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smtClean="0">
                <a:latin typeface="Arial" charset="0"/>
              </a:rPr>
              <a:t> – 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err="1" smtClean="0">
                <a:latin typeface="Arial" charset="0"/>
              </a:rPr>
              <a:t>g</a:t>
            </a:r>
            <a:r>
              <a:rPr lang="cs-CZ" sz="2000" i="1" baseline="-25000" dirty="0" err="1" smtClean="0">
                <a:latin typeface="Arial" charset="0"/>
              </a:rPr>
              <a:t>aB</a:t>
            </a:r>
            <a:r>
              <a:rPr lang="cs-CZ" sz="2000" i="1" dirty="0" smtClean="0">
                <a:latin typeface="Arial" charset="0"/>
              </a:rPr>
              <a:t>   =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vazbová nerovnováha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… podobně i pro ostatní typy gamet</a:t>
            </a:r>
            <a:endParaRPr lang="cs-CZ" dirty="0" smtClean="0"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2454179" y="1811038"/>
            <a:ext cx="435244" cy="381484"/>
          </a:xfrm>
          <a:prstGeom prst="rect">
            <a:avLst/>
          </a:prstGeom>
          <a:noFill/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7213" y="3184028"/>
            <a:ext cx="737092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jestliže </a:t>
            </a:r>
            <a:r>
              <a:rPr lang="cs-CZ" sz="2000" i="1" dirty="0" smtClean="0">
                <a:latin typeface="Arial" charset="0"/>
                <a:sym typeface="Symbol"/>
              </a:rPr>
              <a:t>r </a:t>
            </a:r>
            <a:r>
              <a:rPr lang="cs-CZ" sz="2000" dirty="0" smtClean="0">
                <a:latin typeface="Arial" charset="0"/>
                <a:sym typeface="Symbol"/>
              </a:rPr>
              <a:t> 0 (tj. dochází k rekombinaci) a </a:t>
            </a:r>
            <a:r>
              <a:rPr lang="cs-CZ" sz="2000" i="1" dirty="0" smtClean="0">
                <a:latin typeface="Arial" charset="0"/>
                <a:sym typeface="Symbol"/>
              </a:rPr>
              <a:t>D</a:t>
            </a:r>
            <a:r>
              <a:rPr lang="cs-CZ" sz="2000" dirty="0" smtClean="0">
                <a:latin typeface="Arial" charset="0"/>
                <a:sym typeface="Symbol"/>
              </a:rPr>
              <a:t>  0 (existuje vazba)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	pak platí </a:t>
            </a:r>
            <a:r>
              <a:rPr lang="cs-CZ" i="1" dirty="0" err="1" smtClean="0">
                <a:latin typeface="Arial" charset="0"/>
              </a:rPr>
              <a:t>g</a:t>
            </a:r>
            <a:r>
              <a:rPr lang="cs-CZ" i="1" baseline="-25000" dirty="0" err="1" smtClean="0">
                <a:latin typeface="Arial" charset="0"/>
              </a:rPr>
              <a:t>xy</a:t>
            </a:r>
            <a:r>
              <a:rPr lang="cs-CZ" i="1" dirty="0" smtClean="0">
                <a:latin typeface="Arial" charset="0"/>
              </a:rPr>
              <a:t> </a:t>
            </a:r>
            <a:r>
              <a:rPr lang="cs-CZ" dirty="0" smtClean="0">
                <a:latin typeface="Arial" charset="0"/>
                <a:sym typeface="Symbol"/>
              </a:rPr>
              <a:t> </a:t>
            </a:r>
            <a:r>
              <a:rPr lang="cs-CZ" i="1" dirty="0" smtClean="0">
                <a:latin typeface="Arial" charset="0"/>
              </a:rPr>
              <a:t>g</a:t>
            </a:r>
            <a:r>
              <a:rPr lang="en-US" i="1" dirty="0" smtClean="0">
                <a:latin typeface="Arial" charset="0"/>
              </a:rPr>
              <a:t>’</a:t>
            </a:r>
            <a:r>
              <a:rPr lang="cs-CZ" i="1" baseline="-25000" dirty="0" err="1" smtClean="0">
                <a:latin typeface="Arial" charset="0"/>
              </a:rPr>
              <a:t>xy</a:t>
            </a:r>
            <a:r>
              <a:rPr lang="cs-CZ" i="1" dirty="0" smtClean="0">
                <a:latin typeface="Arial" charset="0"/>
              </a:rPr>
              <a:t> </a:t>
            </a:r>
            <a:r>
              <a:rPr lang="cs-CZ" dirty="0" smtClean="0">
                <a:latin typeface="Arial" charset="0"/>
                <a:sym typeface="Symbol"/>
              </a:rPr>
              <a:t> </a:t>
            </a: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/>
              </a:rPr>
              <a:t>dochází k evoluci!</a:t>
            </a:r>
            <a:endParaRPr lang="en-US" sz="2000" dirty="0" smtClean="0"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en-US" sz="2000" dirty="0" smtClean="0">
              <a:solidFill>
                <a:srgbClr val="E60000"/>
              </a:solidFill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en-US" sz="2000" dirty="0" err="1" smtClean="0">
                <a:latin typeface="Arial" charset="0"/>
                <a:sym typeface="Symbol"/>
              </a:rPr>
              <a:t>naopak</a:t>
            </a:r>
            <a:r>
              <a:rPr lang="en-US" sz="2000" dirty="0" smtClean="0">
                <a:latin typeface="Arial" charset="0"/>
                <a:sym typeface="Symbol"/>
              </a:rPr>
              <a:t> p</a:t>
            </a:r>
            <a:r>
              <a:rPr lang="cs-CZ" sz="2000" dirty="0" smtClean="0">
                <a:latin typeface="Arial" charset="0"/>
                <a:sym typeface="Symbol"/>
              </a:rPr>
              <a:t>ř</a:t>
            </a:r>
            <a:r>
              <a:rPr lang="en-US" sz="2000" dirty="0" err="1" smtClean="0">
                <a:latin typeface="Arial" charset="0"/>
                <a:sym typeface="Symbol"/>
              </a:rPr>
              <a:t>i</a:t>
            </a:r>
            <a:r>
              <a:rPr lang="en-US" sz="2000" dirty="0" smtClean="0">
                <a:latin typeface="Arial" charset="0"/>
                <a:sym typeface="Symbol"/>
              </a:rPr>
              <a:t> </a:t>
            </a:r>
            <a:r>
              <a:rPr lang="en-US" sz="2000" i="1" dirty="0" smtClean="0">
                <a:latin typeface="Arial" charset="0"/>
                <a:sym typeface="Symbol"/>
              </a:rPr>
              <a:t>r</a:t>
            </a:r>
            <a:r>
              <a:rPr lang="en-US" sz="2000" dirty="0" smtClean="0">
                <a:latin typeface="Arial" charset="0"/>
                <a:sym typeface="Symbol"/>
              </a:rPr>
              <a:t> </a:t>
            </a:r>
            <a:r>
              <a:rPr lang="cs-CZ" sz="2000" dirty="0" smtClean="0">
                <a:latin typeface="Arial" charset="0"/>
                <a:sym typeface="Symbol"/>
              </a:rPr>
              <a:t>= 0 </a:t>
            </a:r>
            <a:r>
              <a:rPr lang="cs-CZ" sz="2000" dirty="0" err="1" smtClean="0">
                <a:latin typeface="Arial" charset="0"/>
                <a:sym typeface="Symbol"/>
              </a:rPr>
              <a:t>multilokusový</a:t>
            </a:r>
            <a:r>
              <a:rPr lang="cs-CZ" sz="2000" dirty="0" smtClean="0">
                <a:latin typeface="Arial" charset="0"/>
                <a:sym typeface="Symbol"/>
              </a:rPr>
              <a:t> model  </a:t>
            </a:r>
            <a:r>
              <a:rPr lang="cs-CZ" sz="2000" dirty="0" err="1" smtClean="0">
                <a:latin typeface="Arial" charset="0"/>
                <a:sym typeface="Symbol"/>
              </a:rPr>
              <a:t>jednolokusový</a:t>
            </a:r>
            <a:endParaRPr lang="cs-CZ" dirty="0" smtClean="0">
              <a:latin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7213" y="5576021"/>
            <a:ext cx="8470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k rekombinaci může dojít i </a:t>
            </a:r>
            <a:r>
              <a:rPr lang="cs-CZ" sz="2000" i="1" dirty="0" smtClean="0">
                <a:latin typeface="Arial" charset="0"/>
                <a:sym typeface="Symbol"/>
              </a:rPr>
              <a:t>uvnitř</a:t>
            </a:r>
            <a:r>
              <a:rPr lang="cs-CZ" sz="2000" dirty="0" smtClean="0">
                <a:latin typeface="Arial" charset="0"/>
                <a:sym typeface="Symbol"/>
              </a:rPr>
              <a:t> genu  jako mutace (tj. vznik nové alely)</a:t>
            </a:r>
            <a:endParaRPr lang="cs-CZ" dirty="0" smtClean="0">
              <a:latin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H-W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NA VÍCE LOKUSECH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1868488" y="349250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vztah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D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a rekombinace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:</a:t>
            </a:r>
          </a:p>
        </p:txBody>
      </p:sp>
      <p:pic>
        <p:nvPicPr>
          <p:cNvPr id="5" name="Obrázek 4" descr="Link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9516" y="1426245"/>
            <a:ext cx="6731364" cy="4002491"/>
          </a:xfrm>
          <a:prstGeom prst="rect">
            <a:avLst/>
          </a:prstGeom>
        </p:spPr>
      </p:pic>
      <p:sp>
        <p:nvSpPr>
          <p:cNvPr id="9" name="Obdélníkový popisek 8"/>
          <p:cNvSpPr/>
          <p:nvPr/>
        </p:nvSpPr>
        <p:spPr bwMode="auto">
          <a:xfrm>
            <a:off x="5106361" y="1885642"/>
            <a:ext cx="1544320" cy="579120"/>
          </a:xfrm>
          <a:prstGeom prst="wedgeRectCallout">
            <a:avLst>
              <a:gd name="adj1" fmla="val -40751"/>
              <a:gd name="adj2" fmla="val 13360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i="1" baseline="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 klesá v závislosti na </a:t>
            </a:r>
            <a:r>
              <a:rPr lang="cs-CZ" sz="1600" i="1" baseline="0" dirty="0" smtClean="0">
                <a:latin typeface="Arial" pitchFamily="34" charset="0"/>
                <a:cs typeface="Arial" pitchFamily="34" charset="0"/>
              </a:rPr>
              <a:t>r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366028"/>
            <a:ext cx="7494359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Pozor! vazbová nerovnováha nemusí přesně odrážet </a:t>
            </a:r>
          </a:p>
          <a:p>
            <a:pPr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fyzickou blízkost/vzdálenost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lokusů</a:t>
            </a:r>
            <a:r>
              <a:rPr lang="cs-CZ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!!</a:t>
            </a:r>
            <a:endParaRPr lang="cs-CZ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  <p:pic>
        <p:nvPicPr>
          <p:cNvPr id="6" name="Obrázek 5" descr="Link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106" y="2768249"/>
            <a:ext cx="7072523" cy="2332257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5571595" y="1548608"/>
            <a:ext cx="1899920" cy="853440"/>
          </a:xfrm>
          <a:prstGeom prst="wedgeRectCallout">
            <a:avLst>
              <a:gd name="adj1" fmla="val -32365"/>
              <a:gd name="adj2" fmla="val 905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600" baseline="0" dirty="0" err="1" smtClean="0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57213" y="5287375"/>
            <a:ext cx="2225041" cy="620712"/>
          </a:xfrm>
          <a:prstGeom prst="wedgeRectCallout">
            <a:avLst>
              <a:gd name="adj1" fmla="val -6913"/>
              <a:gd name="adj2" fmla="val -18043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600" baseline="0" dirty="0" err="1" smtClean="0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 smtClean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385767"/>
            <a:ext cx="7861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Laurie et al. 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2007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):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pokles </a:t>
            </a:r>
            <a:r>
              <a:rPr lang="cs-CZ" sz="22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se vzdáleností u člověka a myši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45158"/>
          <a:stretch>
            <a:fillRect/>
          </a:stretch>
        </p:blipFill>
        <p:spPr bwMode="auto">
          <a:xfrm>
            <a:off x="557213" y="1138624"/>
            <a:ext cx="3602895" cy="55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898" y="1647214"/>
            <a:ext cx="3656894" cy="41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5"/>
          <p:cNvSpPr txBox="1">
            <a:spLocks noChangeArrowheads="1"/>
          </p:cNvSpPr>
          <p:nvPr/>
        </p:nvSpPr>
        <p:spPr bwMode="auto">
          <a:xfrm>
            <a:off x="649288" y="1228725"/>
            <a:ext cx="719299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Příčiny vazbové nerovnováhy: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absence rekombinace (např. inverze)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nenáhodnost oplození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selekce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mutace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vzorek směsí 2 druhů s různými frekvencemi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splynutí 2 populací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omezená velikost populace (náhodné kolísání </a:t>
            </a:r>
            <a:r>
              <a:rPr lang="cs-CZ" sz="2000" smtClean="0">
                <a:latin typeface="Arial" charset="0"/>
              </a:rPr>
              <a:t>frekvencí alel)</a:t>
            </a:r>
            <a:endParaRPr lang="cs-CZ" sz="2000" dirty="0"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63337" y="260487"/>
            <a:ext cx="5861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E80000"/>
                </a:solidFill>
                <a:latin typeface="Arial" charset="0"/>
              </a:rPr>
              <a:t>VARIABILITA</a:t>
            </a:r>
            <a:r>
              <a:rPr lang="cs-CZ" b="1" dirty="0" smtClean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NA VÍCE LOKUSECH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5760720" y="1303020"/>
            <a:ext cx="3159760" cy="982980"/>
          </a:xfrm>
          <a:prstGeom prst="wedgeRectCallout">
            <a:avLst>
              <a:gd name="adj1" fmla="val -74613"/>
              <a:gd name="adj2" fmla="val -160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vazbová nerovnováha nemusí být mezi </a:t>
            </a:r>
            <a:r>
              <a:rPr lang="cs-CZ" sz="1800" baseline="0" dirty="0" err="1" smtClean="0">
                <a:latin typeface="Arial" pitchFamily="34" charset="0"/>
                <a:cs typeface="Arial" pitchFamily="34" charset="0"/>
              </a:rPr>
              <a:t>lokusy</a:t>
            </a:r>
            <a:r>
              <a:rPr lang="cs-CZ" sz="1800" baseline="0" dirty="0" smtClean="0">
                <a:latin typeface="Arial" pitchFamily="34" charset="0"/>
                <a:cs typeface="Arial" pitchFamily="34" charset="0"/>
              </a:rPr>
              <a:t> na stejném chromozomu!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57213" y="527438"/>
            <a:ext cx="8550161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u mnoha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organismů crossing-over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důležitý pro správný průběh meiózy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(aspoň 1 c-o na chromozom, jinak vznik aneuploidií)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ženy s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 c-o   dětí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děti starších žen   rekombinací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obecně častější u centromery, méně u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(neplatí pro všechny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chromozomy,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	druhové rozdíly – např. u cibule naopak)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malé chromozomy  frekvence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rekombinací</a:t>
            </a:r>
            <a:endParaRPr lang="en-US" sz="18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r>
              <a:rPr lang="cs-CZ" sz="1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rekombinační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„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u člověka 25 000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chybí u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Drosophila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Caenorhabditis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 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elegans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- častý vznik a zánik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zánik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1 místa často kompenzován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zvýšenou aktivitou sousedního místa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891903" y="3879683"/>
            <a:ext cx="4114800" cy="2666361"/>
            <a:chOff x="1236663" y="969393"/>
            <a:chExt cx="8722083" cy="55044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6663" y="1079500"/>
              <a:ext cx="7613650" cy="539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1"/>
            <p:cNvSpPr txBox="1">
              <a:spLocks noChangeArrowheads="1"/>
            </p:cNvSpPr>
            <p:nvPr/>
          </p:nvSpPr>
          <p:spPr bwMode="auto">
            <a:xfrm>
              <a:off x="5709255" y="969393"/>
              <a:ext cx="4249491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GB" sz="1400" b="1" dirty="0" err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Centromeres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 are </a:t>
              </a:r>
              <a:r>
                <a:rPr lang="en-GB" sz="1400" b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more </a:t>
              </a:r>
              <a:r>
                <a:rPr lang="en-GB" sz="1400" b="1" smtClean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recombinogenic 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than </a:t>
              </a:r>
              <a:r>
                <a:rPr lang="en-GB" sz="1400" b="1" dirty="0" smtClean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telomeres </a:t>
              </a:r>
              <a:endParaRPr lang="en-GB" sz="1400" b="1" dirty="0">
                <a:solidFill>
                  <a:srgbClr val="000000"/>
                </a:solidFill>
                <a:latin typeface="Arial" pitchFamily="34" charset="0"/>
                <a:ea typeface="msgothic" charset="0"/>
                <a:cs typeface="msgothic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557213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v míře rekombinace mezi pohlavími: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</a:t>
            </a:r>
            <a:r>
              <a:rPr lang="cs-CZ" sz="1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Haldaneovo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Huxleyovo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pravidlo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pokud jedno pohlaví nerekombinuje,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jde o pohlaví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heterogametické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pokud rekombinují obě pohlaví, u samic většinou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 rekombinací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(člověk 1,7x, myš 1,3x)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rozdíly mezi druhy: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počtem velkých chromozomů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karyotypech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 velkým množstvím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36687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660529" y="340360"/>
            <a:ext cx="5203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Rekombinace a </a:t>
            </a:r>
            <a:r>
              <a:rPr lang="cs-CZ" sz="28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polymorfismus: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39763" y="2128520"/>
            <a:ext cx="49151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Důsledkem je buď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selekční smetení (</a:t>
            </a:r>
            <a:r>
              <a:rPr lang="cs-CZ" sz="2000" i="1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selective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sweep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pozitivní selekce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častější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výskyt vzácných alel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nebo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selekce na pozadí </a:t>
            </a:r>
            <a:r>
              <a:rPr lang="cs-CZ" sz="20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cs-CZ" sz="2000" i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background </a:t>
            </a:r>
            <a:r>
              <a:rPr lang="cs-CZ" sz="2000" i="1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selection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  <a:sym typeface="Symbol" pitchFamily="18" charset="2"/>
              </a:rPr>
              <a:t>	negativní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selekce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223770" y="5755323"/>
            <a:ext cx="423545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lokální</a:t>
            </a:r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ztráta polymorfismu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9763" y="1391920"/>
            <a:ext cx="742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absence rekombinace </a:t>
            </a:r>
            <a:r>
              <a:rPr lang="cs-CZ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hitchhiking</a:t>
            </a:r>
            <a:r>
              <a:rPr lang="cs-CZ" smtClean="0">
                <a:latin typeface="Arial" pitchFamily="34" charset="0"/>
                <a:cs typeface="Arial" pitchFamily="34" charset="0"/>
                <a:sym typeface="Symbol" pitchFamily="18" charset="2"/>
              </a:rPr>
              <a:t> (</a:t>
            </a:r>
            <a:r>
              <a:rPr lang="cs-CZ" smtClean="0">
                <a:latin typeface="Arial" pitchFamily="34" charset="0"/>
                <a:cs typeface="Arial" pitchFamily="34" charset="0"/>
              </a:rPr>
              <a:t>genetický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draft)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57213" y="4040661"/>
            <a:ext cx="6549229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3 základní premisy </a:t>
            </a:r>
            <a:r>
              <a:rPr lang="cs-CZ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populační genetiky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DNA se replikuje</a:t>
            </a: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DNA mutuje a rekombinuje</a:t>
            </a: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Fenotypy vznikají interakcí DNA a prostředí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557213" y="424250"/>
            <a:ext cx="8401522" cy="2993429"/>
            <a:chOff x="557213" y="613720"/>
            <a:chExt cx="8401522" cy="2993429"/>
          </a:xfrm>
        </p:grpSpPr>
        <p:sp>
          <p:nvSpPr>
            <p:cNvPr id="3" name="TextovéPole 2"/>
            <p:cNvSpPr txBox="1"/>
            <p:nvPr/>
          </p:nvSpPr>
          <p:spPr>
            <a:xfrm>
              <a:off x="557213" y="1762897"/>
              <a:ext cx="2890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smtClean="0">
                  <a:latin typeface="Arial" pitchFamily="34" charset="0"/>
                  <a:cs typeface="Arial" pitchFamily="34" charset="0"/>
                </a:rPr>
                <a:t>Populační genetika </a:t>
              </a:r>
              <a:endParaRPr lang="cs-CZ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" name="Přímá spojovací šipka 5"/>
            <p:cNvCxnSpPr/>
            <p:nvPr/>
          </p:nvCxnSpPr>
          <p:spPr bwMode="auto">
            <a:xfrm flipV="1">
              <a:off x="3358078" y="1202724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Přímá spojovací šipka 7"/>
            <p:cNvCxnSpPr/>
            <p:nvPr/>
          </p:nvCxnSpPr>
          <p:spPr bwMode="auto">
            <a:xfrm>
              <a:off x="3358078" y="2113005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ovéPole 8"/>
            <p:cNvSpPr txBox="1"/>
            <p:nvPr/>
          </p:nvSpPr>
          <p:spPr>
            <a:xfrm>
              <a:off x="4404283" y="613720"/>
              <a:ext cx="45544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 smtClean="0">
                  <a:latin typeface="Arial" pitchFamily="34" charset="0"/>
                  <a:cs typeface="Arial" pitchFamily="34" charset="0"/>
                </a:rPr>
                <a:t>idealizované predikce založené </a:t>
              </a:r>
              <a:br>
                <a:rPr lang="cs-CZ" dirty="0" smtClean="0">
                  <a:latin typeface="Arial" pitchFamily="34" charset="0"/>
                  <a:cs typeface="Arial" pitchFamily="34" charset="0"/>
                </a:rPr>
              </a:br>
              <a:r>
                <a:rPr lang="cs-CZ" dirty="0" smtClean="0">
                  <a:latin typeface="Arial" pitchFamily="34" charset="0"/>
                  <a:cs typeface="Arial" pitchFamily="34" charset="0"/>
                </a:rPr>
                <a:t>na obecných principech (např.</a:t>
              </a:r>
              <a:br>
                <a:rPr lang="cs-CZ" dirty="0" smtClean="0">
                  <a:latin typeface="Arial" pitchFamily="34" charset="0"/>
                  <a:cs typeface="Arial" pitchFamily="34" charset="0"/>
                </a:rPr>
              </a:br>
              <a:r>
                <a:rPr lang="cs-CZ" dirty="0" smtClean="0">
                  <a:latin typeface="Arial" pitchFamily="34" charset="0"/>
                  <a:cs typeface="Arial" pitchFamily="34" charset="0"/>
                </a:rPr>
                <a:t>mendelovská dědičnost)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404283" y="2776152"/>
              <a:ext cx="4549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 smtClean="0">
                  <a:latin typeface="Arial" pitchFamily="34" charset="0"/>
                  <a:cs typeface="Arial" pitchFamily="34" charset="0"/>
                </a:rPr>
                <a:t>vysvětlení empirických výsledků</a:t>
              </a:r>
              <a:br>
                <a:rPr lang="cs-CZ" dirty="0" smtClean="0">
                  <a:latin typeface="Arial" pitchFamily="34" charset="0"/>
                  <a:cs typeface="Arial" pitchFamily="34" charset="0"/>
                </a:rPr>
              </a:br>
              <a:r>
                <a:rPr lang="cs-CZ" dirty="0" smtClean="0">
                  <a:latin typeface="Arial" pitchFamily="34" charset="0"/>
                  <a:cs typeface="Arial" pitchFamily="34" charset="0"/>
                </a:rPr>
                <a:t>(mikroevoluční mechanismy)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BXOrTGd69rs/TtXmz0c2Z8I/AAAAAAAAAh0/qwrAgxAtWYU/s1600/HernandezFig1_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270" y="3792203"/>
            <a:ext cx="3937922" cy="2616948"/>
          </a:xfrm>
          <a:prstGeom prst="rect">
            <a:avLst/>
          </a:prstGeom>
          <a:noFill/>
        </p:spPr>
      </p:pic>
      <p:pic>
        <p:nvPicPr>
          <p:cNvPr id="2052" name="Picture 4" descr="http://evolscientist.com/Qtzl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2941283"/>
            <a:ext cx="4285072" cy="2611020"/>
          </a:xfrm>
          <a:prstGeom prst="rect">
            <a:avLst/>
          </a:prstGeom>
          <a:noFill/>
        </p:spPr>
      </p:pic>
      <p:pic>
        <p:nvPicPr>
          <p:cNvPr id="2056" name="Picture 8" descr="http://www.nature.com/scitable/content/24827/schaffner_positiveselection-f1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974" y="451757"/>
            <a:ext cx="411480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345" y="1816826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629" y="386205"/>
            <a:ext cx="3666880" cy="9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88963" y="3515995"/>
            <a:ext cx="5998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podle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škodlivosti/prospěšnosti účinku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: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prospěšné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škodlivé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neutrální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</a:t>
            </a:r>
          </a:p>
        </p:txBody>
      </p:sp>
      <p:pic>
        <p:nvPicPr>
          <p:cNvPr id="5125" name="Picture 1063" descr="File:Pyrene adduc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5890" y="38227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http://evolution.berkeley.edu/evosite/evo101/images/dna-mut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95" y="1075947"/>
            <a:ext cx="3705225" cy="1714500"/>
          </a:xfrm>
          <a:prstGeom prst="rect">
            <a:avLst/>
          </a:prstGeom>
          <a:noFill/>
        </p:spPr>
      </p:pic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97795" y="309018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MUTACE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88963" y="4694555"/>
            <a:ext cx="37850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podle rozsahu:</a:t>
            </a:r>
            <a:r>
              <a:rPr lang="cs-CZ" sz="200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genové/bodové</a:t>
            </a:r>
            <a:endParaRPr lang="cs-CZ" sz="2000" dirty="0" smtClean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	chromozomové</a:t>
            </a:r>
          </a:p>
          <a:p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genomové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88963" y="5919470"/>
            <a:ext cx="54248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zpětné mutace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frekvence zpravidla 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nižší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39763" y="975995"/>
            <a:ext cx="4889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substituce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transice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transverze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971165" y="345440"/>
            <a:ext cx="232467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Bodové mutace</a:t>
            </a:r>
            <a:endParaRPr lang="cs-CZ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Obrázek 14" descr="3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8252" y="303739"/>
            <a:ext cx="2551611" cy="265713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5561874" y="3169919"/>
            <a:ext cx="2875280" cy="843280"/>
          </a:xfrm>
          <a:prstGeom prst="wedgeRectCallout">
            <a:avLst>
              <a:gd name="adj1" fmla="val 16566"/>
              <a:gd name="adj2" fmla="val -74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2x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éně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možných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transicí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ale ve skutečnosti mnohem víc (2–10x) než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transverzí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934401" y="4252428"/>
            <a:ext cx="6497147" cy="2246769"/>
            <a:chOff x="588963" y="4047490"/>
            <a:chExt cx="6497147" cy="2246769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588963" y="4047490"/>
              <a:ext cx="3547766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nekódující oblasti</a:t>
              </a:r>
            </a:p>
            <a:p>
              <a:endPara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synonymní</a:t>
              </a:r>
            </a:p>
            <a:p>
              <a:endParaRPr lang="en-US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pPr defTabSz="540000"/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nesynonymní 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(záměnové</a:t>
              </a: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)</a:t>
              </a:r>
              <a:b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měnící smysl (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</a:rPr>
                <a:t>missense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defTabSz="540000"/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nesmyslné (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nonsense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3905431" y="4375422"/>
              <a:ext cx="31806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= „tiché“ (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</a:rPr>
                <a:t>silent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substituce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020" name="Text Box 28"/>
            <p:cNvSpPr txBox="1">
              <a:spLocks noChangeArrowheads="1"/>
            </p:cNvSpPr>
            <p:nvPr/>
          </p:nvSpPr>
          <p:spPr bwMode="auto">
            <a:xfrm>
              <a:off x="2107565" y="4511675"/>
              <a:ext cx="15017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smtClean="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GTA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Val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85021" name="Text Box 29"/>
            <p:cNvSpPr txBox="1">
              <a:spLocks noChangeArrowheads="1"/>
            </p:cNvSpPr>
            <p:nvPr/>
          </p:nvSpPr>
          <p:spPr bwMode="auto">
            <a:xfrm>
              <a:off x="4143919" y="5092246"/>
              <a:ext cx="225107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smtClean="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TTC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Phe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AAG </a:t>
              </a:r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TAG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Lys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 </a:t>
              </a:r>
              <a:r>
                <a:rPr lang="cs-CZ" sz="1800" i="1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ochre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(stop)</a:t>
              </a:r>
            </a:p>
          </p:txBody>
        </p:sp>
        <p:sp>
          <p:nvSpPr>
            <p:cNvPr id="17" name="Pravá složená závorka 16"/>
            <p:cNvSpPr/>
            <p:nvPr/>
          </p:nvSpPr>
          <p:spPr bwMode="auto">
            <a:xfrm>
              <a:off x="3585028" y="4130766"/>
              <a:ext cx="274320" cy="88392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2" name="Picture 4" descr="Control region"/>
          <p:cNvPicPr>
            <a:picLocks noChangeAspect="1" noChangeArrowheads="1"/>
          </p:cNvPicPr>
          <p:nvPr/>
        </p:nvPicPr>
        <p:blipFill>
          <a:blip r:embed="rId4" cstate="print"/>
          <a:srcRect t="2925" r="1193"/>
          <a:stretch>
            <a:fillRect/>
          </a:stretch>
        </p:blipFill>
        <p:spPr bwMode="auto">
          <a:xfrm>
            <a:off x="200298" y="1889759"/>
            <a:ext cx="4931569" cy="19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557213" y="260471"/>
            <a:ext cx="7888383" cy="1256546"/>
            <a:chOff x="588963" y="501015"/>
            <a:chExt cx="7888383" cy="1256546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5250181" y="1080453"/>
              <a:ext cx="3227165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2000" dirty="0" err="1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indels</a:t>
              </a:r>
              <a:r>
                <a:rPr lang="cs-CZ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b="1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                </a:t>
              </a:r>
              <a:r>
                <a:rPr lang="cs-CZ" sz="18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  rámce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72" name="Text Box 18"/>
            <p:cNvSpPr txBox="1">
              <a:spLocks noChangeArrowheads="1"/>
            </p:cNvSpPr>
            <p:nvPr/>
          </p:nvSpPr>
          <p:spPr bwMode="auto">
            <a:xfrm>
              <a:off x="588963" y="501015"/>
              <a:ext cx="440261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2.</a:t>
              </a:r>
            </a:p>
            <a:p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cs-CZ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inzerce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ACGGT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AC</a:t>
              </a: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A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GGT</a:t>
              </a:r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delece</a:t>
              </a:r>
              <a:r>
                <a:rPr lang="cs-CZ" sz="2000" b="1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 pitchFamily="18" charset="2"/>
                </a:rPr>
                <a:t>AGGT</a:t>
              </a:r>
              <a:endParaRPr lang="cs-CZ" sz="20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10" name="Pravá složená závorka 9"/>
            <p:cNvSpPr/>
            <p:nvPr/>
          </p:nvSpPr>
          <p:spPr bwMode="auto">
            <a:xfrm>
              <a:off x="4993958" y="975360"/>
              <a:ext cx="172720" cy="60960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754068" y="2610829"/>
            <a:ext cx="5340244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inverze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pericentrické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paracentrické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translokace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fúze a disociace</a:t>
            </a:r>
            <a:r>
              <a:rPr lang="cs-CZ" sz="20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robertsonské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translokace)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reciproké translokace celých ramen (WART)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delece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duplikace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inzerce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41994" y="1979209"/>
            <a:ext cx="56611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Chromozomové mutace (chr. přestavby)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639763" y="1092200"/>
            <a:ext cx="781496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-ploidie (polyploidie)</a:t>
            </a: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především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rostliny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živočichů méně (bezobratlí, ryby, obojživelníci)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během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evoluce obratlovců došlo ke 2 kolům duplikace celého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   genomu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(2R-hypotéza)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pol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y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ploidní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jedinci zpravidla větší (zvýšený objem buněk)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liché </a:t>
            </a:r>
            <a:r>
              <a:rPr lang="cs-CZ" sz="1800">
                <a:latin typeface="Arial" pitchFamily="34" charset="0"/>
                <a:cs typeface="Arial" pitchFamily="34" charset="0"/>
              </a:rPr>
              <a:t>násobky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genomu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problémy v meióze  reprodukční bariéra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   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(ne vždy – např. triploidní skokani)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642938" y="3738563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autopolyploidie: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stejných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genomů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fúze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buněk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endoreplikace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abortivní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buněčný cyklus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latin typeface="Arial" pitchFamily="34" charset="0"/>
                <a:cs typeface="Arial" pitchFamily="34" charset="0"/>
              </a:rPr>
            </a:b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alopolyploidie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různých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genomů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fúze </a:t>
            </a:r>
            <a:r>
              <a:rPr lang="cs-CZ" sz="1800">
                <a:latin typeface="Arial" pitchFamily="34" charset="0"/>
                <a:cs typeface="Arial" pitchFamily="34" charset="0"/>
              </a:rPr>
              <a:t>diploidních </a:t>
            </a:r>
            <a:r>
              <a:rPr lang="cs-CZ" sz="1800" smtClean="0">
                <a:latin typeface="Arial" pitchFamily="34" charset="0"/>
                <a:cs typeface="Arial" pitchFamily="34" charset="0"/>
              </a:rPr>
              <a:t>gamet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polyspermie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292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381000" y="1370013"/>
            <a:ext cx="8786813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zomie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většinou neslučitelné se životem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jediná životaschopná = X0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Turnerův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nerovnováha </a:t>
            </a:r>
            <a:r>
              <a:rPr lang="cs-CZ" sz="2000">
                <a:latin typeface="Arial" pitchFamily="34" charset="0"/>
                <a:cs typeface="Arial" pitchFamily="34" charset="0"/>
              </a:rPr>
              <a:t>dávky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genů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(zvýšená exprese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trizomického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páru)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životaschopné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: XXY, XXX, XYY,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Patau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13),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Edwardsův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18), Downův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21)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57213" y="449782"/>
            <a:ext cx="6893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rekurentní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(opakované) mutace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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mutační tlak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:</a:t>
            </a:r>
            <a:r>
              <a:rPr lang="cs-CZ" sz="20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57213" y="1474117"/>
            <a:ext cx="84000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počáteční frekvence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(= 1)</a:t>
            </a:r>
            <a:endParaRPr lang="cs-CZ" sz="1800" baseline="-25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mutace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18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lang="cs-CZ" sz="18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v čase </a:t>
            </a:r>
            <a:r>
              <a:rPr lang="cs-CZ" sz="1800" i="1" dirty="0" smtClean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18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t</a:t>
            </a:r>
            <a:endParaRPr lang="cs-CZ" sz="1800" baseline="-25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mutační rychlost = </a:t>
            </a:r>
            <a:r>
              <a:rPr lang="cs-CZ" sz="18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(např. 10</a:t>
            </a:r>
            <a:r>
              <a:rPr lang="cs-CZ" sz="18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...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 smtClean="0">
                <a:latin typeface="Arial" pitchFamily="34" charset="0"/>
                <a:cs typeface="Arial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Mu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9191" y="886157"/>
            <a:ext cx="6980840" cy="442724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2827082" y="809779"/>
            <a:ext cx="2568701" cy="755409"/>
          </a:xfrm>
          <a:prstGeom prst="wedgeRectCallout">
            <a:avLst>
              <a:gd name="adj1" fmla="val -73829"/>
              <a:gd name="adj2" fmla="val 2009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 1000 generacích: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0,90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3340770" y="2334682"/>
            <a:ext cx="2565760" cy="729793"/>
          </a:xfrm>
          <a:prstGeom prst="wedgeRectCallout">
            <a:avLst>
              <a:gd name="adj1" fmla="val -52560"/>
              <a:gd name="adj2" fmla="val 8876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 10 000 generacích: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0,37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4925744" y="3402227"/>
            <a:ext cx="2644830" cy="806564"/>
          </a:xfrm>
          <a:prstGeom prst="wedgeRectCallout">
            <a:avLst>
              <a:gd name="adj1" fmla="val -65821"/>
              <a:gd name="adj2" fmla="val 411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 20 000 generacích: 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= 0,14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557213" y="620309"/>
            <a:ext cx="799289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 smtClean="0">
                <a:latin typeface="Arial" pitchFamily="34" charset="0"/>
                <a:cs typeface="Arial" pitchFamily="34" charset="0"/>
              </a:rPr>
              <a:t>t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doba nutná ke snížení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polovinu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baseline="-25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(1/2)/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(1 –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 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0,6931/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 m</a:t>
            </a:r>
            <a:br>
              <a:rPr lang="cs-CZ" sz="2000" i="1" dirty="0" smtClean="0">
                <a:latin typeface="Symbol" pitchFamily="18" charset="2"/>
                <a:cs typeface="Arial" pitchFamily="34" charset="0"/>
              </a:rPr>
            </a:br>
            <a:endParaRPr lang="cs-CZ" sz="2000" dirty="0" smtClean="0">
              <a:latin typeface="Symbol" pitchFamily="18" charset="2"/>
              <a:cs typeface="Arial" pitchFamily="34" charset="0"/>
            </a:endParaRPr>
          </a:p>
          <a:p>
            <a:pPr>
              <a:spcAft>
                <a:spcPts val="1200"/>
              </a:spcAft>
              <a:buFont typeface="Symbol"/>
              <a:buChar char="Þ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při 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6931 generací; při 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-5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69 310 generací;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  při </a:t>
            </a:r>
            <a:r>
              <a:rPr lang="cs-CZ" sz="2000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-6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693 100 generací atd.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93406" y="4539684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15527" y="1342767"/>
            <a:ext cx="8588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HARDYHO-WEINBERGŮV </a:t>
            </a:r>
            <a:r>
              <a:rPr lang="cs-CZ" sz="6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ZÁKON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652395" y="311150"/>
            <a:ext cx="29626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Mutační rychlost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57213" y="993712"/>
            <a:ext cx="8616461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 náhodné co do účinku, </a:t>
            </a:r>
            <a:r>
              <a:rPr lang="cs-CZ" sz="22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nenáhodné </a:t>
            </a:r>
            <a:r>
              <a:rPr lang="cs-CZ" sz="22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co do pozice a rychlosti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/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transice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&gt;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transverze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hotspots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CpG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u živočichů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metylovaný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C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T)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TpT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prokaryot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„SOS reakce“ bakterií,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minisatelity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(VNTR),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mikrosatelity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mtDNA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jad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pohlavní chromozomy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autozomy: 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Z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X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W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telomery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repetitivních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sekvencí,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studenokrevní živočichové: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t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RNA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viry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(HIV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, paraziti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protilátky,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imunoglobuliny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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somatick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ý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ch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mutac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samci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samice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: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v zárodečných buňkách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2498" y="278765"/>
            <a:ext cx="48085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Max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Delbrück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Salvador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Luria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(1943):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8963" y="293370"/>
            <a:ext cx="6009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Joshua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00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Esther</a:t>
            </a:r>
            <a:r>
              <a:rPr lang="cs-CZ" sz="20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Lederberg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1952): </a:t>
            </a:r>
            <a:r>
              <a:rPr lang="cs-CZ" sz="2000" i="1" err="1" smtClean="0">
                <a:latin typeface="Arial" pitchFamily="34" charset="0"/>
                <a:cs typeface="Arial" pitchFamily="34" charset="0"/>
              </a:rPr>
              <a:t>replica</a:t>
            </a:r>
            <a:r>
              <a:rPr lang="cs-CZ" sz="2000" i="1" smtClean="0">
                <a:latin typeface="Arial" pitchFamily="34" charset="0"/>
                <a:cs typeface="Arial" pitchFamily="34" charset="0"/>
              </a:rPr>
              <a:t> plating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588963" y="5974417"/>
            <a:ext cx="6707404" cy="1015663"/>
            <a:chOff x="588963" y="5842337"/>
            <a:chExt cx="6707404" cy="1015663"/>
          </a:xfrm>
        </p:grpSpPr>
        <p:sp>
          <p:nvSpPr>
            <p:cNvPr id="7" name="TextovéPole 6"/>
            <p:cNvSpPr txBox="1"/>
            <p:nvPr/>
          </p:nvSpPr>
          <p:spPr>
            <a:xfrm>
              <a:off x="588963" y="5842337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 smtClean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lang="cs-CZ" sz="6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036320" y="5984240"/>
              <a:ext cx="6260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kolonie s odpovídající si polohou na původní misce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914084" y="891047"/>
            <a:ext cx="7579676" cy="5092856"/>
            <a:chOff x="914084" y="891047"/>
            <a:chExt cx="7579676" cy="5092856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084" y="891047"/>
              <a:ext cx="6208076" cy="488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6918960" y="280416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 smtClean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lang="cs-CZ" sz="6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664960" y="496824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 smtClean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  <a:endParaRPr lang="cs-CZ" sz="6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ový popisek 9"/>
            <p:cNvSpPr/>
            <p:nvPr/>
          </p:nvSpPr>
          <p:spPr bwMode="auto">
            <a:xfrm>
              <a:off x="6837680" y="1463040"/>
              <a:ext cx="1595120" cy="599440"/>
            </a:xfrm>
            <a:prstGeom prst="wedgeRectCallout">
              <a:avLst>
                <a:gd name="adj1" fmla="val -48103"/>
                <a:gd name="adj2" fmla="val 11928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působení streptomycinu</a:t>
              </a:r>
              <a:endParaRPr kumimoji="0" lang="cs-CZ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6898640" y="4064000"/>
              <a:ext cx="1595120" cy="599440"/>
            </a:xfrm>
            <a:prstGeom prst="wedgeRectCallout">
              <a:avLst>
                <a:gd name="adj1" fmla="val -129632"/>
                <a:gd name="adj2" fmla="val 3114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působení streptomycinu</a:t>
              </a:r>
              <a:endParaRPr kumimoji="0" lang="cs-CZ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5872" y="1755997"/>
            <a:ext cx="2438882" cy="195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2721611"/>
            <a:ext cx="8139112" cy="329311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gen</a:t>
            </a:r>
            <a:r>
              <a:rPr lang="cs-CZ" sz="2000" smtClean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= jednotka dědičné informace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     … dodnes problém s vymezením</a:t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 smtClean="0">
                <a:solidFill>
                  <a:srgbClr val="E60000"/>
                </a:solidFill>
                <a:latin typeface="Arial" charset="0"/>
              </a:rPr>
              <a:t>lokus</a:t>
            </a:r>
            <a:r>
              <a:rPr lang="cs-CZ" sz="2000" dirty="0" smtClean="0">
                <a:latin typeface="Arial" charset="0"/>
              </a:rPr>
              <a:t> = </a:t>
            </a:r>
            <a:r>
              <a:rPr lang="cs-CZ" sz="2000" smtClean="0">
                <a:latin typeface="Arial" charset="0"/>
              </a:rPr>
              <a:t>pozice genu </a:t>
            </a:r>
            <a:r>
              <a:rPr lang="cs-CZ" sz="2000" dirty="0" smtClean="0">
                <a:latin typeface="Arial" charset="0"/>
              </a:rPr>
              <a:t>nebo části sekvence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/>
            </a:r>
            <a:br>
              <a:rPr lang="cs-CZ" sz="2000" dirty="0" smtClean="0">
                <a:solidFill>
                  <a:srgbClr val="E60000"/>
                </a:solidFill>
                <a:latin typeface="Arial" charset="0"/>
              </a:rPr>
            </a:b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alela</a:t>
            </a:r>
            <a:r>
              <a:rPr lang="cs-CZ" sz="2000" dirty="0" smtClean="0">
                <a:latin typeface="Arial" charset="0"/>
              </a:rPr>
              <a:t> = alternativní forma sekvence DNA na daném </a:t>
            </a:r>
            <a:r>
              <a:rPr lang="cs-CZ" sz="2000" dirty="0" err="1" smtClean="0">
                <a:latin typeface="Arial" charset="0"/>
              </a:rPr>
              <a:t>lokusu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genom</a:t>
            </a:r>
            <a:r>
              <a:rPr lang="cs-CZ" sz="2000" smtClean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= soubor </a:t>
            </a:r>
            <a:r>
              <a:rPr lang="cs-CZ" sz="2000" smtClean="0">
                <a:latin typeface="Arial" charset="0"/>
              </a:rPr>
              <a:t>všech genů </a:t>
            </a:r>
            <a:r>
              <a:rPr lang="cs-CZ" sz="2000" dirty="0" smtClean="0">
                <a:latin typeface="Arial" charset="0"/>
              </a:rPr>
              <a:t>jedince (jaderný, mitochondriální...)</a:t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genotyp</a:t>
            </a:r>
            <a:r>
              <a:rPr lang="cs-CZ" sz="2000" smtClean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= soubor alel jednoho nebo </a:t>
            </a:r>
            <a:r>
              <a:rPr lang="cs-CZ" sz="2000" smtClean="0">
                <a:latin typeface="Arial" charset="0"/>
              </a:rPr>
              <a:t>více genů </a:t>
            </a:r>
            <a:r>
              <a:rPr lang="cs-CZ" sz="2000" dirty="0" smtClean="0">
                <a:latin typeface="Arial" charset="0"/>
              </a:rPr>
              <a:t>jedince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dirty="0" smtClean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 smtClean="0">
                <a:solidFill>
                  <a:srgbClr val="E60000"/>
                </a:solidFill>
                <a:latin typeface="Arial" charset="0"/>
              </a:rPr>
              <a:t>haplotyp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haplo</a:t>
            </a:r>
            <a:r>
              <a:rPr lang="cs-CZ" sz="2000" smtClean="0">
                <a:latin typeface="Arial" charset="0"/>
              </a:rPr>
              <a:t>idní geno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typ</a:t>
            </a:r>
            <a:r>
              <a:rPr lang="cs-CZ" sz="2000" dirty="0" smtClean="0">
                <a:latin typeface="Arial" charset="0"/>
              </a:rPr>
              <a:t>) = kombinace alel na různých částech sekvence DNA, které jsou přenášeny společně</a:t>
            </a:r>
          </a:p>
        </p:txBody>
      </p:sp>
      <p:pic>
        <p:nvPicPr>
          <p:cNvPr id="54274" name="Picture 2" descr="http://kidshealth.org/kid/talk/qa/headers_97314/what_gen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716597"/>
            <a:ext cx="3281680" cy="1189233"/>
          </a:xfrm>
          <a:prstGeom prst="rect">
            <a:avLst/>
          </a:prstGeom>
          <a:noFill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8560" y="302636"/>
            <a:ext cx="4836160" cy="130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557213" y="592144"/>
            <a:ext cx="8547533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Genetická </a:t>
            </a:r>
            <a:r>
              <a:rPr lang="cs-CZ" sz="26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architektura:</a:t>
            </a:r>
          </a:p>
          <a:p>
            <a:endParaRPr lang="cs-CZ" dirty="0" smtClean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počet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(popř. jejich pozice </a:t>
            </a:r>
            <a:r>
              <a:rPr lang="cs-CZ" smtClean="0">
                <a:latin typeface="Arial" pitchFamily="34" charset="0"/>
                <a:cs typeface="Arial" pitchFamily="34" charset="0"/>
              </a:rPr>
              <a:t>v genomu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počet alel na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lokus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frekvence mutací (mutační rychlost)</a:t>
            </a:r>
          </a:p>
          <a:p>
            <a:pPr defTabSz="54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způsob a pravidla dědičnosti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jeden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např. autozom, X, Y,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mtDNA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smíšený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zp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dědičnosti, z. kombinace alel, rekombinace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1226339" y="43743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latin typeface="Arial" charset="0"/>
              </a:rPr>
              <a:t>Co je to vlastně populace?</a:t>
            </a:r>
            <a:endParaRPr lang="cs-CZ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58800" y="1237470"/>
            <a:ext cx="5604419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T. </a:t>
            </a:r>
            <a:r>
              <a:rPr lang="cs-CZ" sz="2000" dirty="0" err="1" smtClean="0">
                <a:latin typeface="Arial" charset="0"/>
              </a:rPr>
              <a:t>Dobzhansky</a:t>
            </a:r>
            <a:r>
              <a:rPr lang="cs-CZ" sz="2000" dirty="0" smtClean="0">
                <a:latin typeface="Arial" charset="0"/>
              </a:rPr>
              <a:t>, E. </a:t>
            </a:r>
            <a:r>
              <a:rPr lang="cs-CZ" sz="2000" dirty="0" err="1" smtClean="0">
                <a:latin typeface="Arial" charset="0"/>
              </a:rPr>
              <a:t>Mayr</a:t>
            </a:r>
            <a:r>
              <a:rPr lang="cs-CZ" sz="2000" dirty="0" smtClean="0">
                <a:latin typeface="Arial" charset="0"/>
              </a:rPr>
              <a:t>: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populace jako </a:t>
            </a:r>
            <a:r>
              <a:rPr lang="cs-CZ" sz="2000" smtClean="0">
                <a:latin typeface="Arial" charset="0"/>
              </a:rPr>
              <a:t>společný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genofond</a:t>
            </a:r>
            <a:r>
              <a:rPr lang="cs-CZ" sz="2000" smtClean="0">
                <a:latin typeface="Arial" charset="0"/>
              </a:rPr>
              <a:t> (</a:t>
            </a:r>
            <a:r>
              <a:rPr lang="cs-CZ" sz="2000" i="1" smtClean="0">
                <a:latin typeface="Arial" charset="0"/>
              </a:rPr>
              <a:t>gene </a:t>
            </a:r>
            <a:r>
              <a:rPr lang="cs-CZ" sz="2000" i="1" dirty="0">
                <a:latin typeface="Arial" charset="0"/>
              </a:rPr>
              <a:t>pool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charset="0"/>
              </a:rPr>
              <a:t>soubor </a:t>
            </a:r>
            <a:r>
              <a:rPr lang="cs-CZ" sz="2000" smtClean="0">
                <a:latin typeface="Arial" charset="0"/>
              </a:rPr>
              <a:t>sdílených genů</a:t>
            </a:r>
            <a:endParaRPr lang="cs-CZ" sz="2000" dirty="0" smtClean="0">
              <a:latin typeface="Arial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charset="0"/>
              </a:rPr>
              <a:t>soubor </a:t>
            </a:r>
            <a:r>
              <a:rPr lang="cs-CZ" sz="2000" smtClean="0">
                <a:latin typeface="Arial" charset="0"/>
              </a:rPr>
              <a:t>potenciálních gamet </a:t>
            </a:r>
            <a:r>
              <a:rPr lang="cs-CZ" sz="2000" dirty="0" smtClean="0">
                <a:latin typeface="Arial" charset="0"/>
              </a:rPr>
              <a:t>produkovaných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všemi příslušníky populace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1381760" y="3483808"/>
            <a:ext cx="4645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lokální populace (</a:t>
            </a:r>
            <a:r>
              <a:rPr lang="cs-CZ" sz="2000" dirty="0" err="1">
                <a:latin typeface="Arial" charset="0"/>
              </a:rPr>
              <a:t>subpopulace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smtClean="0">
                <a:latin typeface="Arial" charset="0"/>
              </a:rPr>
              <a:t>démy)</a:t>
            </a:r>
            <a:endParaRPr lang="cs-CZ" sz="2000" dirty="0">
              <a:latin typeface="Arial" charset="0"/>
            </a:endParaRP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5004525" y="3875252"/>
            <a:ext cx="3948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smtClean="0">
                <a:latin typeface="Arial" charset="0"/>
              </a:rPr>
              <a:t>globální </a:t>
            </a:r>
            <a:r>
              <a:rPr lang="cs-CZ" sz="2000" dirty="0">
                <a:latin typeface="Arial" charset="0"/>
              </a:rPr>
              <a:t>populace, </a:t>
            </a:r>
            <a:r>
              <a:rPr lang="cs-CZ" sz="2000" dirty="0" err="1">
                <a:latin typeface="Arial" charset="0"/>
              </a:rPr>
              <a:t>metapopulace</a:t>
            </a:r>
            <a:endParaRPr lang="cs-CZ" sz="2000" dirty="0">
              <a:latin typeface="Arial" charset="0"/>
            </a:endParaRP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558800" y="4493655"/>
            <a:ext cx="7122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charset="0"/>
              </a:rPr>
              <a:t>populace přírodní, experimentální</a:t>
            </a:r>
            <a:r>
              <a:rPr lang="cs-CZ" sz="2000" dirty="0">
                <a:latin typeface="Arial" charset="0"/>
              </a:rPr>
              <a:t>, zemědělské, modelové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781787" y="1363440"/>
            <a:ext cx="2690812" cy="2182813"/>
            <a:chOff x="3498" y="1176"/>
            <a:chExt cx="1695" cy="1375"/>
          </a:xfrm>
        </p:grpSpPr>
        <p:grpSp>
          <p:nvGrpSpPr>
            <p:cNvPr id="5133" name="Group 43"/>
            <p:cNvGrpSpPr>
              <a:grpSpLocks/>
            </p:cNvGrpSpPr>
            <p:nvPr/>
          </p:nvGrpSpPr>
          <p:grpSpPr bwMode="auto">
            <a:xfrm>
              <a:off x="3996" y="1176"/>
              <a:ext cx="1197" cy="1164"/>
              <a:chOff x="3996" y="1176"/>
              <a:chExt cx="1197" cy="1164"/>
            </a:xfrm>
          </p:grpSpPr>
          <p:sp>
            <p:nvSpPr>
              <p:cNvPr id="5135" name="Oval 23"/>
              <p:cNvSpPr>
                <a:spLocks noChangeArrowheads="1"/>
              </p:cNvSpPr>
              <p:nvPr/>
            </p:nvSpPr>
            <p:spPr bwMode="auto">
              <a:xfrm>
                <a:off x="3996" y="1176"/>
                <a:ext cx="1197" cy="116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6" name="Oval 24"/>
              <p:cNvSpPr>
                <a:spLocks noChangeAspect="1" noChangeArrowheads="1"/>
              </p:cNvSpPr>
              <p:nvPr/>
            </p:nvSpPr>
            <p:spPr bwMode="auto">
              <a:xfrm>
                <a:off x="4466" y="1284"/>
                <a:ext cx="240" cy="233"/>
              </a:xfrm>
              <a:prstGeom prst="ellipse">
                <a:avLst/>
              </a:prstGeom>
              <a:solidFill>
                <a:srgbClr val="99FF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7" name="Oval 25"/>
              <p:cNvSpPr>
                <a:spLocks noChangeAspect="1" noChangeArrowheads="1"/>
              </p:cNvSpPr>
              <p:nvPr/>
            </p:nvSpPr>
            <p:spPr bwMode="auto">
              <a:xfrm>
                <a:off x="4118" y="1536"/>
                <a:ext cx="240" cy="233"/>
              </a:xfrm>
              <a:prstGeom prst="ellipse">
                <a:avLst/>
              </a:prstGeom>
              <a:solidFill>
                <a:srgbClr val="CCFF33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8" name="Oval 26"/>
              <p:cNvSpPr>
                <a:spLocks noChangeAspect="1" noChangeArrowheads="1"/>
              </p:cNvSpPr>
              <p:nvPr/>
            </p:nvSpPr>
            <p:spPr bwMode="auto">
              <a:xfrm>
                <a:off x="4478" y="1632"/>
                <a:ext cx="240" cy="233"/>
              </a:xfrm>
              <a:prstGeom prst="ellipse">
                <a:avLst/>
              </a:prstGeom>
              <a:solidFill>
                <a:srgbClr val="00CC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9" name="Oval 28"/>
              <p:cNvSpPr>
                <a:spLocks noChangeAspect="1" noChangeArrowheads="1"/>
              </p:cNvSpPr>
              <p:nvPr/>
            </p:nvSpPr>
            <p:spPr bwMode="auto">
              <a:xfrm>
                <a:off x="4838" y="1524"/>
                <a:ext cx="240" cy="233"/>
              </a:xfrm>
              <a:prstGeom prst="ellipse">
                <a:avLst/>
              </a:prstGeom>
              <a:solidFill>
                <a:srgbClr val="6699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0" name="Oval 29"/>
              <p:cNvSpPr>
                <a:spLocks noChangeAspect="1" noChangeArrowheads="1"/>
              </p:cNvSpPr>
              <p:nvPr/>
            </p:nvSpPr>
            <p:spPr bwMode="auto">
              <a:xfrm>
                <a:off x="4250" y="1932"/>
                <a:ext cx="240" cy="233"/>
              </a:xfrm>
              <a:prstGeom prst="ellipse">
                <a:avLst/>
              </a:prstGeom>
              <a:solidFill>
                <a:srgbClr val="00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1" name="Oval 30"/>
              <p:cNvSpPr>
                <a:spLocks noChangeAspect="1" noChangeArrowheads="1"/>
              </p:cNvSpPr>
              <p:nvPr/>
            </p:nvSpPr>
            <p:spPr bwMode="auto">
              <a:xfrm>
                <a:off x="4694" y="1932"/>
                <a:ext cx="240" cy="233"/>
              </a:xfrm>
              <a:prstGeom prst="ellipse">
                <a:avLst/>
              </a:prstGeom>
              <a:solidFill>
                <a:srgbClr val="CC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2" name="Line 31"/>
              <p:cNvSpPr>
                <a:spLocks noChangeShapeType="1"/>
              </p:cNvSpPr>
              <p:nvPr/>
            </p:nvSpPr>
            <p:spPr bwMode="auto">
              <a:xfrm flipV="1">
                <a:off x="4260" y="1409"/>
                <a:ext cx="283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3" name="Line 32"/>
              <p:cNvSpPr>
                <a:spLocks noChangeShapeType="1"/>
              </p:cNvSpPr>
              <p:nvPr/>
            </p:nvSpPr>
            <p:spPr bwMode="auto">
              <a:xfrm rot="19423709" flipV="1">
                <a:off x="4754" y="1746"/>
                <a:ext cx="283" cy="2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4" name="Line 33"/>
              <p:cNvSpPr>
                <a:spLocks noChangeShapeType="1"/>
              </p:cNvSpPr>
              <p:nvPr/>
            </p:nvSpPr>
            <p:spPr bwMode="auto">
              <a:xfrm rot="17053082" flipV="1">
                <a:off x="4151" y="1752"/>
                <a:ext cx="286" cy="2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5" name="Line 34"/>
              <p:cNvSpPr>
                <a:spLocks noChangeShapeType="1"/>
              </p:cNvSpPr>
              <p:nvPr/>
            </p:nvSpPr>
            <p:spPr bwMode="auto">
              <a:xfrm rot="4454222" flipV="1">
                <a:off x="4654" y="1377"/>
                <a:ext cx="274" cy="2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6" name="Line 35"/>
              <p:cNvSpPr>
                <a:spLocks noChangeShapeType="1"/>
              </p:cNvSpPr>
              <p:nvPr/>
            </p:nvSpPr>
            <p:spPr bwMode="auto">
              <a:xfrm rot="2207807" flipV="1">
                <a:off x="4432" y="1965"/>
                <a:ext cx="315" cy="2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7" name="Line 36"/>
              <p:cNvSpPr>
                <a:spLocks noChangeShapeType="1"/>
              </p:cNvSpPr>
              <p:nvPr/>
            </p:nvSpPr>
            <p:spPr bwMode="auto">
              <a:xfrm rot="20759273" flipV="1">
                <a:off x="4368" y="1803"/>
                <a:ext cx="243" cy="1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8" name="Line 37"/>
              <p:cNvSpPr>
                <a:spLocks noChangeShapeType="1"/>
              </p:cNvSpPr>
              <p:nvPr/>
            </p:nvSpPr>
            <p:spPr bwMode="auto">
              <a:xfrm rot="5068299" flipV="1">
                <a:off x="4583" y="1814"/>
                <a:ext cx="263" cy="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9" name="Line 38"/>
              <p:cNvSpPr>
                <a:spLocks noChangeShapeType="1"/>
              </p:cNvSpPr>
              <p:nvPr/>
            </p:nvSpPr>
            <p:spPr bwMode="auto">
              <a:xfrm rot="3281906" flipV="1">
                <a:off x="4300" y="1606"/>
                <a:ext cx="243" cy="1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0" name="Line 39"/>
              <p:cNvSpPr>
                <a:spLocks noChangeShapeType="1"/>
              </p:cNvSpPr>
              <p:nvPr/>
            </p:nvSpPr>
            <p:spPr bwMode="auto">
              <a:xfrm rot="692988" flipV="1">
                <a:off x="4655" y="1620"/>
                <a:ext cx="264" cy="1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1" name="Line 40"/>
              <p:cNvSpPr>
                <a:spLocks noChangeShapeType="1"/>
              </p:cNvSpPr>
              <p:nvPr/>
            </p:nvSpPr>
            <p:spPr bwMode="auto">
              <a:xfrm rot="18252186" flipV="1">
                <a:off x="4472" y="1484"/>
                <a:ext cx="239" cy="1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134" name="Line 42"/>
            <p:cNvSpPr>
              <a:spLocks noChangeShapeType="1"/>
            </p:cNvSpPr>
            <p:nvPr/>
          </p:nvSpPr>
          <p:spPr bwMode="auto">
            <a:xfrm flipV="1">
              <a:off x="3498" y="2064"/>
              <a:ext cx="884" cy="487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558800" y="5247323"/>
            <a:ext cx="5227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smtClean="0">
                <a:latin typeface="Arial" charset="0"/>
              </a:rPr>
              <a:t>Kromě genů/gamet </a:t>
            </a:r>
            <a:r>
              <a:rPr lang="cs-CZ" sz="2000" dirty="0" smtClean="0">
                <a:latin typeface="Arial" charset="0"/>
              </a:rPr>
              <a:t>lokální populace sdílejí i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systém páření/párování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system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err="1" smtClean="0">
                <a:latin typeface="Arial" charset="0"/>
              </a:rPr>
              <a:t>of</a:t>
            </a:r>
            <a:r>
              <a:rPr lang="cs-CZ" sz="2000" i="1" smtClean="0">
                <a:latin typeface="Arial" charset="0"/>
              </a:rPr>
              <a:t> mating</a:t>
            </a:r>
            <a:r>
              <a:rPr lang="cs-CZ" sz="2000" smtClean="0">
                <a:latin typeface="Arial" charset="0"/>
              </a:rPr>
              <a:t>)</a:t>
            </a:r>
            <a:endParaRPr lang="cs-CZ" sz="2000" dirty="0">
              <a:latin typeface="Arial" charset="0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 flipV="1">
            <a:off x="7233920" y="2996660"/>
            <a:ext cx="266177" cy="83366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2"/>
          <p:cNvSpPr txBox="1">
            <a:spLocks noChangeArrowheads="1"/>
          </p:cNvSpPr>
          <p:nvPr/>
        </p:nvSpPr>
        <p:spPr bwMode="auto">
          <a:xfrm>
            <a:off x="1893888" y="340360"/>
            <a:ext cx="505939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smtClean="0">
                <a:solidFill>
                  <a:srgbClr val="E80000"/>
                </a:solidFill>
                <a:latin typeface="Arial" charset="0"/>
              </a:rPr>
              <a:t>Genotypové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a alelové </a:t>
            </a:r>
            <a:r>
              <a:rPr lang="en-US" b="1" dirty="0" err="1" smtClean="0">
                <a:solidFill>
                  <a:srgbClr val="E80000"/>
                </a:solidFill>
                <a:latin typeface="Arial" charset="0"/>
              </a:rPr>
              <a:t>frekvence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557213" y="4991401"/>
            <a:ext cx="82654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smtClean="0">
                <a:latin typeface="Arial" charset="0"/>
              </a:rPr>
              <a:t>Genotyp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Celkem</a:t>
            </a:r>
          </a:p>
          <a:p>
            <a:r>
              <a:rPr lang="cs-CZ" sz="1600" dirty="0" smtClean="0">
                <a:latin typeface="Arial" charset="0"/>
              </a:rPr>
              <a:t>Četnost</a:t>
            </a:r>
            <a:r>
              <a:rPr lang="cs-CZ" sz="1600" dirty="0">
                <a:latin typeface="Arial" charset="0"/>
              </a:rPr>
              <a:t>		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baseline="-25000" dirty="0">
                <a:latin typeface="Arial" charset="0"/>
              </a:rPr>
              <a:t>	   	</a:t>
            </a:r>
            <a:r>
              <a:rPr lang="cs-CZ" sz="1600" baseline="-25000" dirty="0" smtClean="0">
                <a:latin typeface="Arial" charset="0"/>
              </a:rPr>
              <a:t> </a:t>
            </a:r>
            <a:r>
              <a:rPr lang="cs-CZ" sz="1600" dirty="0" smtClean="0">
                <a:latin typeface="Arial" charset="0"/>
              </a:rPr>
              <a:t>  </a:t>
            </a:r>
            <a:r>
              <a:rPr lang="cs-CZ" sz="1600" i="1" dirty="0" smtClean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baseline="-25000" dirty="0" smtClean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baseline="-25000" dirty="0">
                <a:latin typeface="Arial" charset="0"/>
              </a:rPr>
              <a:t>	    	</a:t>
            </a:r>
            <a:r>
              <a:rPr lang="cs-CZ" sz="1600" baseline="-25000" dirty="0" smtClean="0">
                <a:latin typeface="Arial" charset="0"/>
              </a:rPr>
              <a:t>   </a:t>
            </a:r>
            <a:r>
              <a:rPr lang="cs-CZ" sz="1600" i="1" dirty="0" smtClean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 smtClean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latin typeface="Arial" charset="0"/>
              </a:rPr>
              <a:t>	   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 smtClean="0">
                <a:latin typeface="Arial" charset="0"/>
              </a:rPr>
              <a:t>    </a:t>
            </a:r>
            <a:r>
              <a:rPr lang="cs-CZ" sz="1600" i="1" dirty="0" smtClean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  <a:p>
            <a:r>
              <a:rPr lang="en-US" sz="1600" dirty="0" err="1" smtClean="0">
                <a:latin typeface="Arial" charset="0"/>
              </a:rPr>
              <a:t>Frekvence</a:t>
            </a:r>
            <a:r>
              <a:rPr lang="cs-CZ" sz="1600" dirty="0" smtClean="0">
                <a:latin typeface="Arial" charset="0"/>
              </a:rPr>
              <a:t>            </a:t>
            </a:r>
            <a:r>
              <a:rPr lang="cs-CZ" sz="1600" i="1" dirty="0" err="1" smtClean="0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1600" i="1" baseline="-25000" dirty="0" err="1" smtClean="0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1600" i="1" baseline="-250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1600" i="1" dirty="0" smtClean="0">
                <a:solidFill>
                  <a:srgbClr val="E80000"/>
                </a:solidFill>
                <a:latin typeface="Arial" charset="0"/>
              </a:rPr>
              <a:t>=n</a:t>
            </a:r>
            <a:r>
              <a:rPr lang="cs-CZ" sz="1600" baseline="-25000" dirty="0" smtClean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 smtClean="0">
                <a:solidFill>
                  <a:srgbClr val="E80000"/>
                </a:solidFill>
                <a:latin typeface="Arial" charset="0"/>
              </a:rPr>
              <a:t>/</a:t>
            </a:r>
            <a:r>
              <a:rPr lang="cs-CZ" sz="1600" i="1" dirty="0" smtClean="0">
                <a:solidFill>
                  <a:srgbClr val="E80000"/>
                </a:solidFill>
                <a:latin typeface="Arial" charset="0"/>
              </a:rPr>
              <a:t>N                  </a:t>
            </a:r>
            <a:r>
              <a:rPr lang="cs-CZ" sz="1600" i="1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 err="1" smtClean="0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1600" i="1" baseline="-25000" dirty="0" err="1" smtClean="0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1600" i="1" baseline="-25000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 smtClean="0">
                <a:solidFill>
                  <a:srgbClr val="990099"/>
                </a:solidFill>
                <a:latin typeface="Arial" charset="0"/>
              </a:rPr>
              <a:t>=n</a:t>
            </a:r>
            <a:r>
              <a:rPr lang="cs-CZ" sz="1600" baseline="-25000" dirty="0" smtClean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 smtClean="0">
                <a:solidFill>
                  <a:srgbClr val="990099"/>
                </a:solidFill>
                <a:latin typeface="Arial" charset="0"/>
              </a:rPr>
              <a:t>/</a:t>
            </a:r>
            <a:r>
              <a:rPr lang="cs-CZ" sz="1600" i="1" dirty="0" smtClean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i="1" dirty="0">
                <a:latin typeface="Arial" charset="0"/>
              </a:rPr>
              <a:t>	</a:t>
            </a:r>
            <a:r>
              <a:rPr lang="cs-CZ" sz="1600" i="1" dirty="0" smtClean="0">
                <a:solidFill>
                  <a:srgbClr val="0033CC"/>
                </a:solidFill>
                <a:latin typeface="Arial" charset="0"/>
              </a:rPr>
              <a:t>             </a:t>
            </a:r>
            <a:r>
              <a:rPr lang="cs-CZ" sz="1600" i="1" dirty="0" err="1" smtClean="0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1600" i="1" baseline="-25000" dirty="0" err="1" smtClean="0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1600" i="1" baseline="-25000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1600" i="1" dirty="0" smtClean="0">
                <a:solidFill>
                  <a:schemeClr val="accent2"/>
                </a:solidFill>
                <a:latin typeface="Arial" charset="0"/>
              </a:rPr>
              <a:t>=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endParaRPr lang="cs-CZ" sz="1600" i="1" dirty="0">
              <a:latin typeface="Arial" charset="0"/>
            </a:endParaRPr>
          </a:p>
          <a:p>
            <a:r>
              <a:rPr lang="cs-CZ" sz="1600" i="1" dirty="0">
                <a:latin typeface="Arial" charset="0"/>
              </a:rPr>
              <a:t>	      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p =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(2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        		    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= (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+ 2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</a:t>
            </a:r>
          </a:p>
        </p:txBody>
      </p:sp>
      <p:sp>
        <p:nvSpPr>
          <p:cNvPr id="7175" name="Text Box 39"/>
          <p:cNvSpPr txBox="1">
            <a:spLocks noChangeArrowheads="1"/>
          </p:cNvSpPr>
          <p:nvPr/>
        </p:nvSpPr>
        <p:spPr bwMode="auto">
          <a:xfrm>
            <a:off x="558800" y="3034030"/>
            <a:ext cx="76116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52000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Relativní četnosti = frekvence:</a:t>
            </a:r>
            <a:r>
              <a:rPr lang="cs-CZ" sz="2000" smtClean="0">
                <a:latin typeface="Arial" charset="0"/>
              </a:rPr>
              <a:t>	genotypové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 (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2000" i="1" baseline="-25000" dirty="0" err="1" smtClean="0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)</a:t>
            </a:r>
            <a:r>
              <a:rPr lang="cs-CZ" sz="2000" dirty="0" smtClean="0">
                <a:latin typeface="Arial" charset="0"/>
              </a:rPr>
              <a:t>, </a:t>
            </a:r>
            <a:r>
              <a:rPr lang="cs-CZ" sz="2000" i="1" dirty="0" smtClean="0">
                <a:solidFill>
                  <a:srgbClr val="CC00CC"/>
                </a:solidFill>
                <a:latin typeface="Arial" charset="0"/>
              </a:rPr>
              <a:t>Q</a:t>
            </a:r>
            <a:r>
              <a:rPr lang="cs-CZ" sz="2000" dirty="0" smtClean="0">
                <a:solidFill>
                  <a:srgbClr val="CC00CC"/>
                </a:solidFill>
                <a:latin typeface="Arial" charset="0"/>
              </a:rPr>
              <a:t> (</a:t>
            </a:r>
            <a:r>
              <a:rPr lang="cs-CZ" sz="2000" i="1" dirty="0" err="1" smtClean="0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2000" i="1" baseline="-25000" dirty="0" err="1" smtClean="0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2000" dirty="0" smtClean="0">
                <a:solidFill>
                  <a:srgbClr val="CC00CC"/>
                </a:solidFill>
                <a:latin typeface="Arial" charset="0"/>
              </a:rPr>
              <a:t>)</a:t>
            </a:r>
            <a:r>
              <a:rPr lang="cs-CZ" sz="2000" dirty="0" smtClean="0">
                <a:latin typeface="Arial" charset="0"/>
              </a:rPr>
              <a:t>,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0033CC"/>
                </a:solidFill>
                <a:latin typeface="Arial" charset="0"/>
              </a:rPr>
              <a:t>R</a:t>
            </a:r>
            <a:r>
              <a:rPr lang="cs-CZ" sz="2000" dirty="0" smtClean="0">
                <a:solidFill>
                  <a:srgbClr val="0033CC"/>
                </a:solidFill>
                <a:latin typeface="Arial" charset="0"/>
              </a:rPr>
              <a:t> (</a:t>
            </a:r>
            <a:r>
              <a:rPr lang="cs-CZ" sz="2000" i="1" dirty="0" err="1" smtClean="0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2000" i="1" baseline="-25000" dirty="0" err="1" smtClean="0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2000" dirty="0" smtClean="0">
                <a:solidFill>
                  <a:srgbClr val="0033CC"/>
                </a:solidFill>
                <a:latin typeface="Arial" charset="0"/>
              </a:rPr>
              <a:t>)</a:t>
            </a:r>
            <a:endParaRPr lang="cs-CZ" sz="2000" dirty="0">
              <a:solidFill>
                <a:srgbClr val="0033CC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			           </a:t>
            </a:r>
            <a:r>
              <a:rPr lang="cs-CZ" sz="2000" smtClean="0">
                <a:latin typeface="Arial" charset="0"/>
              </a:rPr>
              <a:t>alelové (genové</a:t>
            </a:r>
            <a:r>
              <a:rPr lang="cs-CZ" sz="2000" dirty="0" smtClean="0">
                <a:latin typeface="Arial" charset="0"/>
              </a:rPr>
              <a:t>):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</a:rPr>
              <a:t>(A)</a:t>
            </a:r>
            <a:r>
              <a:rPr lang="cs-CZ" sz="2000" i="1" dirty="0" smtClean="0">
                <a:latin typeface="Arial" charset="0"/>
              </a:rPr>
              <a:t>,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sz="2000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2000" i="1" dirty="0" smtClean="0">
                <a:solidFill>
                  <a:srgbClr val="0033CC"/>
                </a:solidFill>
                <a:latin typeface="Arial" charset="0"/>
              </a:rPr>
              <a:t>(a)</a:t>
            </a:r>
            <a:endParaRPr lang="cs-CZ" sz="2000" i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7176" name="Text Box 40"/>
          <p:cNvSpPr txBox="1">
            <a:spLocks noChangeArrowheads="1"/>
          </p:cNvSpPr>
          <p:nvPr/>
        </p:nvSpPr>
        <p:spPr bwMode="auto">
          <a:xfrm>
            <a:off x="999082" y="3756297"/>
            <a:ext cx="238238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i="1" baseline="-25000" dirty="0" err="1" smtClean="0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dirty="0" smtClean="0">
                <a:latin typeface="Arial" charset="0"/>
              </a:rPr>
              <a:t> +</a:t>
            </a:r>
            <a:r>
              <a:rPr lang="cs-CZ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i="1" baseline="-25000" dirty="0" err="1" smtClean="0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i="1" dirty="0" smtClean="0">
                <a:latin typeface="Arial" charset="0"/>
              </a:rPr>
              <a:t> </a:t>
            </a:r>
            <a:r>
              <a:rPr lang="cs-CZ" i="1" dirty="0" smtClean="0">
                <a:solidFill>
                  <a:srgbClr val="0033CC"/>
                </a:solidFill>
                <a:latin typeface="Arial" charset="0"/>
              </a:rPr>
              <a:t>+</a:t>
            </a:r>
            <a:r>
              <a:rPr lang="cs-CZ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i="1" baseline="-25000" dirty="0" err="1" smtClean="0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i="1" baseline="-25000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= </a:t>
            </a:r>
            <a:r>
              <a:rPr lang="cs-CZ" dirty="0">
                <a:latin typeface="Arial" charset="0"/>
              </a:rPr>
              <a:t>1</a:t>
            </a:r>
          </a:p>
          <a:p>
            <a:r>
              <a:rPr lang="cs-CZ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dirty="0">
                <a:latin typeface="Arial" charset="0"/>
              </a:rPr>
              <a:t> +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dirty="0">
                <a:latin typeface="Arial" charset="0"/>
              </a:rPr>
              <a:t> = 1</a:t>
            </a:r>
          </a:p>
        </p:txBody>
      </p:sp>
      <p:pic>
        <p:nvPicPr>
          <p:cNvPr id="9" name="Obrázek 8" descr="3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440" y="1005622"/>
            <a:ext cx="4503148" cy="1873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57213" y="5951013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ttp://www.thomasmore.edu/library/images/mendel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7231" y="501852"/>
            <a:ext cx="3128635" cy="3666493"/>
          </a:xfrm>
          <a:prstGeom prst="rect">
            <a:avLst/>
          </a:prstGeom>
          <a:noFill/>
        </p:spPr>
      </p:pic>
      <p:pic>
        <p:nvPicPr>
          <p:cNvPr id="57348" name="Picture 4" descr="https://online.science.psu.edu/sites/default/files/biol011/Fig-6-2-F2-Gene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77" y="370702"/>
            <a:ext cx="3846453" cy="533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1278</Words>
  <Application>Microsoft Office PowerPoint</Application>
  <PresentationFormat>Předvádění na obrazovce (4:3)</PresentationFormat>
  <Paragraphs>349</Paragraphs>
  <Slides>42</Slides>
  <Notes>28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193</cp:revision>
  <dcterms:created xsi:type="dcterms:W3CDTF">2002-02-28T16:27:36Z</dcterms:created>
  <dcterms:modified xsi:type="dcterms:W3CDTF">2015-10-07T08:30:46Z</dcterms:modified>
</cp:coreProperties>
</file>