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71" r:id="rId2"/>
    <p:sldId id="262" r:id="rId3"/>
    <p:sldId id="266" r:id="rId4"/>
    <p:sldId id="263" r:id="rId5"/>
    <p:sldId id="264" r:id="rId6"/>
    <p:sldId id="269" r:id="rId7"/>
    <p:sldId id="275" r:id="rId8"/>
    <p:sldId id="280" r:id="rId9"/>
    <p:sldId id="281" r:id="rId10"/>
    <p:sldId id="314" r:id="rId11"/>
    <p:sldId id="315" r:id="rId12"/>
    <p:sldId id="316" r:id="rId13"/>
    <p:sldId id="270" r:id="rId14"/>
    <p:sldId id="277" r:id="rId15"/>
    <p:sldId id="284" r:id="rId16"/>
    <p:sldId id="273" r:id="rId17"/>
    <p:sldId id="278" r:id="rId18"/>
    <p:sldId id="274" r:id="rId19"/>
    <p:sldId id="282" r:id="rId20"/>
    <p:sldId id="318" r:id="rId21"/>
    <p:sldId id="283" r:id="rId22"/>
    <p:sldId id="285" r:id="rId23"/>
    <p:sldId id="286" r:id="rId24"/>
    <p:sldId id="287" r:id="rId25"/>
    <p:sldId id="319" r:id="rId26"/>
    <p:sldId id="288" r:id="rId27"/>
    <p:sldId id="317" r:id="rId28"/>
    <p:sldId id="289" r:id="rId29"/>
    <p:sldId id="290" r:id="rId30"/>
    <p:sldId id="32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99"/>
    <a:srgbClr val="FFFF66"/>
    <a:srgbClr val="EAEAEA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906" y="-114"/>
      </p:cViewPr>
      <p:guideLst>
        <p:guide orient="horz" pos="230"/>
        <p:guide pos="3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spPr>
              <a:solidFill>
                <a:srgbClr val="3366FF"/>
              </a:solidFill>
              <a:ln w="1270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66FF33"/>
              </a:solidFill>
              <a:ln w="12700">
                <a:solidFill>
                  <a:schemeClr val="tx1"/>
                </a:solidFill>
              </a:ln>
            </c:spPr>
          </c:dPt>
          <c:val>
            <c:numRef>
              <c:f>List1!$A$1:$A$3</c:f>
              <c:numCache>
                <c:formatCode>General</c:formatCode>
                <c:ptCount val="3"/>
                <c:pt idx="0">
                  <c:v>0.4</c:v>
                </c:pt>
                <c:pt idx="1">
                  <c:v>0.35000000000000003</c:v>
                </c:pt>
                <c:pt idx="2">
                  <c:v>0.25</c:v>
                </c:pt>
              </c:numCache>
            </c:numRef>
          </c:val>
        </c:ser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42BC1-CB48-455A-A070-452602DCDA99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17.11.2015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en/8/81/Sewall_Wright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22637" y="1339850"/>
            <a:ext cx="7298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96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TOK GENŮ</a:t>
            </a:r>
            <a:endParaRPr lang="cs-CZ" sz="9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87533"/>
            <a:ext cx="8277266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a nenáhodné oplození: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 páření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omezuje tok genů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Tamilové v Indii: sňatky mezi bratranci a sestřenicemi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nízký tok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genů s okolním obyvatelstvem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zavíječ kukuřičný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Pyrausta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nubilalis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):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výběr stejné feromonové rasy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Disasortativní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páření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podporuje tok genů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reprodukční výhoda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dispergujících jedinců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melanogaster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disasort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výběr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jedna kosmopolitní populace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apsnet.org/publications/apsnetfeatures/Article%20Images/BtCor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380" y="3009253"/>
            <a:ext cx="2458533" cy="1649266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3/3d/Ostrinia_nubilali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3018300"/>
            <a:ext cx="2037845" cy="1642032"/>
          </a:xfrm>
          <a:prstGeom prst="rect">
            <a:avLst/>
          </a:prstGeom>
          <a:noFill/>
        </p:spPr>
      </p:pic>
      <p:pic>
        <p:nvPicPr>
          <p:cNvPr id="33800" name="Picture 8" descr="http://tamilculture.ca/wp-content/uploads/2013/03/tamilmarri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915" y="1857581"/>
            <a:ext cx="3033656" cy="211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86123"/>
            <a:ext cx="83343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blogs.reuters.com/great-debate/files/2013/07/obama-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9" y="3564357"/>
            <a:ext cx="4395786" cy="285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86123"/>
            <a:ext cx="840871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SZ Brazílie: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více kategorií hybridů, „běloši“ spíše v kontextu kultury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tok genů méně asymetrický a vyšší než v USA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Přes podobné počáteční podmínky dnes výrazné rozdíly</a:t>
            </a: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Tok genů je určován nejen migrací, ale i systémem páření ovlivněným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jak genetickými, tak negenetickými faktory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 noChangeAspect="1"/>
          </p:cNvGrpSpPr>
          <p:nvPr/>
        </p:nvGrpSpPr>
        <p:grpSpPr bwMode="auto">
          <a:xfrm flipV="1">
            <a:off x="4555525" y="507828"/>
            <a:ext cx="1706442" cy="1412978"/>
            <a:chOff x="3960" y="1326"/>
            <a:chExt cx="628" cy="520"/>
          </a:xfrm>
        </p:grpSpPr>
        <p:sp>
          <p:nvSpPr>
            <p:cNvPr id="3" name="Oval 13"/>
            <p:cNvSpPr>
              <a:spLocks noChangeAspect="1" noChangeArrowheads="1"/>
            </p:cNvSpPr>
            <p:nvPr/>
          </p:nvSpPr>
          <p:spPr bwMode="auto">
            <a:xfrm>
              <a:off x="4044" y="1326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" name="Oval 15"/>
            <p:cNvSpPr>
              <a:spLocks noChangeAspect="1" noChangeArrowheads="1"/>
            </p:cNvSpPr>
            <p:nvPr/>
          </p:nvSpPr>
          <p:spPr bwMode="auto">
            <a:xfrm>
              <a:off x="4404" y="1368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" name="Oval 16"/>
            <p:cNvSpPr>
              <a:spLocks noChangeAspect="1" noChangeArrowheads="1"/>
            </p:cNvSpPr>
            <p:nvPr/>
          </p:nvSpPr>
          <p:spPr bwMode="auto">
            <a:xfrm>
              <a:off x="4416" y="1662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Oval 17"/>
            <p:cNvSpPr>
              <a:spLocks noChangeAspect="1" noChangeArrowheads="1"/>
            </p:cNvSpPr>
            <p:nvPr/>
          </p:nvSpPr>
          <p:spPr bwMode="auto">
            <a:xfrm>
              <a:off x="3960" y="1674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H="1" flipV="1">
              <a:off x="4194" y="1488"/>
              <a:ext cx="222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H="1">
              <a:off x="4070" y="1511"/>
              <a:ext cx="3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4176" y="178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4213" y="1414"/>
              <a:ext cx="198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497" y="1523"/>
              <a:ext cx="6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4140" y="1506"/>
              <a:ext cx="246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600075" y="368300"/>
            <a:ext cx="37273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1. ostrovní (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island model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http://2.bp.blogspot.com/-qlNU_v2Irjo/Tu7hsrrzdgI/AAAAAAAAAoM/r8m3X2cOSm8/s1600/archipelago-wallpaper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594165"/>
            <a:ext cx="2816235" cy="1760147"/>
          </a:xfrm>
          <a:prstGeom prst="rect">
            <a:avLst/>
          </a:prstGeom>
          <a:noFill/>
        </p:spPr>
      </p:pic>
      <p:pic>
        <p:nvPicPr>
          <p:cNvPr id="15" name="Picture 10" descr="http://www.vresorts.com/VRPages/Greece/Cyclades%20Islands/cyclades%20satellite%20view.png"/>
          <p:cNvPicPr>
            <a:picLocks noChangeAspect="1" noChangeArrowheads="1"/>
          </p:cNvPicPr>
          <p:nvPr/>
        </p:nvPicPr>
        <p:blipFill>
          <a:blip r:embed="rId3" cstate="print"/>
          <a:srcRect l="19783" t="8460" r="26053"/>
          <a:stretch>
            <a:fillRect/>
          </a:stretch>
        </p:blipFill>
        <p:spPr bwMode="auto">
          <a:xfrm>
            <a:off x="6810216" y="265385"/>
            <a:ext cx="2044780" cy="178583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3753" y="2589213"/>
            <a:ext cx="2343150" cy="866775"/>
          </a:xfrm>
          <a:prstGeom prst="rect">
            <a:avLst/>
          </a:prstGeom>
          <a:noFill/>
        </p:spPr>
      </p:pic>
      <p:sp>
        <p:nvSpPr>
          <p:cNvPr id="31" name="Obdélníkový popisek 30"/>
          <p:cNvSpPr/>
          <p:nvPr/>
        </p:nvSpPr>
        <p:spPr>
          <a:xfrm>
            <a:off x="3986239" y="2177029"/>
            <a:ext cx="2035620" cy="1104453"/>
          </a:xfrm>
          <a:prstGeom prst="wedgeRectCallout">
            <a:avLst>
              <a:gd name="adj1" fmla="val 67725"/>
              <a:gd name="adj2" fmla="val 2636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standardizovaný rozptyl frekvencí alel přes démy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95416" y="3553768"/>
            <a:ext cx="5687742" cy="23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531813" y="6005383"/>
            <a:ext cx="7398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asymetrický ostrovní model 2 populací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continent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-island model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apsnet.org/edcenter/advanced/topics/PopGenetics/PublishingImages/figure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2183" y="4331473"/>
            <a:ext cx="2878249" cy="159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600075" y="368300"/>
            <a:ext cx="34195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2. izolace vzdáleností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isolation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by distance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00075" y="2047102"/>
            <a:ext cx="5421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Př.: 2022 sňatků v údolí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(Japonsko, 1951):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 50 % v rámci téže osady, 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 2/3 ze stejné vesnice, 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 1/3 ze vzdálenějších míst</a:t>
            </a:r>
            <a:endParaRPr lang="cs-CZ" sz="2000" dirty="0"/>
          </a:p>
        </p:txBody>
      </p:sp>
      <p:grpSp>
        <p:nvGrpSpPr>
          <p:cNvPr id="44" name="Skupina 43"/>
          <p:cNvGrpSpPr/>
          <p:nvPr/>
        </p:nvGrpSpPr>
        <p:grpSpPr>
          <a:xfrm>
            <a:off x="531813" y="711121"/>
            <a:ext cx="8422717" cy="5958518"/>
            <a:chOff x="531813" y="711121"/>
            <a:chExt cx="8422717" cy="5958518"/>
          </a:xfrm>
        </p:grpSpPr>
        <p:pic>
          <p:nvPicPr>
            <p:cNvPr id="18" name="Picture 4" descr="http://upload.wikimedia.org/wikipedia/commons/5/54/Harewood_stepping_ston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0268" y="711121"/>
              <a:ext cx="2273643" cy="1705233"/>
            </a:xfrm>
            <a:prstGeom prst="rect">
              <a:avLst/>
            </a:prstGeom>
            <a:noFill/>
          </p:spPr>
        </p:pic>
        <p:pic>
          <p:nvPicPr>
            <p:cNvPr id="17" name="Picture 2" descr="http://upload.wikimedia.org/wikipedia/commons/2/2b/Stepping_stones_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15" y="2455414"/>
              <a:ext cx="2782315" cy="2160134"/>
            </a:xfrm>
            <a:prstGeom prst="rect">
              <a:avLst/>
            </a:prstGeom>
            <a:noFill/>
          </p:spPr>
        </p:pic>
        <p:sp>
          <p:nvSpPr>
            <p:cNvPr id="27" name="TextovéPole 26"/>
            <p:cNvSpPr txBox="1"/>
            <p:nvPr/>
          </p:nvSpPr>
          <p:spPr>
            <a:xfrm>
              <a:off x="531813" y="3637005"/>
              <a:ext cx="3316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 smtClean="0">
                  <a:latin typeface="Arial" pitchFamily="34" charset="0"/>
                  <a:cs typeface="Arial" pitchFamily="34" charset="0"/>
                </a:rPr>
                <a:t>stepping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 stone: 1D, 2D</a:t>
              </a:r>
              <a:endParaRPr lang="cs-CZ" sz="2400" dirty="0"/>
            </a:p>
          </p:txBody>
        </p:sp>
        <p:pic>
          <p:nvPicPr>
            <p:cNvPr id="35844" name="Picture 4" descr="http://resources.vrbo.com/resources/43022/images/VRBO_Map_Keys.gif"/>
            <p:cNvPicPr>
              <a:picLocks noChangeAspect="1" noChangeArrowheads="1"/>
            </p:cNvPicPr>
            <p:nvPr/>
          </p:nvPicPr>
          <p:blipFill>
            <a:blip r:embed="rId4" cstate="print"/>
            <a:srcRect l="6040" t="1442" r="5599" b="2438"/>
            <a:stretch>
              <a:fillRect/>
            </a:stretch>
          </p:blipFill>
          <p:spPr bwMode="auto">
            <a:xfrm>
              <a:off x="4399005" y="4500803"/>
              <a:ext cx="3188044" cy="2168836"/>
            </a:xfrm>
            <a:prstGeom prst="rect">
              <a:avLst/>
            </a:prstGeom>
            <a:noFill/>
          </p:spPr>
        </p:pic>
        <p:grpSp>
          <p:nvGrpSpPr>
            <p:cNvPr id="42" name="Skupina 41"/>
            <p:cNvGrpSpPr/>
            <p:nvPr/>
          </p:nvGrpSpPr>
          <p:grpSpPr>
            <a:xfrm>
              <a:off x="814841" y="4291381"/>
              <a:ext cx="2967709" cy="807878"/>
              <a:chOff x="814841" y="4313152"/>
              <a:chExt cx="2967709" cy="807878"/>
            </a:xfrm>
          </p:grpSpPr>
          <p:sp>
            <p:nvSpPr>
              <p:cNvPr id="20" name="Oval 18"/>
              <p:cNvSpPr>
                <a:spLocks noChangeAspect="1" noChangeArrowheads="1"/>
              </p:cNvSpPr>
              <p:nvPr/>
            </p:nvSpPr>
            <p:spPr bwMode="auto">
              <a:xfrm>
                <a:off x="814841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Oval 19"/>
              <p:cNvSpPr>
                <a:spLocks noChangeAspect="1" noChangeArrowheads="1"/>
              </p:cNvSpPr>
              <p:nvPr/>
            </p:nvSpPr>
            <p:spPr bwMode="auto">
              <a:xfrm>
                <a:off x="1631087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Oval 20"/>
              <p:cNvSpPr>
                <a:spLocks noChangeAspect="1" noChangeArrowheads="1"/>
              </p:cNvSpPr>
              <p:nvPr/>
            </p:nvSpPr>
            <p:spPr bwMode="auto">
              <a:xfrm>
                <a:off x="2495199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Oval 21"/>
              <p:cNvSpPr>
                <a:spLocks noChangeAspect="1" noChangeArrowheads="1"/>
              </p:cNvSpPr>
              <p:nvPr/>
            </p:nvSpPr>
            <p:spPr bwMode="auto">
              <a:xfrm>
                <a:off x="3349234" y="4687714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041731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888209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2767437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386955" y="4853908"/>
            <a:ext cx="3395595" cy="1769351"/>
            <a:chOff x="386955" y="4853908"/>
            <a:chExt cx="3395595" cy="1769351"/>
          </a:xfrm>
        </p:grpSpPr>
        <p:sp>
          <p:nvSpPr>
            <p:cNvPr id="29" name="Oval 18"/>
            <p:cNvSpPr>
              <a:spLocks noChangeAspect="1" noChangeArrowheads="1"/>
            </p:cNvSpPr>
            <p:nvPr/>
          </p:nvSpPr>
          <p:spPr bwMode="auto">
            <a:xfrm>
              <a:off x="814841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19"/>
            <p:cNvSpPr>
              <a:spLocks noChangeAspect="1" noChangeArrowheads="1"/>
            </p:cNvSpPr>
            <p:nvPr/>
          </p:nvSpPr>
          <p:spPr bwMode="auto">
            <a:xfrm>
              <a:off x="1631087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20"/>
            <p:cNvSpPr>
              <a:spLocks noChangeAspect="1" noChangeArrowheads="1"/>
            </p:cNvSpPr>
            <p:nvPr/>
          </p:nvSpPr>
          <p:spPr bwMode="auto">
            <a:xfrm>
              <a:off x="2495199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21"/>
            <p:cNvSpPr>
              <a:spLocks noChangeAspect="1" noChangeArrowheads="1"/>
            </p:cNvSpPr>
            <p:nvPr/>
          </p:nvSpPr>
          <p:spPr bwMode="auto">
            <a:xfrm>
              <a:off x="3349234" y="5438829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18"/>
            <p:cNvSpPr>
              <a:spLocks noChangeAspect="1" noChangeArrowheads="1"/>
            </p:cNvSpPr>
            <p:nvPr/>
          </p:nvSpPr>
          <p:spPr bwMode="auto">
            <a:xfrm>
              <a:off x="814841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19"/>
            <p:cNvSpPr>
              <a:spLocks noChangeAspect="1" noChangeArrowheads="1"/>
            </p:cNvSpPr>
            <p:nvPr/>
          </p:nvSpPr>
          <p:spPr bwMode="auto">
            <a:xfrm>
              <a:off x="1631087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20"/>
            <p:cNvSpPr>
              <a:spLocks noChangeAspect="1" noChangeArrowheads="1"/>
            </p:cNvSpPr>
            <p:nvPr/>
          </p:nvSpPr>
          <p:spPr bwMode="auto">
            <a:xfrm>
              <a:off x="2495199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Oval 21"/>
            <p:cNvSpPr>
              <a:spLocks noChangeAspect="1" noChangeArrowheads="1"/>
            </p:cNvSpPr>
            <p:nvPr/>
          </p:nvSpPr>
          <p:spPr bwMode="auto">
            <a:xfrm>
              <a:off x="3349234" y="6189943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16200000">
              <a:off x="176596" y="5064267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 rot="16200000">
              <a:off x="176596" y="5891581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28588"/>
            <a:ext cx="80676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>
          <a:xfrm>
            <a:off x="2651709" y="131805"/>
            <a:ext cx="1813199" cy="595946"/>
          </a:xfrm>
          <a:prstGeom prst="wedgeRectCallout">
            <a:avLst>
              <a:gd name="adj1" fmla="val -23329"/>
              <a:gd name="adj2" fmla="val 7789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continent</a:t>
            </a:r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-island model</a:t>
            </a:r>
            <a:endParaRPr lang="cs-CZ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7817707" y="107092"/>
            <a:ext cx="1227439" cy="608302"/>
          </a:xfrm>
          <a:prstGeom prst="wedgeRectCallout">
            <a:avLst>
              <a:gd name="adj1" fmla="val -21989"/>
              <a:gd name="adj2" fmla="val 893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pure</a:t>
            </a:r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island </a:t>
            </a:r>
          </a:p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cs-CZ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909405" y="5659394"/>
            <a:ext cx="1528995" cy="575350"/>
          </a:xfrm>
          <a:prstGeom prst="wedgeRectCallout">
            <a:avLst>
              <a:gd name="adj1" fmla="val 24424"/>
              <a:gd name="adj2" fmla="val -11216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1D </a:t>
            </a:r>
            <a:r>
              <a:rPr lang="cs-CZ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</a:t>
            </a:r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-stone model</a:t>
            </a:r>
            <a:endParaRPr lang="cs-CZ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7512032" y="6161903"/>
            <a:ext cx="1508401" cy="587707"/>
          </a:xfrm>
          <a:prstGeom prst="wedgeRectCallout">
            <a:avLst>
              <a:gd name="adj1" fmla="val -33859"/>
              <a:gd name="adj2" fmla="val -81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2D </a:t>
            </a:r>
            <a:r>
              <a:rPr lang="cs-CZ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</a:t>
            </a:r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-stone model</a:t>
            </a:r>
            <a:endParaRPr lang="cs-CZ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83459" y="19688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30562" y="18164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261654" y="68786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69891" y="18164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338648" y="4403124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47534" y="44196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18670" y="352167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218670" y="441136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243383" y="528457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273113" y="352167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289589" y="528457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35794" y="352167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327556" y="441136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335794" y="528457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N</a:t>
            </a:r>
            <a:endParaRPr lang="cs-CZ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1813" y="347436"/>
            <a:ext cx="660629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1D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stepping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stone model: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frakce gamet dispergujících po celé populaci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frakce gamet dispergujících mezi sousedními démy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tok genů symetrický,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/2 na jednu i druhou stranu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2892449"/>
            <a:ext cx="8165873" cy="35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1338" y="414338"/>
            <a:ext cx="6104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většinou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můžeme aproximovat jako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1338" y="2464898"/>
            <a:ext cx="839364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dopad toku genů dán součinem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disperze na velké vzdálenosti má stále velký vliv na strukturovanost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např. jestliže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100,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0,1	...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0,01 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0,053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			...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0,001 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0,276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i když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10–100 nižší než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vliv na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silný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důvodem větší rozdíl ve frekvencích mezi vzdálenými vs. sousedními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démy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5773850" y="980303"/>
            <a:ext cx="2035620" cy="1169773"/>
          </a:xfrm>
          <a:prstGeom prst="wedgeRectCallout">
            <a:avLst>
              <a:gd name="adj1" fmla="val -97386"/>
              <a:gd name="adj2" fmla="val 1774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rovnice je silně citlivá na migraci na velké vzdálenosti!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90509" y="5666194"/>
            <a:ext cx="6979795" cy="83099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Přesnější kvantifikace toku genů genetickými než </a:t>
            </a:r>
          </a:p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přímými metodami (např. zpětným odchytem)!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219200" y="1005016"/>
            <a:ext cx="3557195" cy="1047750"/>
            <a:chOff x="1219200" y="1005016"/>
            <a:chExt cx="3557195" cy="1047750"/>
          </a:xfrm>
        </p:grpSpPr>
        <p:sp>
          <p:nvSpPr>
            <p:cNvPr id="9" name="Obdélník 8"/>
            <p:cNvSpPr/>
            <p:nvPr/>
          </p:nvSpPr>
          <p:spPr>
            <a:xfrm>
              <a:off x="4152452" y="1581374"/>
              <a:ext cx="623943" cy="3872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005016"/>
              <a:ext cx="3505200" cy="10477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81001" y="3492188"/>
            <a:ext cx="5216752" cy="32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Skupina 10"/>
          <p:cNvGrpSpPr/>
          <p:nvPr/>
        </p:nvGrpSpPr>
        <p:grpSpPr>
          <a:xfrm>
            <a:off x="600075" y="307975"/>
            <a:ext cx="6699526" cy="3170099"/>
            <a:chOff x="600075" y="307975"/>
            <a:chExt cx="6699526" cy="3170099"/>
          </a:xfrm>
        </p:grpSpPr>
        <p:sp>
          <p:nvSpPr>
            <p:cNvPr id="5" name="TextovéPole 4"/>
            <p:cNvSpPr txBox="1"/>
            <p:nvPr/>
          </p:nvSpPr>
          <p:spPr>
            <a:xfrm>
              <a:off x="600075" y="307975"/>
              <a:ext cx="6699526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izolace vzdáleností pro kontinuální populace:</a:t>
              </a:r>
            </a:p>
            <a:p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cs-CZ" i="1" dirty="0" err="1" smtClean="0">
                  <a:latin typeface="Arial" pitchFamily="34" charset="0"/>
                  <a:cs typeface="Arial" pitchFamily="34" charset="0"/>
                </a:rPr>
                <a:t>Linanthus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i="1" dirty="0" err="1" smtClean="0">
                  <a:latin typeface="Arial" pitchFamily="34" charset="0"/>
                  <a:cs typeface="Arial" pitchFamily="34" charset="0"/>
                </a:rPr>
                <a:t>parryae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z čeledi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jirnicovitých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Polemoniaceae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) </a:t>
              </a:r>
              <a:br>
                <a:rPr lang="cs-CZ" dirty="0" smtClean="0">
                  <a:latin typeface="Arial" pitchFamily="34" charset="0"/>
                  <a:cs typeface="Arial" pitchFamily="34" charset="0"/>
                </a:rPr>
              </a:br>
              <a:r>
                <a:rPr lang="cs-CZ" dirty="0" smtClean="0">
                  <a:latin typeface="Arial" pitchFamily="34" charset="0"/>
                  <a:cs typeface="Arial" pitchFamily="34" charset="0"/>
                </a:rPr>
                <a:t>z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Mohavské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pouště (Kalifornie) ... T.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Dobzhansky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Sewall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Wright</a:t>
              </a:r>
              <a:endParaRPr lang="cs-CZ" dirty="0" smtClean="0">
                <a:latin typeface="Arial" pitchFamily="34" charset="0"/>
                <a:cs typeface="Arial" pitchFamily="34" charset="0"/>
              </a:endParaRPr>
            </a:p>
            <a:p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 err="1" smtClean="0">
                  <a:latin typeface="Arial" pitchFamily="34" charset="0"/>
                  <a:cs typeface="Arial" pitchFamily="34" charset="0"/>
                </a:rPr>
                <a:t>dém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  <a:sym typeface="Symbol"/>
                </a:rPr>
                <a:t>čtvrť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neighborhood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i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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= populační hustota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density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i="1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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m</a:t>
              </a:r>
              <a:r>
                <a:rPr lang="cs-CZ" sz="2000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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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= disperze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dispersal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 = SD geografické</a:t>
              </a:r>
              <a:b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</a:b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vzdálenosti mezi místem narození rodičů a potomků</a:t>
              </a:r>
            </a:p>
          </p:txBody>
        </p:sp>
        <p:cxnSp>
          <p:nvCxnSpPr>
            <p:cNvPr id="7" name="Přímá spojovací čára 6"/>
            <p:cNvCxnSpPr/>
            <p:nvPr/>
          </p:nvCxnSpPr>
          <p:spPr>
            <a:xfrm>
              <a:off x="823048" y="2814950"/>
              <a:ext cx="29070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868591" y="5579486"/>
            <a:ext cx="1109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i="1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parryae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64" name="Picture 4" descr="http://eolspecies.lifedesks.org/image/view/1607/_original"/>
          <p:cNvPicPr>
            <a:picLocks noChangeAspect="1" noChangeArrowheads="1"/>
          </p:cNvPicPr>
          <p:nvPr/>
        </p:nvPicPr>
        <p:blipFill>
          <a:blip r:embed="rId3" cstate="print"/>
          <a:srcRect l="4947" t="3053" r="9664" b="3031"/>
          <a:stretch>
            <a:fillRect/>
          </a:stretch>
        </p:blipFill>
        <p:spPr bwMode="auto">
          <a:xfrm>
            <a:off x="6823731" y="4002301"/>
            <a:ext cx="2163404" cy="1585769"/>
          </a:xfrm>
          <a:prstGeom prst="rect">
            <a:avLst/>
          </a:prstGeom>
          <a:noFill/>
        </p:spPr>
      </p:pic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70" name="Picture 10" descr="http://calphotos.berkeley.edu/imgs/512x768/0000_0000/0108/166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902" y="2353079"/>
            <a:ext cx="2165711" cy="1623472"/>
          </a:xfrm>
          <a:prstGeom prst="rect">
            <a:avLst/>
          </a:prstGeom>
          <a:noFill/>
        </p:spPr>
      </p:pic>
      <p:sp>
        <p:nvSpPr>
          <p:cNvPr id="15" name="Obdélníkový popisek 14"/>
          <p:cNvSpPr/>
          <p:nvPr/>
        </p:nvSpPr>
        <p:spPr>
          <a:xfrm>
            <a:off x="5436499" y="5885896"/>
            <a:ext cx="1692270" cy="418930"/>
          </a:xfrm>
          <a:prstGeom prst="wedgeRectCallout">
            <a:avLst>
              <a:gd name="adj1" fmla="val -69582"/>
              <a:gd name="adj2" fmla="val 2409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1, </a:t>
            </a:r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1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0,01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ový popisek 15"/>
          <p:cNvSpPr/>
          <p:nvPr/>
        </p:nvSpPr>
        <p:spPr>
          <a:xfrm>
            <a:off x="2083276" y="3595456"/>
            <a:ext cx="1869823" cy="738526"/>
          </a:xfrm>
          <a:prstGeom prst="wedgeRectCallout">
            <a:avLst>
              <a:gd name="adj1" fmla="val -79819"/>
              <a:gd name="adj2" fmla="val 6221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 rostoucí hustotou klesá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16"/>
          <p:cNvSpPr/>
          <p:nvPr/>
        </p:nvSpPr>
        <p:spPr>
          <a:xfrm>
            <a:off x="3338513" y="4590919"/>
            <a:ext cx="2223451" cy="738526"/>
          </a:xfrm>
          <a:prstGeom prst="wedgeRectCallout">
            <a:avLst>
              <a:gd name="adj1" fmla="val -84365"/>
              <a:gd name="adj2" fmla="val 8024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vyšší pro 1D než pro 2D habitat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s://upload.wikimedia.org/wikipedia/en/thumb/8/81/Sewall_Wright.jpg/150px-Sewall_W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1918" y="497794"/>
            <a:ext cx="142875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31813" y="3748216"/>
            <a:ext cx="82557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 rostoucím počtem „kroků“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stepping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stone model) nebo geografickou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vzdáleností (kontinuální model) by měla růst genetická diferenciace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(populačně)genetické distance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Nei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atd.)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813" y="539836"/>
            <a:ext cx="6455131" cy="251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77" name="Skupina 76"/>
          <p:cNvGrpSpPr/>
          <p:nvPr/>
        </p:nvGrpSpPr>
        <p:grpSpPr>
          <a:xfrm>
            <a:off x="738188" y="2008188"/>
            <a:ext cx="7305667" cy="1811009"/>
            <a:chOff x="738188" y="2008188"/>
            <a:chExt cx="7305667" cy="1811009"/>
          </a:xfrm>
        </p:grpSpPr>
        <p:grpSp>
          <p:nvGrpSpPr>
            <p:cNvPr id="48" name="Skupina 9"/>
            <p:cNvGrpSpPr/>
            <p:nvPr/>
          </p:nvGrpSpPr>
          <p:grpSpPr>
            <a:xfrm>
              <a:off x="2457828" y="2930659"/>
              <a:ext cx="2450730" cy="888538"/>
              <a:chOff x="558800" y="2638425"/>
              <a:chExt cx="2450730" cy="888538"/>
            </a:xfrm>
          </p:grpSpPr>
          <p:sp>
            <p:nvSpPr>
              <p:cNvPr id="74" name="Obdélník 73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TextovéPole 6"/>
              <p:cNvSpPr txBox="1"/>
              <p:nvPr/>
            </p:nvSpPr>
            <p:spPr>
              <a:xfrm>
                <a:off x="1233996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6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ovéPole 48"/>
            <p:cNvSpPr txBox="1"/>
            <p:nvPr/>
          </p:nvSpPr>
          <p:spPr>
            <a:xfrm>
              <a:off x="2856683" y="2389321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5983101" y="2389321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794603" y="303981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generace 0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2" name="Skupina 13"/>
            <p:cNvGrpSpPr/>
            <p:nvPr/>
          </p:nvGrpSpPr>
          <p:grpSpPr>
            <a:xfrm>
              <a:off x="5593125" y="2929720"/>
              <a:ext cx="2450730" cy="886950"/>
              <a:chOff x="558800" y="2637486"/>
              <a:chExt cx="2450730" cy="886950"/>
            </a:xfrm>
          </p:grpSpPr>
          <p:sp>
            <p:nvSpPr>
              <p:cNvPr id="71" name="Obdélník 70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672052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3" name="Přímá spojovací čára 72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ovéPole 63"/>
            <p:cNvSpPr txBox="1"/>
            <p:nvPr/>
          </p:nvSpPr>
          <p:spPr>
            <a:xfrm>
              <a:off x="738188" y="2008188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156529"/>
            <a:ext cx="4079081" cy="650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916" y="153987"/>
            <a:ext cx="4050506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>
          <a:xfrm>
            <a:off x="3412511" y="214184"/>
            <a:ext cx="1159489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99</a:t>
            </a: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7626165" y="226540"/>
            <a:ext cx="1159489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3334251" y="3579341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ový popisek 8"/>
          <p:cNvSpPr/>
          <p:nvPr/>
        </p:nvSpPr>
        <p:spPr>
          <a:xfrm>
            <a:off x="7514953" y="3583459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118796" y="1990164"/>
            <a:ext cx="6515884" cy="4727393"/>
            <a:chOff x="1118796" y="1990164"/>
            <a:chExt cx="6515884" cy="47273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8796" y="1990164"/>
              <a:ext cx="6515884" cy="4727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Volný tvar 6"/>
            <p:cNvSpPr/>
            <p:nvPr/>
          </p:nvSpPr>
          <p:spPr>
            <a:xfrm>
              <a:off x="1935892" y="2388973"/>
              <a:ext cx="5321643" cy="3707027"/>
            </a:xfrm>
            <a:custGeom>
              <a:avLst/>
              <a:gdLst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1643" h="3707027">
                  <a:moveTo>
                    <a:pt x="0" y="3707027"/>
                  </a:moveTo>
                  <a:cubicBezTo>
                    <a:pt x="867719" y="2298357"/>
                    <a:pt x="2864020" y="864974"/>
                    <a:pt x="5321643" y="0"/>
                  </a:cubicBezTo>
                </a:path>
              </a:pathLst>
            </a:custGeom>
            <a:ln w="5715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531813" y="343989"/>
            <a:ext cx="6976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Test izolace vzdáleností: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Mantelův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test: korelace mezi maticí genetických vzdáleností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/(1-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), případně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Neiovy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atd. distance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ový popisek 4"/>
          <p:cNvSpPr/>
          <p:nvPr/>
        </p:nvSpPr>
        <p:spPr>
          <a:xfrm>
            <a:off x="3021214" y="1927654"/>
            <a:ext cx="1781446" cy="956468"/>
          </a:xfrm>
          <a:prstGeom prst="wedgeRectCallout">
            <a:avLst>
              <a:gd name="adj1" fmla="val 39949"/>
              <a:gd name="adj2" fmla="val 906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izolace vzdáleností u člověka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5793246" y="4563762"/>
            <a:ext cx="2312786" cy="1001777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někdy se geografické distance logaritmují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linearizace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vztahu)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693490" y="304800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DRIFT V ROZDĚLENÉ POPULACI</a:t>
            </a:r>
            <a:endParaRPr lang="cs-CZ" sz="3200" b="1" dirty="0">
              <a:ln w="3175">
                <a:solidFill>
                  <a:schemeClr val="tx1"/>
                </a:solidFill>
              </a:ln>
              <a:solidFill>
                <a:srgbClr val="E80000"/>
              </a:solidFill>
              <a:latin typeface="Arial Black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582406" y="3040655"/>
            <a:ext cx="1881960" cy="1553378"/>
          </a:xfrm>
          <a:prstGeom prst="rect">
            <a:avLst/>
          </a:prstGeom>
          <a:solidFill>
            <a:srgbClr val="CCFF33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3"/>
          <p:cNvGrpSpPr/>
          <p:nvPr/>
        </p:nvGrpSpPr>
        <p:grpSpPr>
          <a:xfrm>
            <a:off x="2337500" y="2795913"/>
            <a:ext cx="4371771" cy="2016087"/>
            <a:chOff x="4054209" y="1749310"/>
            <a:chExt cx="4371771" cy="2016087"/>
          </a:xfrm>
        </p:grpSpPr>
        <p:sp>
          <p:nvSpPr>
            <p:cNvPr id="5" name="Elipsa 4"/>
            <p:cNvSpPr/>
            <p:nvPr/>
          </p:nvSpPr>
          <p:spPr>
            <a:xfrm>
              <a:off x="4054209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Elipsa 5"/>
            <p:cNvSpPr/>
            <p:nvPr/>
          </p:nvSpPr>
          <p:spPr>
            <a:xfrm>
              <a:off x="6409980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131524" y="2415374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559146" y="189306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319312" y="214645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697007" y="2468622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327793" y="2862550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672293" y="319861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13203" y="252102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266062" y="2996586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 flipH="1">
              <a:off x="6619300" y="212441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 flipH="1">
              <a:off x="7190342" y="190224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 flipH="1">
              <a:off x="7223592" y="252772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 flipH="1">
              <a:off x="6661532" y="294884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 flipH="1">
              <a:off x="6507297" y="258529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 flipH="1">
              <a:off x="7774236" y="22327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 flipH="1">
              <a:off x="7798104" y="279644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 flipH="1">
              <a:off x="7309693" y="31342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566738" y="1718632"/>
            <a:ext cx="255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Šipka dolů 25"/>
          <p:cNvSpPr/>
          <p:nvPr/>
        </p:nvSpPr>
        <p:spPr>
          <a:xfrm>
            <a:off x="4333103" y="4868562"/>
            <a:ext cx="420130" cy="337751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718093" y="5371070"/>
            <a:ext cx="1665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absence</a:t>
            </a:r>
          </a:p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heterozygotů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618217"/>
            <a:ext cx="8202887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2 stejně velké démy,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0,2,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0,7: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frekvence genotypů: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)/2 = (0,2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+ 0,7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)/2 = 0,265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(2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0,2  0,8 + 2  0,7  0,3)/2 = 0,370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(0,8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+ 0,3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)/2 = 0,365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HW rovnováha, je 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celkové populaci: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(2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0,265 + 0,370)/2 = 0,45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celé populaci by měla teoreticky být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0,45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0,2025  0,</a:t>
            </a:r>
            <a:r>
              <a:rPr lang="en-US" sz="2000" u="sng" dirty="0" smtClean="0">
                <a:latin typeface="Arial" pitchFamily="34" charset="0"/>
                <a:cs typeface="Arial" pitchFamily="34" charset="0"/>
                <a:sym typeface="Symbol"/>
              </a:rPr>
              <a:t>265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477537"/>
            <a:ext cx="68083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31161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např.: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Graf 12"/>
          <p:cNvGraphicFramePr/>
          <p:nvPr/>
        </p:nvGraphicFramePr>
        <p:xfrm>
          <a:off x="3550508" y="3190576"/>
          <a:ext cx="3933310" cy="307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865987" y="3133242"/>
            <a:ext cx="1305948" cy="697353"/>
          </a:xfrm>
          <a:prstGeom prst="wedgeRectCallout">
            <a:avLst>
              <a:gd name="adj1" fmla="val -45834"/>
              <a:gd name="adj2" fmla="val 99206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charset="0"/>
              </a:rPr>
              <a:t>N</a:t>
            </a:r>
            <a:r>
              <a:rPr lang="cs-CZ" sz="1600" baseline="-25000" dirty="0" smtClean="0">
                <a:latin typeface="Arial" charset="0"/>
              </a:rPr>
              <a:t>1</a:t>
            </a:r>
            <a:r>
              <a:rPr lang="cs-CZ" sz="1600" dirty="0" smtClean="0">
                <a:latin typeface="Arial" charset="0"/>
              </a:rPr>
              <a:t> = 40</a:t>
            </a:r>
            <a:br>
              <a:rPr lang="cs-CZ" sz="1600" dirty="0" smtClean="0">
                <a:latin typeface="Arial" charset="0"/>
              </a:rPr>
            </a:br>
            <a:r>
              <a:rPr lang="cs-CZ" sz="1600" i="1" dirty="0" smtClean="0">
                <a:latin typeface="Arial" charset="0"/>
              </a:rPr>
              <a:t>w</a:t>
            </a:r>
            <a:r>
              <a:rPr lang="cs-CZ" sz="1600" baseline="-25000" dirty="0" smtClean="0">
                <a:latin typeface="Arial" charset="0"/>
              </a:rPr>
              <a:t>1</a:t>
            </a:r>
            <a:r>
              <a:rPr lang="cs-CZ" sz="1600" dirty="0" smtClean="0">
                <a:latin typeface="Arial" charset="0"/>
              </a:rPr>
              <a:t> = 0,40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48895" y="3211502"/>
            <a:ext cx="1305948" cy="697353"/>
          </a:xfrm>
          <a:prstGeom prst="wedgeRectCallout">
            <a:avLst>
              <a:gd name="adj1" fmla="val 48154"/>
              <a:gd name="adj2" fmla="val 90937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charset="0"/>
              </a:rPr>
              <a:t>N</a:t>
            </a:r>
            <a:r>
              <a:rPr lang="cs-CZ" sz="1600" baseline="-25000" dirty="0" smtClean="0">
                <a:latin typeface="Arial" charset="0"/>
              </a:rPr>
              <a:t>3</a:t>
            </a:r>
            <a:r>
              <a:rPr lang="cs-CZ" sz="1600" dirty="0" smtClean="0">
                <a:latin typeface="Arial" charset="0"/>
              </a:rPr>
              <a:t> = 25</a:t>
            </a:r>
            <a:br>
              <a:rPr lang="cs-CZ" sz="1600" dirty="0" smtClean="0">
                <a:latin typeface="Arial" charset="0"/>
              </a:rPr>
            </a:br>
            <a:r>
              <a:rPr lang="cs-CZ" sz="1600" i="1" dirty="0" smtClean="0">
                <a:latin typeface="Arial" charset="0"/>
              </a:rPr>
              <a:t>w</a:t>
            </a:r>
            <a:r>
              <a:rPr lang="cs-CZ" sz="1600" baseline="-25000" dirty="0" smtClean="0">
                <a:latin typeface="Arial" charset="0"/>
              </a:rPr>
              <a:t>3</a:t>
            </a:r>
            <a:r>
              <a:rPr lang="cs-CZ" sz="1600" dirty="0" smtClean="0">
                <a:latin typeface="Arial" charset="0"/>
              </a:rPr>
              <a:t> = 0,25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673825" y="5435718"/>
            <a:ext cx="1305948" cy="697353"/>
          </a:xfrm>
          <a:prstGeom prst="wedgeRectCallout">
            <a:avLst>
              <a:gd name="adj1" fmla="val 36169"/>
              <a:gd name="adj2" fmla="val -105159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charset="0"/>
              </a:rPr>
              <a:t>N</a:t>
            </a:r>
            <a:r>
              <a:rPr lang="cs-CZ" sz="1600" baseline="-25000" dirty="0" smtClean="0">
                <a:latin typeface="Arial" charset="0"/>
              </a:rPr>
              <a:t>2</a:t>
            </a:r>
            <a:r>
              <a:rPr lang="cs-CZ" sz="1600" dirty="0" smtClean="0">
                <a:latin typeface="Arial" charset="0"/>
              </a:rPr>
              <a:t> = 35</a:t>
            </a:r>
            <a:br>
              <a:rPr lang="cs-CZ" sz="1600" dirty="0" smtClean="0">
                <a:latin typeface="Arial" charset="0"/>
              </a:rPr>
            </a:br>
            <a:r>
              <a:rPr lang="cs-CZ" sz="1600" i="1" dirty="0" smtClean="0">
                <a:latin typeface="Arial" charset="0"/>
              </a:rPr>
              <a:t>w</a:t>
            </a:r>
            <a:r>
              <a:rPr lang="cs-CZ" sz="1600" baseline="-25000" dirty="0" smtClean="0">
                <a:latin typeface="Arial" charset="0"/>
              </a:rPr>
              <a:t>2</a:t>
            </a:r>
            <a:r>
              <a:rPr lang="cs-CZ" sz="1600" dirty="0" smtClean="0">
                <a:latin typeface="Arial" charset="0"/>
              </a:rPr>
              <a:t> = 0,35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477537"/>
            <a:ext cx="701031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rozptyl alelových frekvencí: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r="25383"/>
          <a:stretch>
            <a:fillRect/>
          </a:stretch>
        </p:blipFill>
        <p:spPr bwMode="auto">
          <a:xfrm>
            <a:off x="3906225" y="3154762"/>
            <a:ext cx="4844130" cy="72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22" name="Přímá spojovací šipka 21"/>
          <p:cNvCxnSpPr/>
          <p:nvPr/>
        </p:nvCxnSpPr>
        <p:spPr>
          <a:xfrm flipH="1" flipV="1">
            <a:off x="3665838" y="2817341"/>
            <a:ext cx="3451654" cy="345989"/>
          </a:xfrm>
          <a:prstGeom prst="straightConnector1">
            <a:avLst/>
          </a:prstGeom>
          <a:ln w="38100">
            <a:solidFill>
              <a:srgbClr val="D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241059" y="3155092"/>
            <a:ext cx="947352" cy="716692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6293708" y="4011827"/>
            <a:ext cx="362464" cy="535459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7306961" y="3912973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897" y="4819135"/>
            <a:ext cx="362902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27013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270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31813" y="461769"/>
            <a:ext cx="801386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  nakonec náhodná fixace/extinkce ve všech démech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 maximální rozptyl frekvencí:</a:t>
            </a:r>
          </a:p>
          <a:p>
            <a:pPr defTabSz="540000">
              <a:spcAft>
                <a:spcPts val="18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lze chápat jako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standardizovaný rozptyl, tj.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poměr skutečného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rozptylu k teoretické maximální hodnotě: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0324" y="3105000"/>
            <a:ext cx="1079654" cy="783619"/>
          </a:xfrm>
          <a:prstGeom prst="rect">
            <a:avLst/>
          </a:prstGeom>
          <a:noFill/>
        </p:spPr>
      </p:pic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165403" y="4138257"/>
            <a:ext cx="1305948" cy="697353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maximální </a:t>
            </a:r>
          </a:p>
          <a:p>
            <a:pPr algn="ctr"/>
            <a:r>
              <a:rPr lang="cs-CZ" sz="1600" dirty="0" smtClean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5" name="Skupina 34"/>
          <p:cNvGrpSpPr/>
          <p:nvPr/>
        </p:nvGrpSpPr>
        <p:grpSpPr>
          <a:xfrm>
            <a:off x="2724751" y="1383958"/>
            <a:ext cx="2249213" cy="422188"/>
            <a:chOff x="2724751" y="1383958"/>
            <a:chExt cx="2249213" cy="422188"/>
          </a:xfrm>
        </p:grpSpPr>
        <p:pic>
          <p:nvPicPr>
            <p:cNvPr id="13721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2563"/>
            <a:stretch>
              <a:fillRect/>
            </a:stretch>
          </p:blipFill>
          <p:spPr bwMode="auto">
            <a:xfrm>
              <a:off x="2724751" y="1425146"/>
              <a:ext cx="1979054" cy="381000"/>
            </a:xfrm>
            <a:prstGeom prst="rect">
              <a:avLst/>
            </a:prstGeom>
            <a:noFill/>
          </p:spPr>
        </p:pic>
        <p:sp>
          <p:nvSpPr>
            <p:cNvPr id="28" name="TextovéPole 27"/>
            <p:cNvSpPr txBox="1"/>
            <p:nvPr/>
          </p:nvSpPr>
          <p:spPr>
            <a:xfrm>
              <a:off x="4604952" y="1383958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*)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531812" y="5387546"/>
            <a:ext cx="376403" cy="381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*)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2734711" y="2832559"/>
            <a:ext cx="1186500" cy="697353"/>
          </a:xfrm>
          <a:prstGeom prst="wedgeRectCallout">
            <a:avLst>
              <a:gd name="adj1" fmla="val -69804"/>
              <a:gd name="adj2" fmla="val 2005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skutečný </a:t>
            </a:r>
          </a:p>
          <a:p>
            <a:pPr algn="ctr"/>
            <a:r>
              <a:rPr lang="cs-CZ" sz="1600" dirty="0" smtClean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807309" y="5486400"/>
            <a:ext cx="6571488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5605900" y="3670204"/>
            <a:ext cx="2648813" cy="994907"/>
          </a:xfrm>
          <a:prstGeom prst="wedgeRectCallout">
            <a:avLst>
              <a:gd name="adj1" fmla="val 14294"/>
              <a:gd name="adj2" fmla="val -8058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měří odchylku od HW způsobenou </a:t>
            </a:r>
            <a:r>
              <a:rPr lang="cs-CZ" dirty="0" err="1" smtClean="0">
                <a:latin typeface="Arial" charset="0"/>
              </a:rPr>
              <a:t>démovým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inbreedingem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531813" y="3572293"/>
            <a:ext cx="2648813" cy="994907"/>
          </a:xfrm>
          <a:prstGeom prst="wedgeRectCallout">
            <a:avLst>
              <a:gd name="adj1" fmla="val 31347"/>
              <a:gd name="adj2" fmla="val -7837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měří odchylku od HW způsobenou rozdělením populace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5" name="Skupina 29"/>
          <p:cNvGrpSpPr/>
          <p:nvPr/>
        </p:nvGrpSpPr>
        <p:grpSpPr>
          <a:xfrm>
            <a:off x="1001369" y="1937480"/>
            <a:ext cx="2333625" cy="1303466"/>
            <a:chOff x="539750" y="346075"/>
            <a:chExt cx="2333625" cy="1303466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346075"/>
              <a:ext cx="2085975" cy="3810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807308"/>
              <a:ext cx="2333625" cy="381000"/>
            </a:xfrm>
            <a:prstGeom prst="rect">
              <a:avLst/>
            </a:prstGeom>
            <a:noFill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1268541"/>
              <a:ext cx="2066925" cy="381000"/>
            </a:xfrm>
            <a:prstGeom prst="rect">
              <a:avLst/>
            </a:prstGeom>
            <a:noFill/>
          </p:spPr>
        </p:pic>
      </p:grpSp>
      <p:grpSp>
        <p:nvGrpSpPr>
          <p:cNvPr id="19" name="Skupina 18"/>
          <p:cNvGrpSpPr/>
          <p:nvPr/>
        </p:nvGrpSpPr>
        <p:grpSpPr>
          <a:xfrm>
            <a:off x="4846334" y="1937480"/>
            <a:ext cx="3212117" cy="1303466"/>
            <a:chOff x="4846334" y="1568871"/>
            <a:chExt cx="3212117" cy="1303466"/>
          </a:xfrm>
        </p:grpSpPr>
        <p:sp>
          <p:nvSpPr>
            <p:cNvPr id="4" name="TextovéPole 3"/>
            <p:cNvSpPr txBox="1"/>
            <p:nvPr/>
          </p:nvSpPr>
          <p:spPr>
            <a:xfrm>
              <a:off x="4846334" y="188132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0" b="1" dirty="0" smtClean="0">
                  <a:latin typeface="Arial" pitchFamily="34" charset="0"/>
                  <a:cs typeface="Arial" pitchFamily="34" charset="0"/>
                  <a:sym typeface="Symbol"/>
                </a:rPr>
                <a:t></a:t>
              </a:r>
              <a:endParaRPr lang="cs-CZ" sz="40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Skupina 36"/>
            <p:cNvGrpSpPr/>
            <p:nvPr/>
          </p:nvGrpSpPr>
          <p:grpSpPr>
            <a:xfrm>
              <a:off x="5791501" y="1568871"/>
              <a:ext cx="2266950" cy="1303466"/>
              <a:chOff x="1013254" y="346075"/>
              <a:chExt cx="2266950" cy="1303466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346075"/>
                <a:ext cx="2019300" cy="381000"/>
              </a:xfrm>
              <a:prstGeom prst="rect">
                <a:avLst/>
              </a:prstGeom>
              <a:noFill/>
            </p:spPr>
          </p:pic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815546"/>
                <a:ext cx="2266950" cy="381000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21492" y="1268541"/>
                <a:ext cx="2009775" cy="381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886465" y="551935"/>
            <a:ext cx="5319841" cy="790575"/>
            <a:chOff x="2100649" y="329513"/>
            <a:chExt cx="5319841" cy="79057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72" t="-3931"/>
            <a:stretch>
              <a:fillRect/>
            </a:stretch>
          </p:blipFill>
          <p:spPr bwMode="auto">
            <a:xfrm>
              <a:off x="2100649" y="527222"/>
              <a:ext cx="1681250" cy="435576"/>
            </a:xfrm>
            <a:prstGeom prst="rect">
              <a:avLst/>
            </a:prstGeom>
            <a:noFill/>
          </p:spPr>
        </p:pic>
        <p:sp>
          <p:nvSpPr>
            <p:cNvPr id="16" name="TextovéPole 15"/>
            <p:cNvSpPr txBox="1"/>
            <p:nvPr/>
          </p:nvSpPr>
          <p:spPr>
            <a:xfrm>
              <a:off x="4127157" y="5107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9665" y="329513"/>
              <a:ext cx="2790825" cy="7905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11836" y="403225"/>
            <a:ext cx="310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S.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-statistika</a:t>
            </a:r>
            <a:endParaRPr lang="cs-CZ" sz="2400" dirty="0"/>
          </a:p>
        </p:txBody>
      </p:sp>
      <p:pic>
        <p:nvPicPr>
          <p:cNvPr id="3" name="Picture 45" descr="File:Sewall Wr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137" y="403225"/>
            <a:ext cx="2209646" cy="27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7133994" y="3081109"/>
            <a:ext cx="112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S.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Wright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1029638" y="1582374"/>
            <a:ext cx="5559402" cy="2843785"/>
            <a:chOff x="3150825" y="527376"/>
            <a:chExt cx="5838939" cy="2986776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8399066" y="1146058"/>
              <a:ext cx="590698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I</a:t>
              </a:r>
              <a:endParaRPr lang="cs-CZ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150825" y="527376"/>
              <a:ext cx="4953327" cy="29867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78564" y="82309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58869" y="182854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282239" y="734380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9"/>
            <p:cNvSpPr>
              <a:spLocks noChangeAspect="1" noChangeArrowheads="1"/>
            </p:cNvSpPr>
            <p:nvPr/>
          </p:nvSpPr>
          <p:spPr bwMode="auto">
            <a:xfrm>
              <a:off x="4040431" y="101531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0"/>
            <p:cNvSpPr>
              <a:spLocks noChangeAspect="1" noChangeArrowheads="1"/>
            </p:cNvSpPr>
            <p:nvPr/>
          </p:nvSpPr>
          <p:spPr bwMode="auto">
            <a:xfrm>
              <a:off x="3656121" y="1081852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4374923" y="1192747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2"/>
            <p:cNvSpPr>
              <a:spLocks noChangeAspect="1" noChangeArrowheads="1"/>
            </p:cNvSpPr>
            <p:nvPr/>
          </p:nvSpPr>
          <p:spPr bwMode="auto">
            <a:xfrm>
              <a:off x="4424741" y="1673293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3520901" y="1407144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4161418" y="193204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3727290" y="1828546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16"/>
            <p:cNvSpPr>
              <a:spLocks noChangeAspect="1" noChangeArrowheads="1"/>
            </p:cNvSpPr>
            <p:nvPr/>
          </p:nvSpPr>
          <p:spPr bwMode="auto">
            <a:xfrm>
              <a:off x="3969263" y="145889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17"/>
            <p:cNvSpPr>
              <a:spLocks noChangeAspect="1" noChangeArrowheads="1"/>
            </p:cNvSpPr>
            <p:nvPr/>
          </p:nvSpPr>
          <p:spPr bwMode="auto">
            <a:xfrm rot="5400000">
              <a:off x="5525898" y="2005284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 rot="5400000">
              <a:off x="5141589" y="2071821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 rot="5400000">
              <a:off x="5860390" y="2182716"/>
              <a:ext cx="231648" cy="218250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 rot="5400000">
              <a:off x="5910208" y="2663262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1"/>
            <p:cNvSpPr>
              <a:spLocks noChangeAspect="1" noChangeArrowheads="1"/>
            </p:cNvSpPr>
            <p:nvPr/>
          </p:nvSpPr>
          <p:spPr bwMode="auto">
            <a:xfrm rot="5400000">
              <a:off x="5006368" y="2397113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 rot="5400000">
              <a:off x="5646885" y="2922017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3"/>
            <p:cNvSpPr>
              <a:spLocks noChangeAspect="1" noChangeArrowheads="1"/>
            </p:cNvSpPr>
            <p:nvPr/>
          </p:nvSpPr>
          <p:spPr bwMode="auto">
            <a:xfrm rot="5400000">
              <a:off x="5212757" y="2818515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4"/>
            <p:cNvSpPr>
              <a:spLocks noChangeAspect="1" noChangeArrowheads="1"/>
            </p:cNvSpPr>
            <p:nvPr/>
          </p:nvSpPr>
          <p:spPr bwMode="auto">
            <a:xfrm rot="5400000">
              <a:off x="5454730" y="2448864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25"/>
            <p:cNvSpPr>
              <a:spLocks noChangeAspect="1" noChangeArrowheads="1"/>
            </p:cNvSpPr>
            <p:nvPr/>
          </p:nvSpPr>
          <p:spPr bwMode="auto">
            <a:xfrm flipH="1">
              <a:off x="6944106" y="897026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flipH="1">
              <a:off x="6559796" y="96356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27"/>
            <p:cNvSpPr>
              <a:spLocks noChangeAspect="1" noChangeArrowheads="1"/>
            </p:cNvSpPr>
            <p:nvPr/>
          </p:nvSpPr>
          <p:spPr bwMode="auto">
            <a:xfrm flipH="1">
              <a:off x="7278597" y="1074459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 flipH="1">
              <a:off x="7328415" y="155500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 flipH="1">
              <a:off x="6457626" y="1233772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 flipH="1">
              <a:off x="7065092" y="1813760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 flipH="1">
              <a:off x="6630964" y="171025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 flipH="1">
              <a:off x="6872937" y="1340607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96825" y="1217390"/>
              <a:ext cx="13000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367641" y="2331270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 flipH="1">
              <a:off x="4232586" y="2380557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3333491" y="2622062"/>
              <a:ext cx="467340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7339594" y="2417667"/>
              <a:ext cx="493435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7449402" y="1463824"/>
              <a:ext cx="929935" cy="197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7392467" y="2045407"/>
              <a:ext cx="104380" cy="394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156771" y="4682169"/>
            <a:ext cx="9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88963" y="5221995"/>
            <a:ext cx="333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koeficienty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IT</a:t>
            </a:r>
            <a:endParaRPr lang="cs-CZ" sz="24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1813" y="365125"/>
            <a:ext cx="703109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lze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interpretovat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sobem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	= korelace mezi splývajícími gametami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= vztah skutečné a očekávané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heterozygotnosti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jediné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   nerozdělené populaci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234" y="2535006"/>
            <a:ext cx="1828800" cy="80010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815674" y="2658091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7090"/>
            <a:chOff x="490762" y="2450967"/>
            <a:chExt cx="7314590" cy="3607090"/>
          </a:xfrm>
        </p:grpSpPr>
        <p:grpSp>
          <p:nvGrpSpPr>
            <p:cNvPr id="3" name="Skupina 9"/>
            <p:cNvGrpSpPr/>
            <p:nvPr/>
          </p:nvGrpSpPr>
          <p:grpSpPr>
            <a:xfrm>
              <a:off x="2210402" y="3373438"/>
              <a:ext cx="2450730" cy="888538"/>
              <a:chOff x="558800" y="2638425"/>
              <a:chExt cx="2450730" cy="888538"/>
            </a:xfrm>
          </p:grpSpPr>
          <p:sp>
            <p:nvSpPr>
              <p:cNvPr id="5" name="Obdélník 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1233996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generace 0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345699" y="3372499"/>
              <a:ext cx="2450730" cy="886950"/>
              <a:chOff x="558800" y="2637486"/>
              <a:chExt cx="2450730" cy="886950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72052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Přímá spojovací čára 16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17"/>
            <p:cNvGrpSpPr/>
            <p:nvPr/>
          </p:nvGrpSpPr>
          <p:grpSpPr>
            <a:xfrm>
              <a:off x="2219325" y="5166069"/>
              <a:ext cx="2450730" cy="888148"/>
              <a:chOff x="558800" y="2636287"/>
              <a:chExt cx="2450730" cy="888148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153388" y="2689172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Přímá spojovací čára 20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21"/>
            <p:cNvGrpSpPr/>
            <p:nvPr/>
          </p:nvGrpSpPr>
          <p:grpSpPr>
            <a:xfrm>
              <a:off x="5354622" y="5168207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8" y="2691691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generace 1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6516563" y="4263094"/>
              <a:ext cx="2552" cy="8979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 flipH="1">
              <a:off x="3500968" y="4268756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 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562077" y="4510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9156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élníkový popisek 34"/>
          <p:cNvSpPr/>
          <p:nvPr/>
        </p:nvSpPr>
        <p:spPr>
          <a:xfrm>
            <a:off x="4365180" y="1738183"/>
            <a:ext cx="1912052" cy="684323"/>
          </a:xfrm>
          <a:prstGeom prst="wedgeRectCallout">
            <a:avLst>
              <a:gd name="adj1" fmla="val -19451"/>
              <a:gd name="adj2" fmla="val 3025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náhodně vybraných gamet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010161" y="5900952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65125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cs-CZ" sz="24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  </a:t>
            </a:r>
            <a:r>
              <a:rPr lang="cs-CZ" sz="2400" i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400" i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endParaRPr lang="cs-CZ" sz="24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1173476"/>
            <a:ext cx="1257300" cy="790575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2277346"/>
            <a:ext cx="1581150" cy="79057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3599996"/>
            <a:ext cx="952500" cy="304800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2239860" y="1357883"/>
            <a:ext cx="66800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= průměrná skutečná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 každé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subpopulaci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= průměrná očekávaná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 každém dému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   za předpokladu náhodného oplození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= očekávaná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heterozygotnot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 celkové populaci za předpokladu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   náhodného oplození a žádné divergence frekvencí alel mezi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subpopulacemi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6749" y="4856287"/>
            <a:ext cx="1771650" cy="800100"/>
          </a:xfrm>
          <a:prstGeom prst="rect">
            <a:avLst/>
          </a:prstGeom>
          <a:noFill/>
        </p:spPr>
      </p:pic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371349" y="5857102"/>
            <a:ext cx="2648813" cy="742397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průměrná očekávaná </a:t>
            </a:r>
            <a:r>
              <a:rPr lang="cs-CZ" sz="1600" dirty="0" err="1" smtClean="0">
                <a:latin typeface="Arial" charset="0"/>
              </a:rPr>
              <a:t>heterozygotnost</a:t>
            </a:r>
            <a:r>
              <a:rPr lang="cs-CZ" sz="1600" dirty="0" smtClean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4695316" y="4901513"/>
            <a:ext cx="2648813" cy="762991"/>
          </a:xfrm>
          <a:prstGeom prst="wedgeRectCallout">
            <a:avLst>
              <a:gd name="adj1" fmla="val -67499"/>
              <a:gd name="adj2" fmla="val -3421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průměrná skutečná </a:t>
            </a:r>
            <a:r>
              <a:rPr lang="cs-CZ" sz="1600" dirty="0" err="1" smtClean="0">
                <a:latin typeface="Arial" charset="0"/>
              </a:rPr>
              <a:t>heterozygotnost</a:t>
            </a:r>
            <a:r>
              <a:rPr lang="cs-CZ" sz="1600" dirty="0" smtClean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1813" y="365125"/>
            <a:ext cx="830547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	= míra zvýšení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identity stavem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IBS) u alel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vzorkovaných v téže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(S) v porovnání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vzorkováním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alel v celkové populaci (T):</a:t>
            </a: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	= </a:t>
            </a:r>
            <a:r>
              <a:rPr lang="cs-CZ" sz="2000" dirty="0" smtClean="0">
                <a:latin typeface="Arial" charset="0"/>
              </a:rPr>
              <a:t>odchylka od HW způsobenou rozdělením populace měřená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   pomocí rozptylu alelových frekvencí: </a:t>
            </a: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r>
              <a:rPr lang="cs-CZ" sz="2000" dirty="0" smtClean="0">
                <a:latin typeface="Arial" charset="0"/>
              </a:rPr>
              <a:t>	   nebo pomocí vztahu skutečné a očekávané </a:t>
            </a:r>
            <a:r>
              <a:rPr lang="cs-CZ" sz="2000" dirty="0" err="1" smtClean="0">
                <a:latin typeface="Arial" charset="0"/>
              </a:rPr>
              <a:t>heterozygotnosti</a:t>
            </a:r>
            <a:r>
              <a:rPr lang="cs-CZ" sz="2000" dirty="0" smtClean="0">
                <a:latin typeface="Arial" charset="0"/>
              </a:rPr>
              <a:t>:</a:t>
            </a:r>
            <a:endParaRPr lang="cs-CZ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094" y="1632653"/>
            <a:ext cx="1790700" cy="8001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5682" y="3825340"/>
            <a:ext cx="1187635" cy="861992"/>
          </a:xfrm>
          <a:prstGeom prst="rect">
            <a:avLst/>
          </a:prstGeom>
          <a:noFill/>
        </p:spPr>
      </p:pic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604701" y="1647567"/>
            <a:ext cx="2430413" cy="762991"/>
          </a:xfrm>
          <a:prstGeom prst="wedgeRectCallout">
            <a:avLst>
              <a:gd name="adj1" fmla="val -67499"/>
              <a:gd name="adj2" fmla="val -11543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pokud žádné rozdělení populace, </a:t>
            </a:r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baseline="-25000" dirty="0" smtClean="0">
                <a:latin typeface="Arial" charset="0"/>
              </a:rPr>
              <a:t>S</a:t>
            </a:r>
            <a:r>
              <a:rPr lang="cs-CZ" sz="1600" dirty="0" smtClean="0">
                <a:latin typeface="Arial" charset="0"/>
              </a:rPr>
              <a:t> = </a:t>
            </a:r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baseline="-25000" dirty="0" smtClean="0">
                <a:latin typeface="Arial" charset="0"/>
              </a:rPr>
              <a:t>T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Zahnutá šipka doprava 54"/>
          <p:cNvSpPr/>
          <p:nvPr/>
        </p:nvSpPr>
        <p:spPr>
          <a:xfrm>
            <a:off x="360009" y="1057622"/>
            <a:ext cx="457907" cy="1531342"/>
          </a:xfrm>
          <a:prstGeom prst="curvedRightArrow">
            <a:avLst/>
          </a:prstGeom>
          <a:solidFill>
            <a:srgbClr val="CCFF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934465" y="2010032"/>
            <a:ext cx="1202724" cy="8732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ovéPole 57"/>
          <p:cNvSpPr txBox="1"/>
          <p:nvPr/>
        </p:nvSpPr>
        <p:spPr>
          <a:xfrm>
            <a:off x="588963" y="3106757"/>
            <a:ext cx="77316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očekávaná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celkové populaci</a:t>
            </a: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skutečná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celkové populaci = průměrná HZ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 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subpopulacích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16"/>
          <p:cNvGrpSpPr/>
          <p:nvPr/>
        </p:nvGrpSpPr>
        <p:grpSpPr>
          <a:xfrm>
            <a:off x="523875" y="4515925"/>
            <a:ext cx="4249279" cy="478338"/>
            <a:chOff x="588963" y="4482974"/>
            <a:chExt cx="4249279" cy="478338"/>
          </a:xfrm>
        </p:grpSpPr>
        <p:sp>
          <p:nvSpPr>
            <p:cNvPr id="56" name="TextovéPole 55"/>
            <p:cNvSpPr txBox="1"/>
            <p:nvPr/>
          </p:nvSpPr>
          <p:spPr>
            <a:xfrm>
              <a:off x="3188944" y="4482974"/>
              <a:ext cx="1649298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0 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 </a:t>
              </a:r>
              <a:r>
                <a:rPr lang="cs-CZ" sz="24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2400" baseline="-25000" dirty="0" smtClean="0">
                  <a:latin typeface="Arial" pitchFamily="34" charset="0"/>
                  <a:cs typeface="Arial" pitchFamily="34" charset="0"/>
                </a:rPr>
                <a:t>ST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 1</a:t>
              </a:r>
              <a:endParaRPr lang="cs-CZ" sz="2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88963" y="4499647"/>
              <a:ext cx="2161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= fixační index</a:t>
              </a:r>
              <a:endPara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3382675" y="5529565"/>
            <a:ext cx="376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(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=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IT</a:t>
            </a:r>
            <a:endParaRPr lang="cs-CZ" sz="24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714" y="5432936"/>
            <a:ext cx="1809750" cy="800100"/>
          </a:xfrm>
          <a:prstGeom prst="rect">
            <a:avLst/>
          </a:prstGeom>
          <a:noFill/>
        </p:spPr>
      </p:pic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774178" y="534403"/>
            <a:ext cx="2381281" cy="1113165"/>
          </a:xfrm>
          <a:prstGeom prst="wedgeRectCallout">
            <a:avLst>
              <a:gd name="adj1" fmla="val -41348"/>
              <a:gd name="adj2" fmla="val 87734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pokud populace rozdělena, skutečná </a:t>
            </a:r>
            <a:r>
              <a:rPr lang="cs-CZ" sz="1600" dirty="0" err="1" smtClean="0">
                <a:latin typeface="Arial" charset="0"/>
              </a:rPr>
              <a:t>heterozygotnost</a:t>
            </a:r>
            <a:r>
              <a:rPr lang="cs-CZ" sz="1600" dirty="0" smtClean="0">
                <a:latin typeface="Arial" charset="0"/>
              </a:rPr>
              <a:t> je nižší, než teoretická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837599"/>
            <a:ext cx="2333625" cy="381000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365125"/>
            <a:ext cx="2085975" cy="381000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1323632"/>
            <a:ext cx="2066925" cy="381000"/>
          </a:xfrm>
          <a:prstGeom prst="rect">
            <a:avLst/>
          </a:prstGeom>
          <a:noFill/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1622" y="2092411"/>
            <a:ext cx="46101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94987"/>
            <a:ext cx="770755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roce 1950 (původní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Wrightův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článek) pouze teoretické odvození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pro 2 alely na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70. letech elektroforéza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první skutečně genetická data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Weir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Cockerham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(1984): odvození pro více alel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Odvození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ze sekvencí DNA: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kde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průměrný počet párových rozdílů mezi dvěma sekvencemi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vybranými ze stejné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within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), nebo 2 různých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between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70" name="Picture 2" descr="enter image description 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035" y="2027625"/>
            <a:ext cx="4120309" cy="1123176"/>
          </a:xfrm>
          <a:prstGeom prst="rect">
            <a:avLst/>
          </a:prstGeom>
          <a:noFill/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4733" y="3636790"/>
            <a:ext cx="32766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15"/>
          <p:cNvGrpSpPr/>
          <p:nvPr/>
        </p:nvGrpSpPr>
        <p:grpSpPr>
          <a:xfrm>
            <a:off x="588963" y="5321643"/>
            <a:ext cx="6207253" cy="897925"/>
            <a:chOff x="588963" y="5321643"/>
            <a:chExt cx="6207253" cy="897925"/>
          </a:xfrm>
        </p:grpSpPr>
        <p:sp>
          <p:nvSpPr>
            <p:cNvPr id="15" name="Obdélník 14"/>
            <p:cNvSpPr/>
            <p:nvPr/>
          </p:nvSpPr>
          <p:spPr>
            <a:xfrm>
              <a:off x="4596714" y="5321643"/>
              <a:ext cx="2199502" cy="8979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88963" y="5371070"/>
              <a:ext cx="6110716" cy="800100"/>
              <a:chOff x="588963" y="5371070"/>
              <a:chExt cx="6110716" cy="800100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588963" y="5535331"/>
                <a:ext cx="3916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Je-li populace v rovnováze, platí: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1073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0854" y="5371070"/>
                <a:ext cx="2028825" cy="8001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TextovéPole 3"/>
          <p:cNvSpPr txBox="1"/>
          <p:nvPr/>
        </p:nvSpPr>
        <p:spPr>
          <a:xfrm>
            <a:off x="588963" y="1068637"/>
            <a:ext cx="809067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Lze odvodit na základě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inbreedingové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efektivní velikosti populace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 čase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generací: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neidealizované populaci za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dosadíme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Jaká je pravděpodobnost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důsledku driftu a současně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platí, že 2 náhodně vybrané gamety pocházejí ze stejného dému?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88963" y="4032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926" y="1722683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206" y="4312459"/>
            <a:ext cx="5305425" cy="733425"/>
          </a:xfrm>
          <a:prstGeom prst="rect">
            <a:avLst/>
          </a:prstGeom>
          <a:noFill/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754480" y="4340285"/>
            <a:ext cx="2165908" cy="994907"/>
          </a:xfrm>
          <a:prstGeom prst="wedgeRectCallout">
            <a:avLst>
              <a:gd name="adj1" fmla="val -51031"/>
              <a:gd name="adj2" fmla="val 83858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platí pro malá </a:t>
            </a:r>
            <a:r>
              <a:rPr lang="cs-CZ" i="1" dirty="0" smtClean="0">
                <a:latin typeface="Arial" charset="0"/>
              </a:rPr>
              <a:t>m</a:t>
            </a:r>
            <a:r>
              <a:rPr lang="cs-CZ" dirty="0" smtClean="0">
                <a:latin typeface="Arial" charset="0"/>
              </a:rPr>
              <a:t> </a:t>
            </a:r>
          </a:p>
          <a:p>
            <a:pPr algn="ctr"/>
            <a:r>
              <a:rPr lang="cs-CZ" dirty="0" smtClean="0">
                <a:latin typeface="Arial" charset="0"/>
              </a:rPr>
              <a:t>(tj. </a:t>
            </a:r>
            <a:r>
              <a:rPr lang="cs-CZ" i="1" dirty="0" smtClean="0">
                <a:latin typeface="Arial" charset="0"/>
              </a:rPr>
              <a:t>m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  <a:sym typeface="Symbol"/>
              </a:rPr>
              <a:t> </a:t>
            </a:r>
            <a:r>
              <a:rPr lang="cs-CZ" i="1" dirty="0" smtClean="0">
                <a:latin typeface="Arial" charset="0"/>
                <a:sym typeface="Symbol"/>
              </a:rPr>
              <a:t>m</a:t>
            </a:r>
            <a:r>
              <a:rPr lang="cs-CZ" baseline="30000" dirty="0" smtClean="0">
                <a:latin typeface="Arial" charset="0"/>
                <a:sym typeface="Symbol"/>
              </a:rPr>
              <a:t>2</a:t>
            </a:r>
            <a:r>
              <a:rPr lang="cs-CZ" dirty="0" smtClean="0">
                <a:latin typeface="Arial" charset="0"/>
                <a:sym typeface="Symbol"/>
              </a:rPr>
              <a:t>, </a:t>
            </a:r>
          </a:p>
          <a:p>
            <a:pPr algn="ctr"/>
            <a:r>
              <a:rPr lang="cs-CZ" dirty="0" smtClean="0">
                <a:latin typeface="Arial" charset="0"/>
                <a:sym typeface="Symbol"/>
              </a:rPr>
              <a:t>řádově  1/</a:t>
            </a:r>
            <a:r>
              <a:rPr lang="cs-CZ" i="1" dirty="0" err="1" smtClean="0">
                <a:latin typeface="Arial" charset="0"/>
                <a:sym typeface="Symbol"/>
              </a:rPr>
              <a:t>N</a:t>
            </a:r>
            <a:r>
              <a:rPr lang="cs-CZ" i="1" baseline="-25000" dirty="0" err="1" smtClean="0">
                <a:latin typeface="Arial" charset="0"/>
                <a:sym typeface="Symbol"/>
              </a:rPr>
              <a:t>eF</a:t>
            </a:r>
            <a:r>
              <a:rPr lang="cs-CZ" dirty="0" smtClean="0">
                <a:latin typeface="Arial" charset="0"/>
                <a:sym typeface="Symbol"/>
              </a:rPr>
              <a:t>)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4032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Skupina 10"/>
          <p:cNvGrpSpPr/>
          <p:nvPr/>
        </p:nvGrpSpPr>
        <p:grpSpPr>
          <a:xfrm>
            <a:off x="588963" y="1068637"/>
            <a:ext cx="6252033" cy="4096487"/>
            <a:chOff x="588963" y="1068637"/>
            <a:chExt cx="6252033" cy="4096487"/>
          </a:xfrm>
        </p:grpSpPr>
        <p:sp>
          <p:nvSpPr>
            <p:cNvPr id="10" name="Obdélník 9"/>
            <p:cNvSpPr/>
            <p:nvPr/>
          </p:nvSpPr>
          <p:spPr>
            <a:xfrm>
              <a:off x="2619632" y="4110681"/>
              <a:ext cx="2512541" cy="105444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" name="Skupina 8"/>
            <p:cNvGrpSpPr/>
            <p:nvPr/>
          </p:nvGrpSpPr>
          <p:grpSpPr>
            <a:xfrm>
              <a:off x="588963" y="1068637"/>
              <a:ext cx="6252033" cy="3966338"/>
              <a:chOff x="588963" y="1068637"/>
              <a:chExt cx="6252033" cy="3966338"/>
            </a:xfrm>
          </p:grpSpPr>
          <p:sp>
            <p:nvSpPr>
              <p:cNvPr id="2" name="TextovéPole 1"/>
              <p:cNvSpPr txBox="1"/>
              <p:nvPr/>
            </p:nvSpPr>
            <p:spPr>
              <a:xfrm>
                <a:off x="588963" y="1068637"/>
                <a:ext cx="6252033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Lze odvodit na základě ostrovního modelu toku genů:</a:t>
                </a: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protože platí                      ,</a:t>
                </a: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pak pro malá </a:t>
                </a:r>
                <a:r>
                  <a:rPr lang="cs-CZ" sz="2000" i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  <p:pic>
            <p:nvPicPr>
              <p:cNvPr id="137217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05082" y="4234875"/>
                <a:ext cx="2276475" cy="800100"/>
              </a:xfrm>
              <a:prstGeom prst="rect">
                <a:avLst/>
              </a:prstGeom>
              <a:noFill/>
            </p:spPr>
          </p:pic>
          <p:pic>
            <p:nvPicPr>
              <p:cNvPr id="137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65243" y="1700996"/>
                <a:ext cx="4371975" cy="790575"/>
              </a:xfrm>
              <a:prstGeom prst="rect">
                <a:avLst/>
              </a:prstGeom>
              <a:noFill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35576" y="2973592"/>
                <a:ext cx="1079654" cy="783619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1266941"/>
            <a:ext cx="8892178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 toho plyne, že:</a:t>
            </a:r>
          </a:p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když větší tok genů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roste)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klesá (větší variabilita v démech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a menší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když 1/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roste (větší drift)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roste (menší variabilita v démech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a větší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i malý tok genů  2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se efektivně chovají jako jedna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evoluční linie</a:t>
            </a:r>
          </a:p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 (tj. 1 efektivní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*)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migrant za generaci) představuje významné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rozhraní mezi relativním evolučním významem driftu a toku genů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 v průměru pouze jeden efektivní migrant za generaci stačí k tomu,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aby tok genů převážil nad driftem a způsobil homogenizaci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8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*) tj. nezávisí na skutečném počtu migrantů, ale na lokální efektivní velikosti pop.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3" y="403225"/>
            <a:ext cx="1811835" cy="63679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939114" y="4316627"/>
            <a:ext cx="996778" cy="387178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56" y="1306608"/>
            <a:ext cx="7391145" cy="47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5391664" y="3949830"/>
            <a:ext cx="1868452" cy="994907"/>
          </a:xfrm>
          <a:prstGeom prst="wedgeRectCallout">
            <a:avLst>
              <a:gd name="adj1" fmla="val -43424"/>
              <a:gd name="adj2" fmla="val 8551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při </a:t>
            </a:r>
            <a:r>
              <a:rPr lang="cs-CZ" i="1" dirty="0" err="1" smtClean="0">
                <a:latin typeface="Arial" charset="0"/>
                <a:sym typeface="Symbol"/>
              </a:rPr>
              <a:t>N</a:t>
            </a:r>
            <a:r>
              <a:rPr lang="cs-CZ" i="1" baseline="-25000" dirty="0" err="1" smtClean="0">
                <a:latin typeface="Arial" charset="0"/>
                <a:sym typeface="Symbol"/>
              </a:rPr>
              <a:t>e</a:t>
            </a:r>
            <a:r>
              <a:rPr lang="cs-CZ" i="1" dirty="0" err="1" smtClean="0">
                <a:latin typeface="Arial" charset="0"/>
                <a:sym typeface="Symbol"/>
              </a:rPr>
              <a:t>m</a:t>
            </a:r>
            <a:r>
              <a:rPr lang="cs-CZ" dirty="0" smtClean="0">
                <a:latin typeface="Arial" charset="0"/>
                <a:sym typeface="Symbol"/>
              </a:rPr>
              <a:t>  1</a:t>
            </a:r>
          </a:p>
          <a:p>
            <a:pPr algn="ctr"/>
            <a:r>
              <a:rPr lang="cs-CZ" i="1" dirty="0" smtClean="0">
                <a:latin typeface="Arial" charset="0"/>
                <a:sym typeface="Symbol"/>
              </a:rPr>
              <a:t>F</a:t>
            </a:r>
            <a:r>
              <a:rPr lang="cs-CZ" baseline="-25000" dirty="0" smtClean="0">
                <a:latin typeface="Arial" charset="0"/>
                <a:sym typeface="Symbol"/>
              </a:rPr>
              <a:t>ST</a:t>
            </a:r>
            <a:r>
              <a:rPr lang="cs-CZ" dirty="0" smtClean="0">
                <a:latin typeface="Arial" charset="0"/>
                <a:sym typeface="Symbol"/>
              </a:rPr>
              <a:t> klesá </a:t>
            </a:r>
          </a:p>
          <a:p>
            <a:pPr algn="ctr"/>
            <a:r>
              <a:rPr lang="cs-CZ" dirty="0" smtClean="0">
                <a:latin typeface="Arial" charset="0"/>
                <a:sym typeface="Symbol"/>
              </a:rPr>
              <a:t>velmi pomalu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2128835" y="2681055"/>
            <a:ext cx="1716052" cy="994907"/>
          </a:xfrm>
          <a:prstGeom prst="wedgeRectCallout">
            <a:avLst>
              <a:gd name="adj1" fmla="val -69055"/>
              <a:gd name="adj2" fmla="val 3014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při </a:t>
            </a:r>
            <a:r>
              <a:rPr lang="cs-CZ" i="1" dirty="0" err="1" smtClean="0">
                <a:latin typeface="Arial" charset="0"/>
                <a:sym typeface="Symbol"/>
              </a:rPr>
              <a:t>N</a:t>
            </a:r>
            <a:r>
              <a:rPr lang="cs-CZ" i="1" baseline="-25000" dirty="0" err="1" smtClean="0">
                <a:latin typeface="Arial" charset="0"/>
                <a:sym typeface="Symbol"/>
              </a:rPr>
              <a:t>e</a:t>
            </a:r>
            <a:r>
              <a:rPr lang="cs-CZ" i="1" dirty="0" err="1" smtClean="0">
                <a:latin typeface="Arial" charset="0"/>
                <a:sym typeface="Symbol"/>
              </a:rPr>
              <a:t>m</a:t>
            </a:r>
            <a:r>
              <a:rPr lang="cs-CZ" dirty="0" smtClean="0">
                <a:latin typeface="Arial" charset="0"/>
                <a:sym typeface="Symbol"/>
              </a:rPr>
              <a:t>  1</a:t>
            </a:r>
          </a:p>
          <a:p>
            <a:pPr algn="ctr"/>
            <a:r>
              <a:rPr lang="cs-CZ" i="1" dirty="0" smtClean="0">
                <a:latin typeface="Arial" charset="0"/>
                <a:sym typeface="Symbol"/>
              </a:rPr>
              <a:t>F</a:t>
            </a:r>
            <a:r>
              <a:rPr lang="cs-CZ" baseline="-25000" dirty="0" smtClean="0">
                <a:latin typeface="Arial" charset="0"/>
                <a:sym typeface="Symbol"/>
              </a:rPr>
              <a:t>ST</a:t>
            </a:r>
            <a:r>
              <a:rPr lang="cs-CZ" dirty="0" smtClean="0">
                <a:latin typeface="Arial" charset="0"/>
                <a:sym typeface="Symbol"/>
              </a:rPr>
              <a:t> roste </a:t>
            </a:r>
          </a:p>
          <a:p>
            <a:pPr algn="ctr"/>
            <a:r>
              <a:rPr lang="cs-CZ" dirty="0" smtClean="0">
                <a:latin typeface="Arial" charset="0"/>
                <a:sym typeface="Symbol"/>
              </a:rPr>
              <a:t>velmi rychle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12683" y="403225"/>
            <a:ext cx="5865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Vztah počtu migrantů a míry izolace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Šipka dolů 6"/>
          <p:cNvSpPr/>
          <p:nvPr/>
        </p:nvSpPr>
        <p:spPr>
          <a:xfrm flipV="1">
            <a:off x="2005070" y="5794872"/>
            <a:ext cx="506776" cy="352540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518555"/>
            <a:ext cx="8117928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Míra homogenizace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nezávisí na míře toku genů, ale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efektivním počtu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migrantů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 znamená, že dvě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sdílejí 80 % genů při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i 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100, ale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prvním případě = 10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-9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ve druhém 0,01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Naopak při stejném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můžeme očekávat různé evoluční dopady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např.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0,01: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 0;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100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0,2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představuje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rovnováhu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mezi driftem a tokem genů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velké populace: pomalá divergence  stačí i slabá migrace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malé populace: rychlá divergence  tok genů musí být silnější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33516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Z uvedeného také plyne, že pokud známe pouze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nebo jen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nemůžeme nic usuzovat o populační struktuře. I druh s velkou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lokální velikostí populace může vykazovat extrémní populační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subrozdělení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naopak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Př.: 	plž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Rumina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decollata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početný, ale malá disperze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Montpellier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(zahrady kolem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Boulevard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Arceaux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= 0,294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naopak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Mus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musculus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Texasu – malé démy, ale větší disperze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 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0,021</a:t>
            </a:r>
          </a:p>
        </p:txBody>
      </p:sp>
      <p:pic>
        <p:nvPicPr>
          <p:cNvPr id="139268" name="Picture 4" descr="http://www.jaxshells.org/rumb.jpg"/>
          <p:cNvPicPr>
            <a:picLocks noChangeAspect="1" noChangeArrowheads="1"/>
          </p:cNvPicPr>
          <p:nvPr/>
        </p:nvPicPr>
        <p:blipFill>
          <a:blip r:embed="rId2" cstate="print"/>
          <a:srcRect l="3334" t="3425" r="3077" b="7464"/>
          <a:stretch>
            <a:fillRect/>
          </a:stretch>
        </p:blipFill>
        <p:spPr bwMode="auto">
          <a:xfrm>
            <a:off x="1150823" y="2666081"/>
            <a:ext cx="3026716" cy="139914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28790" y="5288096"/>
            <a:ext cx="6930102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Rozsah genetického rozdělení populací závisí 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rovnováze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mezi driftem a tokem genů, </a:t>
            </a:r>
          </a:p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 na jednom či druhém mechanismu samotném!</a:t>
            </a:r>
            <a:endParaRPr lang="cs-CZ" sz="28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270" name="Picture 6" descr="http://nobugs.ca/wp/wp-content/uploads/2012/07/house_mouse.jpg"/>
          <p:cNvPicPr>
            <a:picLocks noChangeAspect="1" noChangeArrowheads="1"/>
          </p:cNvPicPr>
          <p:nvPr/>
        </p:nvPicPr>
        <p:blipFill>
          <a:blip r:embed="rId3" cstate="print"/>
          <a:srcRect r="8069" b="25012"/>
          <a:stretch>
            <a:fillRect/>
          </a:stretch>
        </p:blipFill>
        <p:spPr bwMode="auto">
          <a:xfrm>
            <a:off x="4858438" y="2663906"/>
            <a:ext cx="3580483" cy="154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37141" y="2826382"/>
            <a:ext cx="6066084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Frekvence alely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počáteční generace: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1) a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2)</a:t>
            </a:r>
          </a:p>
          <a:p>
            <a:pPr>
              <a:spcAft>
                <a:spcPts val="3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následující generace: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Evoluce?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>
            <a:off x="1178876" y="391892"/>
            <a:ext cx="4264494" cy="1876622"/>
            <a:chOff x="1055500" y="639316"/>
            <a:chExt cx="7330765" cy="3225957"/>
          </a:xfrm>
        </p:grpSpPr>
        <p:grpSp>
          <p:nvGrpSpPr>
            <p:cNvPr id="6" name="Skupina 9"/>
            <p:cNvGrpSpPr/>
            <p:nvPr/>
          </p:nvGrpSpPr>
          <p:grpSpPr>
            <a:xfrm>
              <a:off x="2791315" y="1180654"/>
              <a:ext cx="2491688" cy="888538"/>
              <a:chOff x="558800" y="2638425"/>
              <a:chExt cx="2491688" cy="888538"/>
            </a:xfrm>
          </p:grpSpPr>
          <p:sp>
            <p:nvSpPr>
              <p:cNvPr id="32" name="Obdélník 31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6"/>
              <p:cNvSpPr txBox="1"/>
              <p:nvPr/>
            </p:nvSpPr>
            <p:spPr>
              <a:xfrm>
                <a:off x="1233996" y="2691692"/>
                <a:ext cx="1816492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                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ovéPole 6"/>
            <p:cNvSpPr txBox="1"/>
            <p:nvPr/>
          </p:nvSpPr>
          <p:spPr>
            <a:xfrm>
              <a:off x="3190171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316590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055500" y="1289805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generace 0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Skupina 13"/>
            <p:cNvGrpSpPr/>
            <p:nvPr/>
          </p:nvGrpSpPr>
          <p:grpSpPr>
            <a:xfrm>
              <a:off x="5926612" y="1179715"/>
              <a:ext cx="2450730" cy="886950"/>
              <a:chOff x="558800" y="2637486"/>
              <a:chExt cx="2450730" cy="886950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672053" y="2691690"/>
                <a:ext cx="1755868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               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Přímá spojovací čára 30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7"/>
            <p:cNvGrpSpPr/>
            <p:nvPr/>
          </p:nvGrpSpPr>
          <p:grpSpPr>
            <a:xfrm>
              <a:off x="2800238" y="2973285"/>
              <a:ext cx="2450730" cy="888148"/>
              <a:chOff x="558800" y="2636287"/>
              <a:chExt cx="2450730" cy="888148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153390" y="2689173"/>
                <a:ext cx="1805470" cy="82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              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Skupina 21"/>
            <p:cNvGrpSpPr/>
            <p:nvPr/>
          </p:nvGrpSpPr>
          <p:grpSpPr>
            <a:xfrm>
              <a:off x="5935535" y="2975423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9" y="2691691"/>
                <a:ext cx="1866093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                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ovéPole 12"/>
            <p:cNvSpPr txBox="1"/>
            <p:nvPr/>
          </p:nvSpPr>
          <p:spPr>
            <a:xfrm>
              <a:off x="1069734" y="3084573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generace 1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Přímá spojovací šipka 13"/>
            <p:cNvCxnSpPr>
              <a:stCxn id="32" idx="2"/>
              <a:endCxn id="26" idx="0"/>
            </p:cNvCxnSpPr>
            <p:nvPr/>
          </p:nvCxnSpPr>
          <p:spPr>
            <a:xfrm>
              <a:off x="4016680" y="2066664"/>
              <a:ext cx="8923" cy="90875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 flipH="1">
              <a:off x="7097476" y="2070310"/>
              <a:ext cx="2552" cy="8979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>
              <a:off x="4019668" y="2076389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/>
            <p:nvPr/>
          </p:nvCxnSpPr>
          <p:spPr>
            <a:xfrm flipH="1">
              <a:off x="4081881" y="2075972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3221246" y="230819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142992" y="231730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453057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230070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TextovéPole 65"/>
          <p:cNvSpPr txBox="1"/>
          <p:nvPr/>
        </p:nvSpPr>
        <p:spPr>
          <a:xfrm>
            <a:off x="6755802" y="3808898"/>
            <a:ext cx="154867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 0</a:t>
            </a:r>
          </a:p>
          <a:p>
            <a:pPr algn="ctr"/>
            <a:r>
              <a:rPr lang="cs-CZ" sz="1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 současně</a:t>
            </a:r>
          </a:p>
          <a:p>
            <a:pPr algn="ctr"/>
            <a:r>
              <a:rPr lang="cs-CZ" sz="28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8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délníkový popisek 66"/>
          <p:cNvSpPr/>
          <p:nvPr/>
        </p:nvSpPr>
        <p:spPr>
          <a:xfrm>
            <a:off x="6693763" y="2334828"/>
            <a:ext cx="2130641" cy="1027513"/>
          </a:xfrm>
          <a:prstGeom prst="wedgeRectCallout">
            <a:avLst>
              <a:gd name="adj1" fmla="val -9973"/>
              <a:gd name="adj2" fmla="val 10394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nejsou zcela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izolované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délníkový popisek 67"/>
          <p:cNvSpPr/>
          <p:nvPr/>
        </p:nvSpPr>
        <p:spPr>
          <a:xfrm>
            <a:off x="6248000" y="5476897"/>
            <a:ext cx="2492327" cy="846093"/>
          </a:xfrm>
          <a:prstGeom prst="wedgeRectCallout">
            <a:avLst>
              <a:gd name="adj1" fmla="val 2861"/>
              <a:gd name="adj2" fmla="val -124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jsou geneticky odlišné 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3571539" y="5776856"/>
            <a:ext cx="1999265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EVOLUCE!</a:t>
            </a:r>
            <a:endParaRPr lang="cs-CZ" sz="28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Skupina 37"/>
          <p:cNvGrpSpPr/>
          <p:nvPr/>
        </p:nvGrpSpPr>
        <p:grpSpPr>
          <a:xfrm>
            <a:off x="4808668" y="4518212"/>
            <a:ext cx="1990165" cy="828339"/>
            <a:chOff x="4808668" y="4518212"/>
            <a:chExt cx="1990165" cy="828339"/>
          </a:xfrm>
        </p:grpSpPr>
        <p:sp>
          <p:nvSpPr>
            <p:cNvPr id="36" name="Šipka doprava 35"/>
            <p:cNvSpPr/>
            <p:nvPr/>
          </p:nvSpPr>
          <p:spPr>
            <a:xfrm rot="19621558">
              <a:off x="6174889" y="4518212"/>
              <a:ext cx="623944" cy="333487"/>
            </a:xfrm>
            <a:prstGeom prst="rightArrow">
              <a:avLst/>
            </a:prstGeom>
            <a:solidFill>
              <a:srgbClr val="DE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4808668" y="4851699"/>
              <a:ext cx="1366221" cy="494852"/>
            </a:xfrm>
            <a:prstGeom prst="rect">
              <a:avLst/>
            </a:prstGeom>
            <a:noFill/>
            <a:ln w="28575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0345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na příkladu indiánů kmene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Janomamo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tabu incestu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-0,01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malé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0,073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=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= 0,073 – 0,01.0,927 = 0,064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díky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Wahlundově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efektu a rozdělení populace v celém 	vzorku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pozorujeme redukci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naznačující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přestože ve skutečnosti se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Janomamové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vyhýbají příbuzenským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svazkům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směšuje lokální systém páření a rozdělení populace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4" name="Picture 2" descr="http://www.aljazeera.com/mritems/Images/2009/1/28/200912814412598621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545" y="1120517"/>
            <a:ext cx="3968983" cy="210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84721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24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areál druhu fragmentován a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žádný tok genů,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bude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celková </a:t>
            </a:r>
            <a:r>
              <a:rPr lang="cs-CZ" sz="2000" i="1" u="sng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rovna lokální </a:t>
            </a:r>
            <a:r>
              <a:rPr lang="cs-CZ" sz="2000" i="1" u="sng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 této situaci se bude rodokmenový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akumulovat v důsledku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driftu rychlostí, která závisí na velikosti fragmentů, ne na celkové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populační velikosti druhu  důležité pro ochranu!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 0, pořád bude platit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nicméně i nepatrný tok genů vede k tomu, že celková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je o několik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řádů větší než celková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při úplné izolaci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67069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 rostoucí izolací démů klesá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má opačný trend: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celková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měří rozptyl frekvencí alel v důsledku driftu v populaci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jako celku, ne pro každou lokální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(1943): idealizovaná populace složená z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démů o stejné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velikosti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velikost celé populace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; tok genů =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b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pokud by populace byla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panmiktická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by bylo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varianční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efektivní velikost populace je:</a:t>
            </a:r>
          </a:p>
          <a:p>
            <a:pPr defTabSz="540000">
              <a:spcAft>
                <a:spcPts val="24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tj. 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 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počet jedinců v celé populaci 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949" y="4722134"/>
            <a:ext cx="1914525" cy="800100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4127156" y="5552303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94275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 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 0 (tj. 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 1) bude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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To znamená, že v populaci rozdělené na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je </a:t>
            </a:r>
          </a:p>
          <a:p>
            <a:pPr defTabSz="540000">
              <a:spcAft>
                <a:spcPts val="6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větší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než počet jedinců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!! 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4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 1,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 , i když počet jedinců</a:t>
            </a:r>
          </a:p>
          <a:p>
            <a:pPr defTabSz="540000">
              <a:spcAft>
                <a:spcPts val="6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v populaci je omezený!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1400" y="1276453"/>
            <a:ext cx="1914525" cy="800100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3781167" y="2108886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57318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Podobně pro kontinuální populaci s omezeným tokem genů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isolation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i="1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by distance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platí, že ztráta alelické variability v ní je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nižší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než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panmiktické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populaci.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Jak je možné, že rozdělení populace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zvyšuje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současně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snižuje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rychlost ztráty variability na úrovni celkové populace?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 postupnou fixací alel v lokálních démech se zvyšuje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autozygotnost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(tj. zvyšuje se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ALE protože v démech jsou náhodně fixovány různé alely, celková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variabilita zůstává zachována; v okamžiku fixace už žádný drift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nemůže působit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s fixací alel v dalších démech se celková rychlost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ztráty variability v démech zpomaluje</a:t>
            </a:r>
          </a:p>
          <a:p>
            <a:pPr defTabSz="540000">
              <a:spcAft>
                <a:spcPts val="1200"/>
              </a:spcAft>
            </a:pPr>
            <a:endParaRPr lang="cs-CZ" sz="2000" u="sng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 dilema pro ochranářskou praxi....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03225"/>
            <a:ext cx="8546122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... dilema pro ochranářskou praxi: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prioritou zajistit tok genů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zvýšení lokální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i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zvýšení genetické variability a tím lokální adaptivní flexibility, redukce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celkového rodokmenového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 tím snížení rizika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inbrední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deprese</a:t>
            </a:r>
          </a:p>
          <a:p>
            <a:pPr defTabSz="540000">
              <a:spcAft>
                <a:spcPts val="6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 úkolem také dlouhodobě zachovávat vysokou míru variability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celé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populaci (druhu) – toho ovšem nejsnáze dosáhneme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fragmentováním populace na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izoláty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trade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off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otázka priorit: ztráta variability v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izolátech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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reintrodukce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z jiných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izolátů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(nejen potenciální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outbrední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deprese)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52823"/>
            <a:ext cx="786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Rozdělení populací z hlediska sekvencí DNA – AMOVA: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1813" y="1417080"/>
            <a:ext cx="802027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Dosud 2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homologní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geny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jsou nebo nejsou identické původem?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jsou nebo nejsou heterozygotní?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se sekvencemi je to složitější: např. 2 sekvence 10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kb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se můžou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lišit v 1 nukleotidu, nebo v 50 nukleotidech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alternativy, např.: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používá molekulární genetické distance místo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 analýza molekulárního rozptylu = AMOVA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(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analysis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of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molecular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variance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cmpg.unibe.ch/software/arlequin35/img/Arlequin_si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587" y="106228"/>
            <a:ext cx="1072520" cy="2200367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31813" y="365125"/>
            <a:ext cx="7957628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AMOVA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Excoffier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1992):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Arlequin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několik hierarchických úrovní</a:t>
            </a:r>
          </a:p>
          <a:p>
            <a:pPr defTabSz="5400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variabilita v rámci jedince, variabilita mezi jedinci v populaci,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mezi populacemi v rámci skupiny populací,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variabilita mezi populacemi z různých skupin, celková variabilita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Pozor, někdy odlišné značení: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SC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CT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4696472"/>
            <a:ext cx="1708095" cy="752857"/>
          </a:xfrm>
          <a:prstGeom prst="rect">
            <a:avLst/>
          </a:prstGeom>
          <a:noFill/>
        </p:spPr>
      </p:pic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123" y="4748376"/>
            <a:ext cx="1066666" cy="700953"/>
          </a:xfrm>
          <a:prstGeom prst="rect">
            <a:avLst/>
          </a:prstGeom>
          <a:noFill/>
        </p:spPr>
      </p:pic>
      <p:pic>
        <p:nvPicPr>
          <p:cNvPr id="12596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594" y="4740758"/>
            <a:ext cx="1615238" cy="708571"/>
          </a:xfrm>
          <a:prstGeom prst="rect">
            <a:avLst/>
          </a:prstGeom>
          <a:noFill/>
        </p:spPr>
      </p:pic>
      <p:grpSp>
        <p:nvGrpSpPr>
          <p:cNvPr id="20" name="Skupina 19"/>
          <p:cNvGrpSpPr>
            <a:grpSpLocks noChangeAspect="1"/>
          </p:cNvGrpSpPr>
          <p:nvPr/>
        </p:nvGrpSpPr>
        <p:grpSpPr>
          <a:xfrm>
            <a:off x="828371" y="3241260"/>
            <a:ext cx="1412955" cy="980632"/>
            <a:chOff x="531813" y="6091881"/>
            <a:chExt cx="1103870" cy="766119"/>
          </a:xfrm>
        </p:grpSpPr>
        <p:sp>
          <p:nvSpPr>
            <p:cNvPr id="14" name="Elipsa 13"/>
            <p:cNvSpPr>
              <a:spLocks noChangeAspect="1"/>
            </p:cNvSpPr>
            <p:nvPr/>
          </p:nvSpPr>
          <p:spPr>
            <a:xfrm>
              <a:off x="647143" y="6223686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531813" y="6091881"/>
              <a:ext cx="1103870" cy="7661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Elipsa 15"/>
            <p:cNvSpPr>
              <a:spLocks noChangeAspect="1"/>
            </p:cNvSpPr>
            <p:nvPr/>
          </p:nvSpPr>
          <p:spPr>
            <a:xfrm>
              <a:off x="972537" y="6359611"/>
              <a:ext cx="191546" cy="19154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16"/>
            <p:cNvSpPr>
              <a:spLocks noChangeAspect="1"/>
            </p:cNvSpPr>
            <p:nvPr/>
          </p:nvSpPr>
          <p:spPr>
            <a:xfrm>
              <a:off x="1240268" y="6586151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17"/>
            <p:cNvSpPr>
              <a:spLocks noChangeAspect="1"/>
            </p:cNvSpPr>
            <p:nvPr/>
          </p:nvSpPr>
          <p:spPr>
            <a:xfrm>
              <a:off x="684213" y="6582031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18"/>
            <p:cNvSpPr>
              <a:spLocks noChangeAspect="1"/>
            </p:cNvSpPr>
            <p:nvPr/>
          </p:nvSpPr>
          <p:spPr>
            <a:xfrm>
              <a:off x="1363835" y="6190735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>
            <a:grpSpLocks noChangeAspect="1"/>
          </p:cNvGrpSpPr>
          <p:nvPr/>
        </p:nvGrpSpPr>
        <p:grpSpPr>
          <a:xfrm>
            <a:off x="2908425" y="3241260"/>
            <a:ext cx="1412955" cy="980632"/>
            <a:chOff x="531813" y="6091881"/>
            <a:chExt cx="1103870" cy="766119"/>
          </a:xfrm>
        </p:grpSpPr>
        <p:sp>
          <p:nvSpPr>
            <p:cNvPr id="22" name="Elipsa 21"/>
            <p:cNvSpPr>
              <a:spLocks noChangeAspect="1"/>
            </p:cNvSpPr>
            <p:nvPr/>
          </p:nvSpPr>
          <p:spPr>
            <a:xfrm>
              <a:off x="647143" y="6223686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aoblený obdélník 22"/>
            <p:cNvSpPr/>
            <p:nvPr/>
          </p:nvSpPr>
          <p:spPr>
            <a:xfrm>
              <a:off x="531813" y="6091881"/>
              <a:ext cx="1103870" cy="7661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>
              <a:spLocks noChangeAspect="1"/>
            </p:cNvSpPr>
            <p:nvPr/>
          </p:nvSpPr>
          <p:spPr>
            <a:xfrm>
              <a:off x="972537" y="6359611"/>
              <a:ext cx="191546" cy="19154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Elipsa 24"/>
            <p:cNvSpPr>
              <a:spLocks noChangeAspect="1"/>
            </p:cNvSpPr>
            <p:nvPr/>
          </p:nvSpPr>
          <p:spPr>
            <a:xfrm>
              <a:off x="1240268" y="6586151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25"/>
            <p:cNvSpPr>
              <a:spLocks noChangeAspect="1"/>
            </p:cNvSpPr>
            <p:nvPr/>
          </p:nvSpPr>
          <p:spPr>
            <a:xfrm>
              <a:off x="684213" y="6582031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Elipsa 26"/>
            <p:cNvSpPr>
              <a:spLocks noChangeAspect="1"/>
            </p:cNvSpPr>
            <p:nvPr/>
          </p:nvSpPr>
          <p:spPr>
            <a:xfrm>
              <a:off x="1363835" y="6190735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4" name="Přímá spojovací šipka 43"/>
          <p:cNvCxnSpPr/>
          <p:nvPr/>
        </p:nvCxnSpPr>
        <p:spPr>
          <a:xfrm flipV="1">
            <a:off x="3336131" y="3467100"/>
            <a:ext cx="602457" cy="238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 flipV="1">
            <a:off x="3998119" y="3626647"/>
            <a:ext cx="71437" cy="2524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 flipH="1" flipV="1">
            <a:off x="3205163" y="3669506"/>
            <a:ext cx="21431" cy="17145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flipH="1">
            <a:off x="3386137" y="3986213"/>
            <a:ext cx="390526" cy="1667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 flipV="1">
            <a:off x="3740944" y="3590930"/>
            <a:ext cx="219074" cy="8333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 flipH="1" flipV="1">
            <a:off x="3309937" y="3607598"/>
            <a:ext cx="159544" cy="6190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flipH="1" flipV="1">
            <a:off x="3707606" y="3805242"/>
            <a:ext cx="126207" cy="10477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Skupina 50"/>
          <p:cNvGrpSpPr/>
          <p:nvPr/>
        </p:nvGrpSpPr>
        <p:grpSpPr>
          <a:xfrm>
            <a:off x="4794421" y="3039762"/>
            <a:ext cx="3393990" cy="1392194"/>
            <a:chOff x="4794421" y="3039762"/>
            <a:chExt cx="3393990" cy="1392194"/>
          </a:xfrm>
        </p:grpSpPr>
        <p:grpSp>
          <p:nvGrpSpPr>
            <p:cNvPr id="28" name="Skupina 27"/>
            <p:cNvGrpSpPr>
              <a:grpSpLocks noChangeAspect="1"/>
            </p:cNvGrpSpPr>
            <p:nvPr/>
          </p:nvGrpSpPr>
          <p:grpSpPr>
            <a:xfrm>
              <a:off x="4959647" y="3241260"/>
              <a:ext cx="1412955" cy="980632"/>
              <a:chOff x="531813" y="6091881"/>
              <a:chExt cx="1103870" cy="766119"/>
            </a:xfrm>
          </p:grpSpPr>
          <p:sp>
            <p:nvSpPr>
              <p:cNvPr id="29" name="Elipsa 28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Zaoblený obdélník 29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Elipsa 30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Elipsa 31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Elipsa 32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5" name="Skupina 34"/>
            <p:cNvGrpSpPr>
              <a:grpSpLocks noChangeAspect="1"/>
            </p:cNvGrpSpPr>
            <p:nvPr/>
          </p:nvGrpSpPr>
          <p:grpSpPr>
            <a:xfrm>
              <a:off x="6590738" y="3241260"/>
              <a:ext cx="1412955" cy="980632"/>
              <a:chOff x="531813" y="6091881"/>
              <a:chExt cx="1103870" cy="766119"/>
            </a:xfrm>
          </p:grpSpPr>
          <p:sp>
            <p:nvSpPr>
              <p:cNvPr id="36" name="Elipsa 35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Zaoblený obdélník 36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Elipsa 37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Elipsa 38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Elipsa 39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Elipsa 40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2" name="Zaoblený obdélník 41"/>
            <p:cNvSpPr/>
            <p:nvPr/>
          </p:nvSpPr>
          <p:spPr>
            <a:xfrm>
              <a:off x="4794421" y="3039762"/>
              <a:ext cx="3393990" cy="1392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4" name="Přímá spojovací šipka 63"/>
            <p:cNvCxnSpPr/>
            <p:nvPr/>
          </p:nvCxnSpPr>
          <p:spPr>
            <a:xfrm flipV="1">
              <a:off x="6111124" y="3781168"/>
              <a:ext cx="71804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Přímá spojovací šipka 65"/>
          <p:cNvCxnSpPr/>
          <p:nvPr/>
        </p:nvCxnSpPr>
        <p:spPr>
          <a:xfrm>
            <a:off x="6461233" y="4213656"/>
            <a:ext cx="1035199" cy="60547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/>
          <p:cNvGrpSpPr>
            <a:grpSpLocks noChangeAspect="1"/>
          </p:cNvGrpSpPr>
          <p:nvPr/>
        </p:nvGrpSpPr>
        <p:grpSpPr>
          <a:xfrm>
            <a:off x="6955786" y="4761470"/>
            <a:ext cx="1978150" cy="811425"/>
            <a:chOff x="4794421" y="3039762"/>
            <a:chExt cx="3393990" cy="1392194"/>
          </a:xfrm>
        </p:grpSpPr>
        <p:grpSp>
          <p:nvGrpSpPr>
            <p:cNvPr id="53" name="Skupina 27"/>
            <p:cNvGrpSpPr>
              <a:grpSpLocks noChangeAspect="1"/>
            </p:cNvGrpSpPr>
            <p:nvPr/>
          </p:nvGrpSpPr>
          <p:grpSpPr>
            <a:xfrm>
              <a:off x="4959647" y="3241260"/>
              <a:ext cx="1412955" cy="980632"/>
              <a:chOff x="531813" y="6091881"/>
              <a:chExt cx="1103870" cy="766119"/>
            </a:xfrm>
          </p:grpSpPr>
          <p:sp>
            <p:nvSpPr>
              <p:cNvPr id="70" name="Elipsa 69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Zaoblený obdélník 70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Elipsa 71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Elipsa 72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Elipsa 73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Elipsa 74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5" name="Skupina 34"/>
            <p:cNvGrpSpPr>
              <a:grpSpLocks noChangeAspect="1"/>
            </p:cNvGrpSpPr>
            <p:nvPr/>
          </p:nvGrpSpPr>
          <p:grpSpPr>
            <a:xfrm>
              <a:off x="6590738" y="3241260"/>
              <a:ext cx="1412955" cy="980632"/>
              <a:chOff x="531813" y="6091881"/>
              <a:chExt cx="1103870" cy="766119"/>
            </a:xfrm>
          </p:grpSpPr>
          <p:sp>
            <p:nvSpPr>
              <p:cNvPr id="61" name="Elipsa 60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Zaoblený obdélník 62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Elipsa 64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Elipsa 66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Elipsa 67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Elipsa 68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7" name="Zaoblený obdélník 56"/>
            <p:cNvSpPr/>
            <p:nvPr/>
          </p:nvSpPr>
          <p:spPr>
            <a:xfrm>
              <a:off x="4794421" y="3039762"/>
              <a:ext cx="3393990" cy="1392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9" name="Přímá spojovací šipka 58"/>
            <p:cNvCxnSpPr/>
            <p:nvPr/>
          </p:nvCxnSpPr>
          <p:spPr>
            <a:xfrm flipV="1">
              <a:off x="6111124" y="3781168"/>
              <a:ext cx="71804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511721"/>
            <a:ext cx="61574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Populační struktura a různé typy dědičnosti: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haploidní systém: 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Y: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X při poměru pohlaví 1:1: 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287" y="1309903"/>
            <a:ext cx="2276475" cy="800100"/>
          </a:xfrm>
          <a:prstGeom prst="rect">
            <a:avLst/>
          </a:prstGeom>
          <a:noFill/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5049" y="2652670"/>
            <a:ext cx="2105025" cy="800100"/>
          </a:xfrm>
          <a:prstGeom prst="rect">
            <a:avLst/>
          </a:prstGeom>
          <a:noFill/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2530" y="4053103"/>
            <a:ext cx="2276475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s://bio.cst.temple.edu/~hey/images/research_related/Isolation_with_migration_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329" y="1985320"/>
            <a:ext cx="4106605" cy="408676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88963" y="485775"/>
            <a:ext cx="773320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 izolace s migrací: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program IM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2004)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2007)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... liší se způsobem odhadu parametrů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78164" y="3188042"/>
            <a:ext cx="324479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 populace z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ancestrální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celkem 6 parametrů: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... pop. velikosti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... tok genů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... čas rozdělení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ay-fever-relief.com/image-files/tree-po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886" y="235219"/>
            <a:ext cx="3114749" cy="2078685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6GEkf3aQvoFXWL0EMSyHYbdgehHh-bK22xaT0wcFGqZeMxK3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946" y="2521380"/>
            <a:ext cx="2962275" cy="1543051"/>
          </a:xfrm>
          <a:prstGeom prst="rect">
            <a:avLst/>
          </a:prstGeom>
          <a:noFill/>
        </p:spPr>
      </p:pic>
      <p:pic>
        <p:nvPicPr>
          <p:cNvPr id="2056" name="Picture 8" descr="http://www.ingying.co.uk/images/Photo0080.jpg"/>
          <p:cNvPicPr>
            <a:picLocks noChangeAspect="1" noChangeArrowheads="1"/>
          </p:cNvPicPr>
          <p:nvPr/>
        </p:nvPicPr>
        <p:blipFill>
          <a:blip r:embed="rId4" cstate="print"/>
          <a:srcRect r="19233"/>
          <a:stretch>
            <a:fillRect/>
          </a:stretch>
        </p:blipFill>
        <p:spPr bwMode="auto">
          <a:xfrm>
            <a:off x="3393625" y="306985"/>
            <a:ext cx="2307928" cy="2143125"/>
          </a:xfrm>
          <a:prstGeom prst="rect">
            <a:avLst/>
          </a:prstGeom>
          <a:noFill/>
        </p:spPr>
      </p:pic>
      <p:pic>
        <p:nvPicPr>
          <p:cNvPr id="2058" name="Picture 10" descr="http://infinitespider.com/wp-content/uploads/2014/09/Sort_sol_pdf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42" y="4514112"/>
            <a:ext cx="2583805" cy="1902709"/>
          </a:xfrm>
          <a:prstGeom prst="rect">
            <a:avLst/>
          </a:prstGeom>
          <a:noFill/>
        </p:spPr>
      </p:pic>
      <p:pic>
        <p:nvPicPr>
          <p:cNvPr id="2060" name="Picture 12" descr="http://upload.wikimedia.org/wikipedia/commons/9/9e/Cygnus_buccinator_-Riverlands_Migratory_Bird_Sanctuary,_Missouri,_USA_-flying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5664" y="4375668"/>
            <a:ext cx="3007552" cy="2191217"/>
          </a:xfrm>
          <a:prstGeom prst="rect">
            <a:avLst/>
          </a:prstGeom>
          <a:noFill/>
        </p:spPr>
      </p:pic>
      <p:pic>
        <p:nvPicPr>
          <p:cNvPr id="2062" name="Picture 14" descr="http://flashpackatforty.com/wp-content/gallery/jaisalmer/migrating-birds-jaisalmer-in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9677" y="3254186"/>
            <a:ext cx="3141233" cy="2092847"/>
          </a:xfrm>
          <a:prstGeom prst="rect">
            <a:avLst/>
          </a:prstGeom>
          <a:noFill/>
        </p:spPr>
      </p:pic>
      <p:pic>
        <p:nvPicPr>
          <p:cNvPr id="2064" name="Picture 16" descr="http://cap.birdlife.cz/files/obrazek-eurasia-orig-l-peske.png"/>
          <p:cNvPicPr>
            <a:picLocks noChangeAspect="1" noChangeArrowheads="1"/>
          </p:cNvPicPr>
          <p:nvPr/>
        </p:nvPicPr>
        <p:blipFill>
          <a:blip r:embed="rId8" cstate="print"/>
          <a:srcRect r="45900"/>
          <a:stretch>
            <a:fillRect/>
          </a:stretch>
        </p:blipFill>
        <p:spPr bwMode="auto">
          <a:xfrm>
            <a:off x="301214" y="2147813"/>
            <a:ext cx="2269864" cy="215200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33487" y="27970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 migrace!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ový popisek 12"/>
          <p:cNvSpPr/>
          <p:nvPr/>
        </p:nvSpPr>
        <p:spPr>
          <a:xfrm>
            <a:off x="682625" y="1065007"/>
            <a:ext cx="2480121" cy="774550"/>
          </a:xfrm>
          <a:prstGeom prst="wedgeRectCallout">
            <a:avLst>
              <a:gd name="adj1" fmla="val 70803"/>
              <a:gd name="adj2" fmla="val -272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rozsah výměny </a:t>
            </a:r>
            <a:r>
              <a:rPr lang="cs-CZ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gamet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ne jedinců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ový popisek 13"/>
          <p:cNvSpPr/>
          <p:nvPr/>
        </p:nvSpPr>
        <p:spPr>
          <a:xfrm>
            <a:off x="2874084" y="2571078"/>
            <a:ext cx="2904564" cy="498344"/>
          </a:xfrm>
          <a:prstGeom prst="wedgeRectCallout">
            <a:avLst>
              <a:gd name="adj1" fmla="val 68175"/>
              <a:gd name="adj2" fmla="val -517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žádná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ový popisek 14"/>
          <p:cNvSpPr/>
          <p:nvPr/>
        </p:nvSpPr>
        <p:spPr>
          <a:xfrm>
            <a:off x="3162749" y="5541981"/>
            <a:ext cx="2273447" cy="1041699"/>
          </a:xfrm>
          <a:prstGeom prst="wedgeRectCallout">
            <a:avLst>
              <a:gd name="adj1" fmla="val 14705"/>
              <a:gd name="adj2" fmla="val -7539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migrace na velké vzdálenosti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žádný tok genů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619443"/>
            <a:ext cx="824456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Předpoklady IM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modelu: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Historie populací reprezentována bifurkačním fylogenetickým stromem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s kořenem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Topologie stromu je známa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Každá populace včetně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má konstantní velikost a je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 souladu s předpoklady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Wrightova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Fisherova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modelu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Tok genů jednosměrný nebo obousměrný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Nedošlo k toku genů mezi nestudovanými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unsampled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a studovanými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sampled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populacemi (včetně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471" y="1449859"/>
            <a:ext cx="4100810" cy="486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201297" y="6369179"/>
            <a:ext cx="3319849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Hey J Mol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Biol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Evol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(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20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10) 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27:905-920</a:t>
            </a:r>
            <a:endParaRPr lang="en-GB" sz="1400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8963" y="485775"/>
            <a:ext cx="528381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Extenze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modelu na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 2 populace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Hey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(2010)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3 populace 7 + 8 parametrů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počet migračních parametrů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rychle narůstá: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tj. pro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3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4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18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 (maximální hodnota programu)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162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migračních parametrů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6297826" y="176901"/>
            <a:ext cx="1701115" cy="869305"/>
          </a:xfrm>
          <a:prstGeom prst="wedgeRectCallout">
            <a:avLst>
              <a:gd name="adj1" fmla="val -25991"/>
              <a:gd name="adj2" fmla="val 8267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pro  3 populace celkem 15 parametrů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405" y="3089189"/>
            <a:ext cx="3645243" cy="84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44500"/>
            <a:ext cx="8291052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Všechny odhady populační struktury a toku genů jsou založeny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na předpokladu, že drift a tok genů jsou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v rovnováze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Př. 1: populace recentně rozdělena na 2 velké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mezi nimiž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žádná migrace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ve skutečnosti do dosažení rovnovážného stavu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 1  chybně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bychom dospěli k závěru, že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 0, přestože ve skutečnosti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obě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zcela izolované!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Př. 2: současná expanze areálu původně malé a homogenní populace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do dosažení rovnováhy budeme detekovat vysokou míru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toku genů bez ohledu na skutečné hodnoty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44500"/>
            <a:ext cx="829746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Př. 3: recentní tok genů mezi dlouhodobě izolovanými démy  protože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klesá pomalu, dočasně budeme detekovat větší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než ve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skutečnosti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8963" y="3674075"/>
            <a:ext cx="7839005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Z uvedeného plyne, že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je účinným indikátorem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toku genů během evoluce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pouze v případě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že populace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jsou v rovnováze a nebyly ovlivněny recentními jevy!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1838" y="395416"/>
            <a:ext cx="726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Tok genů je evolučním mechanismem, který působí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nenáhodným,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predikovatelným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způsobem: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1813" y="1834096"/>
            <a:ext cx="675858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rozdíl ve frekvencích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= 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analogicky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generacích: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 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baseline="30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tj.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 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4807965" y="1484760"/>
            <a:ext cx="1850123" cy="1104453"/>
          </a:xfrm>
          <a:prstGeom prst="wedgeRectCallout">
            <a:avLst>
              <a:gd name="adj1" fmla="val -70676"/>
              <a:gd name="adj2" fmla="val 3755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anebo</a:t>
            </a:r>
          </a:p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žádná evoluce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0075" y="5007404"/>
            <a:ext cx="814473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snižuje rozdíly ve frekvencích alel mezi lokálními</a:t>
            </a:r>
          </a:p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populacemi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Migrace"/>
          <p:cNvPicPr>
            <a:picLocks noChangeAspect="1" noChangeArrowheads="1"/>
          </p:cNvPicPr>
          <p:nvPr/>
        </p:nvPicPr>
        <p:blipFill>
          <a:blip r:embed="rId3" cstate="print"/>
          <a:srcRect b="56122"/>
          <a:stretch>
            <a:fillRect/>
          </a:stretch>
        </p:blipFill>
        <p:spPr bwMode="auto">
          <a:xfrm>
            <a:off x="937784" y="1192240"/>
            <a:ext cx="4310963" cy="26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31838" y="253743"/>
            <a:ext cx="496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výskyt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melanických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forem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můr v Anglii</a:t>
            </a: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6169676" y="337047"/>
            <a:ext cx="1775306" cy="2747012"/>
            <a:chOff x="6745192" y="318781"/>
            <a:chExt cx="2141871" cy="3314215"/>
          </a:xfrm>
        </p:grpSpPr>
        <p:pic>
          <p:nvPicPr>
            <p:cNvPr id="8" name="Picture 11" descr="biston_betularia_ha3_2507_t"/>
            <p:cNvPicPr>
              <a:picLocks noChangeAspect="1" noChangeArrowheads="1"/>
            </p:cNvPicPr>
            <p:nvPr/>
          </p:nvPicPr>
          <p:blipFill>
            <a:blip r:embed="rId4" cstate="print"/>
            <a:srcRect t="15636" r="4611" b="15679"/>
            <a:stretch>
              <a:fillRect/>
            </a:stretch>
          </p:blipFill>
          <p:spPr bwMode="auto">
            <a:xfrm>
              <a:off x="6761527" y="1518408"/>
              <a:ext cx="2105636" cy="151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biston_betularia_hs5_1004_t"/>
            <p:cNvPicPr>
              <a:picLocks noChangeAspect="1" noChangeArrowheads="1"/>
            </p:cNvPicPr>
            <p:nvPr/>
          </p:nvPicPr>
          <p:blipFill>
            <a:blip r:embed="rId5" cstate="print"/>
            <a:srcRect t="20688" b="25204"/>
            <a:stretch>
              <a:fillRect/>
            </a:stretch>
          </p:blipFill>
          <p:spPr bwMode="auto">
            <a:xfrm>
              <a:off x="6745192" y="318781"/>
              <a:ext cx="2124076" cy="114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751542" y="3048221"/>
              <a:ext cx="21355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drsnokřídlec </a:t>
              </a:r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březový</a:t>
              </a:r>
            </a:p>
            <a:p>
              <a:pPr algn="ctr"/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Biston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betularia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pic>
        <p:nvPicPr>
          <p:cNvPr id="12" name="Picture 20" descr="Migrace"/>
          <p:cNvPicPr>
            <a:picLocks noChangeAspect="1" noChangeArrowheads="1"/>
          </p:cNvPicPr>
          <p:nvPr/>
        </p:nvPicPr>
        <p:blipFill>
          <a:blip r:embed="rId3" cstate="print"/>
          <a:srcRect t="44480"/>
          <a:stretch>
            <a:fillRect/>
          </a:stretch>
        </p:blipFill>
        <p:spPr bwMode="auto">
          <a:xfrm>
            <a:off x="4676895" y="3486341"/>
            <a:ext cx="4140200" cy="320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1127254" y="4316626"/>
            <a:ext cx="3242102" cy="1766298"/>
            <a:chOff x="5557837" y="216211"/>
            <a:chExt cx="3586163" cy="1953742"/>
          </a:xfrm>
        </p:grpSpPr>
        <p:pic>
          <p:nvPicPr>
            <p:cNvPr id="14" name="Picture 9" descr="odontopera_bidentata_ma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35306" y="216211"/>
              <a:ext cx="2032146" cy="136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557837" y="1585753"/>
              <a:ext cx="35861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zejkovec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 dvojzubý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Odontoptera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[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Gonodontis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</a:t>
              </a:r>
              <a:r>
                <a:rPr lang="en-US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bidentata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10" name="Elipsa 9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Elipsa 17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4209535" y="2092411"/>
                <a:ext cx="40748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b="1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Šipka doprava 28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682625" y="2589213"/>
            <a:ext cx="737253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1) mutační rychlost 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velmi nízká 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může být nízké i vysoké</a:t>
            </a:r>
          </a:p>
          <a:p>
            <a:pPr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2) tok genů se může týkat mnoha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lokusů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současně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    mutace zasahuje jen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lokus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82625" y="5023175"/>
            <a:ext cx="7576113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Mísením různých populací vzniká masivní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vazbová nerovnováha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rozprostřená po celém genomu (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mutace: LD jen mezi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mutantním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lokusem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jeho okolím, kde absence rekombinace).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682625" y="2589213"/>
            <a:ext cx="72026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3) mutace většinou škodlivé ( migrací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i – alely) a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4) mutace v době vzniku v nízké frekvenci  ztráta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    migrace může vnést více kopií současně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tok genů může výrazně změnit genofond i v jedné generaci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68094" y="5585573"/>
            <a:ext cx="850219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snižuje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variabilitu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mezi démy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zvyšuje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uvnitř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démů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0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43" name="Elipsa 42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209535" y="2092411"/>
                <a:ext cx="40748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b="1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" name="Šipka doprava 31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1574</Words>
  <Application>Microsoft Office PowerPoint</Application>
  <PresentationFormat>Předvádění na obrazovce (4:3)</PresentationFormat>
  <Paragraphs>538</Paragraphs>
  <Slides>53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138</cp:revision>
  <dcterms:created xsi:type="dcterms:W3CDTF">2014-09-23T15:47:53Z</dcterms:created>
  <dcterms:modified xsi:type="dcterms:W3CDTF">2015-11-17T21:19:04Z</dcterms:modified>
</cp:coreProperties>
</file>