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59" r:id="rId8"/>
    <p:sldId id="257" r:id="rId9"/>
    <p:sldId id="258" r:id="rId10"/>
    <p:sldId id="261" r:id="rId11"/>
    <p:sldId id="262" r:id="rId12"/>
    <p:sldId id="263" r:id="rId13"/>
    <p:sldId id="264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89" r:id="rId22"/>
    <p:sldId id="277" r:id="rId23"/>
    <p:sldId id="290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00"/>
    <a:srgbClr val="660066"/>
    <a:srgbClr val="FF33CC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altLang="cs-CZ" noProof="0" smtClean="0"/>
              <a:t>Klepnutím upravíte styl předlohy nadpisu.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A" altLang="cs-CZ" noProof="0" smtClean="0"/>
              <a:t>Klepnutím upravíte styl předlohy podnadpisu.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6D1DF2-7472-443B-B927-9B1F1E26B55F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1937F-11F0-4241-981F-3A186530187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40785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2CF84-1D11-4B4F-BD78-A8A3448E544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77373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4649B-3B03-4069-B742-A0AA3A8CC5FE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1860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84968-AFEA-4EBB-A3FD-232634E65CD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2736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9F44B-FFA7-47F4-A4E7-1308966A661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96362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3042C-901C-4640-9629-5E052B02B0F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51213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71CD8-393B-448E-81E0-D976A8973DA3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5162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E8343-0657-47F3-AD6C-399B2781F59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01712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3949B-2956-498E-A6CD-8509AEEEBCBE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7420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B0766-D1C9-4F85-9514-7BFCCC6527FA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3734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4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5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 smtClean="0"/>
              <a:t>Klepnutím upravíte styl předlohy nadpisu.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 smtClean="0"/>
              <a:t>Klepnutím upravíte styly předlohy textu.</a:t>
            </a:r>
          </a:p>
          <a:p>
            <a:pPr lvl="1"/>
            <a:r>
              <a:rPr lang="en-CA" altLang="cs-CZ" smtClean="0"/>
              <a:t>Druhá úroveň</a:t>
            </a:r>
          </a:p>
          <a:p>
            <a:pPr lvl="2"/>
            <a:r>
              <a:rPr lang="en-CA" altLang="cs-CZ" smtClean="0"/>
              <a:t>Třetí úroveň</a:t>
            </a:r>
          </a:p>
          <a:p>
            <a:pPr lvl="3"/>
            <a:r>
              <a:rPr lang="en-CA" altLang="cs-CZ" smtClean="0"/>
              <a:t>Čtvrtá úroveň</a:t>
            </a:r>
          </a:p>
          <a:p>
            <a:pPr lvl="4"/>
            <a:r>
              <a:rPr lang="en-CA" altLang="cs-CZ" smtClean="0"/>
              <a:t>Pátá úroveň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CA" altLang="cs-CZ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CA" altLang="cs-CZ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EB85DED-A7E7-47A7-9EF6-EEDD1614749D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187450" y="2349500"/>
            <a:ext cx="66976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4800" b="1">
                <a:solidFill>
                  <a:schemeClr val="bg2"/>
                </a:solidFill>
              </a:rPr>
              <a:t>Let, letový aparát </a:t>
            </a:r>
            <a:br>
              <a:rPr lang="cs-CZ" altLang="cs-CZ" sz="4800" b="1">
                <a:solidFill>
                  <a:schemeClr val="bg2"/>
                </a:solidFill>
              </a:rPr>
            </a:br>
            <a:r>
              <a:rPr lang="cs-CZ" altLang="cs-CZ" sz="4800" b="1">
                <a:solidFill>
                  <a:schemeClr val="bg2"/>
                </a:solidFill>
              </a:rPr>
              <a:t>a lovecké strategie</a:t>
            </a:r>
            <a:endParaRPr lang="cs-CZ" alt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90600" y="574675"/>
            <a:ext cx="809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DERMOPTERA - letuchy, JV Asie</a:t>
            </a:r>
          </a:p>
        </p:txBody>
      </p:sp>
      <p:pic>
        <p:nvPicPr>
          <p:cNvPr id="11267" name="Picture 3" descr="Cynocephalus_vel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9225"/>
            <a:ext cx="43434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1325" y="529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>
              <a:solidFill>
                <a:schemeClr val="bg2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4724400"/>
            <a:ext cx="426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30-70 m bez ztráty výšky, max. 136 m (ztráta výšky 10-12 m)</a:t>
            </a:r>
          </a:p>
        </p:txBody>
      </p:sp>
      <p:pic>
        <p:nvPicPr>
          <p:cNvPr id="11270" name="Picture 6" descr="Cynocephal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114800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4925" y="4002088"/>
            <a:ext cx="4779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Cynocephalus volans</a:t>
            </a:r>
            <a:r>
              <a:rPr lang="cs-CZ" altLang="cs-CZ" i="1">
                <a:solidFill>
                  <a:schemeClr val="bg2"/>
                </a:solidFill>
              </a:rPr>
              <a:t> - </a:t>
            </a:r>
            <a:r>
              <a:rPr lang="cs-CZ" altLang="cs-CZ">
                <a:solidFill>
                  <a:schemeClr val="bg2"/>
                </a:solidFill>
              </a:rPr>
              <a:t>l. filipínská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410200" y="1370013"/>
            <a:ext cx="369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C. variegatus</a:t>
            </a:r>
            <a:r>
              <a:rPr lang="cs-CZ" altLang="cs-CZ" i="1">
                <a:solidFill>
                  <a:schemeClr val="bg2"/>
                </a:solidFill>
              </a:rPr>
              <a:t> - </a:t>
            </a:r>
            <a:r>
              <a:rPr lang="cs-CZ" altLang="cs-CZ">
                <a:solidFill>
                  <a:schemeClr val="bg2"/>
                </a:solidFill>
              </a:rPr>
              <a:t>l. malajská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" y="5959475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Všichni jen klouzavý let (gliding) mezi stromy 50-100 m, osrstěná blána mezi předními a zadními končetinami.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4413" y="379413"/>
            <a:ext cx="480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CHIROPTERA - letouni, aktivní let</a:t>
            </a:r>
          </a:p>
        </p:txBody>
      </p:sp>
      <p:pic>
        <p:nvPicPr>
          <p:cNvPr id="12294" name="Picture 6" descr="Icaronycte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25400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336925" y="912813"/>
            <a:ext cx="272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Icaronycteris index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6200" y="2708275"/>
            <a:ext cx="320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eocen (60 mil. let), LC:70 mm, LAt: 48 mm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56325" y="5334000"/>
            <a:ext cx="2987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jen jednoduchý kloub humerus-scapula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19812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Green River, Wyoming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303213"/>
            <a:ext cx="306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Pteropodidae - kaloni</a:t>
            </a:r>
          </a:p>
        </p:txBody>
      </p:sp>
      <p:pic>
        <p:nvPicPr>
          <p:cNvPr id="13316" name="Picture 4" descr="BPteropus vampy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8956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953000" y="281781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Pteropus vampyrus</a:t>
            </a:r>
            <a:r>
              <a:rPr lang="cs-CZ" altLang="cs-CZ" i="1">
                <a:solidFill>
                  <a:schemeClr val="bg2"/>
                </a:solidFill>
              </a:rPr>
              <a:t> </a:t>
            </a:r>
            <a:r>
              <a:rPr lang="cs-CZ" altLang="cs-CZ">
                <a:solidFill>
                  <a:schemeClr val="bg2"/>
                </a:solidFill>
              </a:rPr>
              <a:t>(1,5 m)</a:t>
            </a:r>
            <a:endParaRPr lang="cs-CZ" altLang="cs-CZ" i="1">
              <a:solidFill>
                <a:schemeClr val="bg2"/>
              </a:solidFill>
            </a:endParaRPr>
          </a:p>
        </p:txBody>
      </p:sp>
      <p:pic>
        <p:nvPicPr>
          <p:cNvPr id="13318" name="Picture 6" descr="Ptero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657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skeleton kal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3528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kal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02125"/>
            <a:ext cx="30480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flyingfox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429000"/>
            <a:ext cx="25844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17525" y="49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>
              <a:solidFill>
                <a:schemeClr val="bg2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379413"/>
            <a:ext cx="4273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Rhinolophoidea – vrápenci s.l.</a:t>
            </a:r>
          </a:p>
          <a:p>
            <a:r>
              <a:rPr lang="cs-CZ" altLang="cs-CZ">
                <a:solidFill>
                  <a:schemeClr val="bg2"/>
                </a:solidFill>
              </a:rPr>
              <a:t>Yangochiroptera - netopýři</a:t>
            </a:r>
          </a:p>
        </p:txBody>
      </p:sp>
      <p:pic>
        <p:nvPicPr>
          <p:cNvPr id="14341" name="Picture 5" descr="Craseonycter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96240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raseonycte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971800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69925" y="2249488"/>
            <a:ext cx="403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Craseonycteris thonglongyai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971800" y="496888"/>
            <a:ext cx="338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Srovnání křídelní kostry</a:t>
            </a:r>
          </a:p>
        </p:txBody>
      </p:sp>
      <p:pic>
        <p:nvPicPr>
          <p:cNvPr id="22531" name="Picture 3" descr="Křídlo_Pterosau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657600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Křídlo_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3276600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Křídlo_Leto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71988"/>
            <a:ext cx="2819400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3808413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ptakoještěr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105400" y="2665413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pták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162800" y="3960813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letoun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79525" y="4572000"/>
            <a:ext cx="786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77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Arial" charset="0"/>
              </a:rPr>
              <a:t>a) gliding  (klouzání)                          b) flapping (mávání)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86200" y="379413"/>
            <a:ext cx="1506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Vznik letu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648200" y="4800600"/>
            <a:ext cx="614363" cy="1588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" y="1371600"/>
            <a:ext cx="8382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9838" indent="-287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0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Arial" charset="0"/>
              </a:rPr>
              <a:t>2 teorie:</a:t>
            </a:r>
            <a:endParaRPr lang="cs-CZ" altLang="cs-CZ" u="sng">
              <a:solidFill>
                <a:schemeClr val="bg2"/>
              </a:solidFill>
              <a:latin typeface="Arial" charset="0"/>
            </a:endParaRPr>
          </a:p>
          <a:p>
            <a:pPr lvl="2">
              <a:buFontTx/>
              <a:buChar char="•"/>
            </a:pPr>
            <a:r>
              <a:rPr lang="cs-CZ" altLang="cs-CZ" u="sng">
                <a:solidFill>
                  <a:schemeClr val="bg2"/>
                </a:solidFill>
                <a:latin typeface="Arial" charset="0"/>
              </a:rPr>
              <a:t>stromová (arborial)</a:t>
            </a:r>
            <a:r>
              <a:rPr lang="cs-CZ" altLang="cs-CZ">
                <a:solidFill>
                  <a:schemeClr val="bg2"/>
                </a:solidFill>
                <a:latin typeface="Arial" charset="0"/>
              </a:rPr>
              <a:t> - Darwin 1859, od klouzavého letu ze stromu k aktivnímu letu;</a:t>
            </a:r>
          </a:p>
          <a:p>
            <a:pPr lvl="2">
              <a:buFontTx/>
              <a:buChar char="•"/>
            </a:pPr>
            <a:r>
              <a:rPr lang="cs-CZ" altLang="cs-CZ" u="sng">
                <a:solidFill>
                  <a:schemeClr val="bg2"/>
                </a:solidFill>
                <a:latin typeface="Arial" charset="0"/>
              </a:rPr>
              <a:t>z běhu (cursorial)</a:t>
            </a:r>
            <a:r>
              <a:rPr lang="cs-CZ" altLang="cs-CZ">
                <a:solidFill>
                  <a:schemeClr val="bg2"/>
                </a:solidFill>
                <a:latin typeface="Arial" charset="0"/>
              </a:rPr>
              <a:t> - Caple et al. 1983, Norberg et Rayner 1987, běh - poskoky - roztažení křídel - odlepení se ze země - klouzavý let - aktivní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33600" y="227013"/>
            <a:ext cx="530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Vznik letu letu a echolokace u letounů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36625" y="1446213"/>
            <a:ext cx="7848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u="sng">
                <a:solidFill>
                  <a:schemeClr val="bg2"/>
                </a:solidFill>
              </a:rPr>
              <a:t>Vznik letu a echolokace (Speakman 1999)</a:t>
            </a:r>
          </a:p>
          <a:p>
            <a:r>
              <a:rPr lang="cs-CZ" altLang="cs-CZ">
                <a:solidFill>
                  <a:schemeClr val="bg2"/>
                </a:solidFill>
              </a:rPr>
              <a:t>přímí předkové netopýrů (pre-bats) v eocenu</a:t>
            </a:r>
          </a:p>
          <a:p>
            <a:r>
              <a:rPr lang="cs-CZ" altLang="cs-CZ">
                <a:solidFill>
                  <a:schemeClr val="bg2"/>
                </a:solidFill>
              </a:rPr>
              <a:t>3 hypotézy:</a:t>
            </a:r>
          </a:p>
          <a:p>
            <a:pPr lvl="2"/>
            <a:r>
              <a:rPr lang="cs-CZ" altLang="cs-CZ">
                <a:solidFill>
                  <a:schemeClr val="bg2"/>
                </a:solidFill>
              </a:rPr>
              <a:t> 1) </a:t>
            </a:r>
            <a:r>
              <a:rPr lang="cs-CZ" altLang="cs-CZ" u="sng">
                <a:solidFill>
                  <a:schemeClr val="bg2"/>
                </a:solidFill>
              </a:rPr>
              <a:t>Echolocation first hypothesis</a:t>
            </a:r>
            <a:endParaRPr lang="cs-CZ" altLang="cs-CZ">
              <a:solidFill>
                <a:schemeClr val="bg2"/>
              </a:solidFill>
            </a:endParaRPr>
          </a:p>
          <a:p>
            <a:pPr lvl="2"/>
            <a:r>
              <a:rPr lang="cs-CZ" altLang="cs-CZ">
                <a:solidFill>
                  <a:schemeClr val="bg2"/>
                </a:solidFill>
              </a:rPr>
              <a:t> 2) Flight first hypothesis</a:t>
            </a:r>
          </a:p>
          <a:p>
            <a:pPr lvl="2"/>
            <a:r>
              <a:rPr lang="cs-CZ" altLang="cs-CZ">
                <a:solidFill>
                  <a:schemeClr val="bg2"/>
                </a:solidFill>
              </a:rPr>
              <a:t> 3) Parallel development of flight and echolocation</a:t>
            </a:r>
          </a:p>
          <a:p>
            <a:endParaRPr lang="cs-CZ" alt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Vznik letu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1875"/>
            <a:ext cx="3289300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Vznik letu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22350"/>
            <a:ext cx="41910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Vznik letu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57816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200400" y="23813"/>
            <a:ext cx="3292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>
                <a:solidFill>
                  <a:schemeClr val="bg2"/>
                </a:solidFill>
              </a:rPr>
              <a:t>Vznik letu u letounů</a:t>
            </a:r>
            <a:endParaRPr lang="cs-CZ" altLang="cs-CZ">
              <a:solidFill>
                <a:schemeClr val="bg2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106738" y="455613"/>
            <a:ext cx="4049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Reach hunting - lov z číhané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535488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486400" y="1141413"/>
            <a:ext cx="132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webbing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69925" y="3789363"/>
            <a:ext cx="340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Reach hunting (pre-bat)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09800" y="4357688"/>
            <a:ext cx="493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Perch hunting (vrápenci, </a:t>
            </a:r>
            <a:r>
              <a:rPr lang="cs-CZ" altLang="cs-CZ" i="1">
                <a:solidFill>
                  <a:schemeClr val="bg2"/>
                </a:solidFill>
              </a:rPr>
              <a:t>Plecotus</a:t>
            </a:r>
            <a:r>
              <a:rPr lang="cs-CZ" altLang="cs-CZ">
                <a:solidFill>
                  <a:schemeClr val="bg2"/>
                </a:solidFill>
              </a:rPr>
              <a:t>) 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752600" y="4283075"/>
            <a:ext cx="3810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56038" y="4932363"/>
            <a:ext cx="1271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(gliding)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3048000" y="4892675"/>
            <a:ext cx="3810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477000" y="5043488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Aerial hunting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5486400" y="5273675"/>
            <a:ext cx="533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17525" y="5516563"/>
            <a:ext cx="823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2"/>
                </a:solidFill>
              </a:rPr>
              <a:t>Icaronycteris, Archaeonycteris </a:t>
            </a:r>
            <a:r>
              <a:rPr lang="cs-CZ" altLang="cs-CZ">
                <a:solidFill>
                  <a:schemeClr val="bg2"/>
                </a:solidFill>
              </a:rPr>
              <a:t>- PH nebo již AH (poor fliers)</a:t>
            </a:r>
            <a:endParaRPr lang="cs-CZ" altLang="cs-CZ" i="1">
              <a:solidFill>
                <a:schemeClr val="bg2"/>
              </a:solidFill>
            </a:endParaRPr>
          </a:p>
        </p:txBody>
      </p:sp>
      <p:sp>
        <p:nvSpPr>
          <p:cNvPr id="24592" name="Text Box 34"/>
          <p:cNvSpPr txBox="1">
            <a:spLocks noChangeArrowheads="1"/>
          </p:cNvSpPr>
          <p:nvPr/>
        </p:nvSpPr>
        <p:spPr bwMode="auto">
          <a:xfrm>
            <a:off x="34925" y="6165850"/>
            <a:ext cx="9109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600" i="1">
                <a:solidFill>
                  <a:schemeClr val="bg2"/>
                </a:solidFill>
                <a:latin typeface="Comic Sans MS" pitchFamily="66" charset="0"/>
              </a:rPr>
              <a:t>Palaeochiropteryx</a:t>
            </a:r>
            <a:r>
              <a:rPr lang="cs-CZ" altLang="cs-CZ" sz="1600">
                <a:solidFill>
                  <a:schemeClr val="bg2"/>
                </a:solidFill>
                <a:latin typeface="Comic Sans MS" pitchFamily="66" charset="0"/>
              </a:rPr>
              <a:t> , 50 mil.let (Grube Messel u Darmstadtu), </a:t>
            </a:r>
            <a:r>
              <a:rPr lang="cs-CZ" altLang="cs-CZ" sz="1600" i="1">
                <a:solidFill>
                  <a:schemeClr val="bg2"/>
                </a:solidFill>
                <a:latin typeface="Comic Sans MS" pitchFamily="66" charset="0"/>
              </a:rPr>
              <a:t>Archaeonycteris</a:t>
            </a:r>
            <a:r>
              <a:rPr lang="cs-CZ" altLang="cs-CZ" sz="1600">
                <a:solidFill>
                  <a:schemeClr val="bg2"/>
                </a:solidFill>
                <a:latin typeface="Comic Sans MS" pitchFamily="66" charset="0"/>
              </a:rPr>
              <a:t> (Messel, Německo), </a:t>
            </a:r>
            <a:r>
              <a:rPr lang="cs-CZ" altLang="cs-CZ" sz="1600" i="1">
                <a:solidFill>
                  <a:schemeClr val="bg2"/>
                </a:solidFill>
                <a:latin typeface="Comic Sans MS" pitchFamily="66" charset="0"/>
              </a:rPr>
              <a:t>Icaronycteris index </a:t>
            </a:r>
            <a:r>
              <a:rPr lang="cs-CZ" altLang="cs-CZ" sz="1600">
                <a:solidFill>
                  <a:schemeClr val="bg2"/>
                </a:solidFill>
                <a:latin typeface="Comic Sans MS" pitchFamily="66" charset="0"/>
              </a:rPr>
              <a:t>(Wyoming, USA) – eocén 56-36 Myr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124200" y="73025"/>
            <a:ext cx="311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>
                <a:solidFill>
                  <a:schemeClr val="bg2"/>
                </a:solidFill>
              </a:rPr>
              <a:t>Rozvoj loveckých strategií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66800" y="4876800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cs-CZ" altLang="cs-CZ" sz="2000">
                <a:solidFill>
                  <a:schemeClr val="bg2"/>
                </a:solidFill>
              </a:rPr>
              <a:t>New World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05000" y="1828800"/>
            <a:ext cx="3429000" cy="914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sz="2000">
                <a:solidFill>
                  <a:schemeClr val="bg2"/>
                </a:solidFill>
              </a:rPr>
              <a:t>gleaning </a:t>
            </a:r>
          </a:p>
          <a:p>
            <a:pPr algn="ctr"/>
            <a:r>
              <a:rPr lang="cs-CZ" altLang="cs-CZ" sz="2000">
                <a:solidFill>
                  <a:schemeClr val="bg2"/>
                </a:solidFill>
              </a:rPr>
              <a:t>(sběr hmyzu z povrchů)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581400" y="609600"/>
            <a:ext cx="2057400" cy="533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sz="2000">
                <a:solidFill>
                  <a:schemeClr val="bg2"/>
                </a:solidFill>
              </a:rPr>
              <a:t>aerial hunting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622925" y="1817688"/>
            <a:ext cx="2987675" cy="4683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sz="2000">
                <a:solidFill>
                  <a:schemeClr val="bg2"/>
                </a:solidFill>
              </a:rPr>
              <a:t>lov hmyzu v letu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59275" y="3276600"/>
            <a:ext cx="1736725" cy="9604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sz="2000">
                <a:solidFill>
                  <a:schemeClr val="bg2"/>
                </a:solidFill>
              </a:rPr>
              <a:t>ground gleaning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28600" y="5791200"/>
            <a:ext cx="2590800" cy="838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sz="2000">
                <a:solidFill>
                  <a:schemeClr val="bg2"/>
                </a:solidFill>
              </a:rPr>
              <a:t>frugivory </a:t>
            </a:r>
          </a:p>
          <a:p>
            <a:pPr algn="ctr"/>
            <a:r>
              <a:rPr lang="cs-CZ" altLang="cs-CZ" sz="2000">
                <a:solidFill>
                  <a:schemeClr val="bg2"/>
                </a:solidFill>
              </a:rPr>
              <a:t>(Phyllostomatidae)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477000" y="3810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cs-CZ" altLang="cs-CZ" sz="2000">
                <a:solidFill>
                  <a:schemeClr val="bg2"/>
                </a:solidFill>
              </a:rPr>
              <a:t>Old World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994525" y="4832350"/>
            <a:ext cx="1387475" cy="5016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sz="2000">
                <a:solidFill>
                  <a:schemeClr val="bg2"/>
                </a:solidFill>
              </a:rPr>
              <a:t>frugivory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267200" y="5791200"/>
            <a:ext cx="1676400" cy="914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sz="2000">
                <a:solidFill>
                  <a:schemeClr val="bg2"/>
                </a:solidFill>
              </a:rPr>
              <a:t>nectarivory</a:t>
            </a:r>
          </a:p>
          <a:p>
            <a:r>
              <a:rPr lang="cs-CZ" altLang="cs-CZ" sz="2000">
                <a:solidFill>
                  <a:schemeClr val="bg2"/>
                </a:solidFill>
              </a:rPr>
              <a:t>polenivory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840163" y="1143000"/>
            <a:ext cx="0" cy="6397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4572000" y="1143000"/>
            <a:ext cx="1371600" cy="6397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4267200" y="4953000"/>
            <a:ext cx="2743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953000" y="2743200"/>
            <a:ext cx="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733800" y="5348288"/>
            <a:ext cx="533400" cy="6715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3505200" y="4114800"/>
            <a:ext cx="8382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2819400" y="5486400"/>
            <a:ext cx="9906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685800" y="3733800"/>
            <a:ext cx="1447800" cy="838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sz="2000">
                <a:solidFill>
                  <a:schemeClr val="bg2"/>
                </a:solidFill>
              </a:rPr>
              <a:t>foliage gleaning</a:t>
            </a: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5638800" y="5181600"/>
            <a:ext cx="13716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2133600" y="3733800"/>
            <a:ext cx="2209800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2743200" y="4572000"/>
            <a:ext cx="1524000" cy="762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sz="2000">
                <a:solidFill>
                  <a:schemeClr val="bg2"/>
                </a:solidFill>
              </a:rPr>
              <a:t>flower gleaning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nimBg="1" autoUpdateAnimBg="0"/>
      <p:bldP spid="25606" grpId="0" animBg="1" autoUpdateAnimBg="0"/>
      <p:bldP spid="25607" grpId="0" animBg="1" autoUpdateAnimBg="0"/>
      <p:bldP spid="25608" grpId="0" animBg="1" autoUpdateAnimBg="0"/>
      <p:bldP spid="25609" grpId="0" autoUpdateAnimBg="0"/>
      <p:bldP spid="25610" grpId="0" animBg="1" autoUpdateAnimBg="0"/>
      <p:bldP spid="25611" grpId="0" animBg="1" autoUpdateAnimBg="0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 autoUpdateAnimBg="0"/>
      <p:bldP spid="25620" grpId="0" animBg="1"/>
      <p:bldP spid="25621" grpId="0" animBg="1"/>
      <p:bldP spid="2562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6"/>
          <p:cNvSpPr txBox="1">
            <a:spLocks noChangeArrowheads="1"/>
          </p:cNvSpPr>
          <p:nvPr/>
        </p:nvSpPr>
        <p:spPr bwMode="auto">
          <a:xfrm>
            <a:off x="3810000" y="227013"/>
            <a:ext cx="152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První letci</a:t>
            </a:r>
          </a:p>
        </p:txBody>
      </p:sp>
      <p:sp>
        <p:nvSpPr>
          <p:cNvPr id="15363" name="Text Box 1027"/>
          <p:cNvSpPr txBox="1">
            <a:spLocks noChangeArrowheads="1"/>
          </p:cNvSpPr>
          <p:nvPr/>
        </p:nvSpPr>
        <p:spPr bwMode="auto">
          <a:xfrm>
            <a:off x="304800" y="1184275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78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u="sng">
                <a:solidFill>
                  <a:schemeClr val="bg2"/>
                </a:solidFill>
                <a:latin typeface="Arial" charset="0"/>
              </a:rPr>
              <a:t>Jamkozubí archosauři (Archosauria - Thecodontia)</a:t>
            </a:r>
            <a:r>
              <a:rPr lang="cs-CZ" altLang="cs-CZ">
                <a:solidFill>
                  <a:schemeClr val="bg2"/>
                </a:solidFill>
                <a:latin typeface="Arial" charset="0"/>
              </a:rPr>
              <a:t>  - v triasu</a:t>
            </a:r>
          </a:p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Arial" charset="0"/>
              </a:rPr>
              <a:t>klouzavý let (gliding) - </a:t>
            </a:r>
            <a:r>
              <a:rPr lang="cs-CZ" altLang="cs-CZ" i="1">
                <a:solidFill>
                  <a:schemeClr val="bg2"/>
                </a:solidFill>
                <a:latin typeface="Arial" charset="0"/>
              </a:rPr>
              <a:t>Longisquama </a:t>
            </a:r>
            <a:r>
              <a:rPr lang="cs-CZ" altLang="cs-CZ">
                <a:solidFill>
                  <a:schemeClr val="bg2"/>
                </a:solidFill>
                <a:latin typeface="Arial" charset="0"/>
              </a:rPr>
              <a:t>(240 mil. let) </a:t>
            </a:r>
          </a:p>
        </p:txBody>
      </p:sp>
      <p:pic>
        <p:nvPicPr>
          <p:cNvPr id="15364" name="Picture 1028" descr="Longisquama insig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3598862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1029"/>
          <p:cNvSpPr txBox="1">
            <a:spLocks noChangeArrowheads="1"/>
          </p:cNvSpPr>
          <p:nvPr/>
        </p:nvSpPr>
        <p:spPr bwMode="auto">
          <a:xfrm>
            <a:off x="623888" y="1987550"/>
            <a:ext cx="312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Longisquama insignis</a:t>
            </a:r>
          </a:p>
        </p:txBody>
      </p:sp>
      <p:pic>
        <p:nvPicPr>
          <p:cNvPr id="15367" name="Picture 1031" descr="Longisqu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3598862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1032" descr="Sharovipte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635250"/>
            <a:ext cx="3962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 Box 1033"/>
          <p:cNvSpPr txBox="1">
            <a:spLocks noChangeArrowheads="1"/>
          </p:cNvSpPr>
          <p:nvPr/>
        </p:nvSpPr>
        <p:spPr bwMode="auto">
          <a:xfrm>
            <a:off x="4702175" y="2058988"/>
            <a:ext cx="196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Sharovipterix</a:t>
            </a:r>
            <a:endParaRPr lang="cs-CZ" alt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990850" y="2647950"/>
            <a:ext cx="3319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>
                <a:solidFill>
                  <a:schemeClr val="bg2"/>
                </a:solidFill>
              </a:rPr>
              <a:t>Létací aparát</a:t>
            </a:r>
            <a:endParaRPr lang="cs-CZ" alt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1625" y="303213"/>
            <a:ext cx="8734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u="sng">
                <a:solidFill>
                  <a:schemeClr val="bg2"/>
                </a:solidFill>
              </a:rPr>
              <a:t>Podmínka letu</a:t>
            </a:r>
            <a:r>
              <a:rPr lang="cs-CZ" altLang="cs-CZ">
                <a:solidFill>
                  <a:schemeClr val="bg2"/>
                </a:solidFill>
              </a:rPr>
              <a:t>: vznik dostatečně velké vztlakové síly při obtékání křídla</a:t>
            </a:r>
          </a:p>
        </p:txBody>
      </p:sp>
      <p:pic>
        <p:nvPicPr>
          <p:cNvPr id="39939" name="Picture 3" descr="vztl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79488"/>
            <a:ext cx="4524375" cy="58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Freeform 12"/>
          <p:cNvSpPr>
            <a:spLocks/>
          </p:cNvSpPr>
          <p:nvPr/>
        </p:nvSpPr>
        <p:spPr bwMode="auto">
          <a:xfrm>
            <a:off x="1863725" y="3756025"/>
            <a:ext cx="2781300" cy="469900"/>
          </a:xfrm>
          <a:custGeom>
            <a:avLst/>
            <a:gdLst>
              <a:gd name="T0" fmla="*/ 1360 w 1752"/>
              <a:gd name="T1" fmla="*/ 40 h 296"/>
              <a:gd name="T2" fmla="*/ 304 w 1752"/>
              <a:gd name="T3" fmla="*/ 40 h 296"/>
              <a:gd name="T4" fmla="*/ 208 w 1752"/>
              <a:gd name="T5" fmla="*/ 280 h 296"/>
              <a:gd name="T6" fmla="*/ 1552 w 1752"/>
              <a:gd name="T7" fmla="*/ 136 h 296"/>
              <a:gd name="T8" fmla="*/ 1408 w 1752"/>
              <a:gd name="T9" fmla="*/ 40 h 296"/>
              <a:gd name="T10" fmla="*/ 1360 w 1752"/>
              <a:gd name="T11" fmla="*/ 4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2" h="296">
                <a:moveTo>
                  <a:pt x="1360" y="40"/>
                </a:moveTo>
                <a:cubicBezTo>
                  <a:pt x="1176" y="40"/>
                  <a:pt x="496" y="0"/>
                  <a:pt x="304" y="40"/>
                </a:cubicBezTo>
                <a:cubicBezTo>
                  <a:pt x="112" y="80"/>
                  <a:pt x="0" y="264"/>
                  <a:pt x="208" y="280"/>
                </a:cubicBezTo>
                <a:cubicBezTo>
                  <a:pt x="416" y="296"/>
                  <a:pt x="1352" y="176"/>
                  <a:pt x="1552" y="136"/>
                </a:cubicBezTo>
                <a:cubicBezTo>
                  <a:pt x="1752" y="96"/>
                  <a:pt x="1440" y="56"/>
                  <a:pt x="1408" y="40"/>
                </a:cubicBezTo>
                <a:cubicBezTo>
                  <a:pt x="1376" y="24"/>
                  <a:pt x="1544" y="40"/>
                  <a:pt x="1360" y="4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325" y="228600"/>
            <a:ext cx="9083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Výsledná aerodynamická síla (net aerodynamic force - NAF) = </a:t>
            </a:r>
          </a:p>
          <a:p>
            <a:r>
              <a:rPr lang="cs-CZ" altLang="cs-CZ">
                <a:solidFill>
                  <a:schemeClr val="bg2"/>
                </a:solidFill>
              </a:rPr>
              <a:t>vektorový součet </a:t>
            </a:r>
            <a:r>
              <a:rPr lang="cs-CZ" altLang="cs-CZ" u="sng">
                <a:solidFill>
                  <a:schemeClr val="bg2"/>
                </a:solidFill>
              </a:rPr>
              <a:t>vztlaku (lift - L)</a:t>
            </a:r>
            <a:r>
              <a:rPr lang="cs-CZ" altLang="cs-CZ">
                <a:solidFill>
                  <a:schemeClr val="bg2"/>
                </a:solidFill>
              </a:rPr>
              <a:t> a horizontálního </a:t>
            </a:r>
            <a:r>
              <a:rPr lang="cs-CZ" altLang="cs-CZ" u="sng">
                <a:solidFill>
                  <a:schemeClr val="bg2"/>
                </a:solidFill>
              </a:rPr>
              <a:t>odporu vzduchu</a:t>
            </a:r>
            <a:r>
              <a:rPr lang="cs-CZ" altLang="cs-CZ">
                <a:solidFill>
                  <a:schemeClr val="bg2"/>
                </a:solidFill>
              </a:rPr>
              <a:t> při letu vpřed </a:t>
            </a:r>
            <a:r>
              <a:rPr lang="cs-CZ" altLang="cs-CZ" u="sng">
                <a:solidFill>
                  <a:schemeClr val="bg2"/>
                </a:solidFill>
              </a:rPr>
              <a:t>(drag - D)</a:t>
            </a:r>
            <a:endParaRPr lang="cs-CZ" altLang="cs-CZ">
              <a:solidFill>
                <a:schemeClr val="bg2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04800" y="4073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740025" y="4378325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6200" y="3579813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air flow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749425" y="5561013"/>
            <a:ext cx="198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weight G=mg</a:t>
            </a: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2740025" y="2778125"/>
            <a:ext cx="5334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3273425" y="2778125"/>
            <a:ext cx="0" cy="121920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V="1">
            <a:off x="2740025" y="2778125"/>
            <a:ext cx="5334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3181350" y="2286000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NAF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181350" y="4038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2740025" y="3997325"/>
            <a:ext cx="533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4937125" y="1828800"/>
            <a:ext cx="3597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chemeClr val="bg2"/>
                </a:solidFill>
              </a:rPr>
              <a:t>D = 0,5. </a:t>
            </a:r>
            <a:r>
              <a:rPr lang="cs-CZ" altLang="cs-CZ" sz="3200" b="1">
                <a:solidFill>
                  <a:schemeClr val="bg2"/>
                </a:solidFill>
                <a:sym typeface="Symbol" pitchFamily="18" charset="2"/>
              </a:rPr>
              <a:t></a:t>
            </a:r>
            <a:r>
              <a:rPr lang="cs-CZ" altLang="cs-CZ" sz="3200" b="1">
                <a:solidFill>
                  <a:schemeClr val="bg2"/>
                </a:solidFill>
              </a:rPr>
              <a:t> .V</a:t>
            </a:r>
            <a:r>
              <a:rPr lang="cs-CZ" altLang="cs-CZ" sz="3200" b="1" baseline="30000">
                <a:solidFill>
                  <a:schemeClr val="bg2"/>
                </a:solidFill>
              </a:rPr>
              <a:t>2</a:t>
            </a:r>
            <a:r>
              <a:rPr lang="cs-CZ" altLang="cs-CZ" sz="3200" b="1">
                <a:solidFill>
                  <a:schemeClr val="bg2"/>
                </a:solidFill>
              </a:rPr>
              <a:t>.S.C</a:t>
            </a:r>
            <a:r>
              <a:rPr lang="cs-CZ" altLang="cs-CZ" sz="3200" b="1" baseline="-25000">
                <a:solidFill>
                  <a:schemeClr val="bg2"/>
                </a:solidFill>
              </a:rPr>
              <a:t>D</a:t>
            </a:r>
            <a:endParaRPr lang="cs-CZ" altLang="cs-CZ">
              <a:solidFill>
                <a:schemeClr val="bg2"/>
              </a:solidFill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4860925" y="2486025"/>
            <a:ext cx="3902075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>
                <a:solidFill>
                  <a:schemeClr val="bg2"/>
                </a:solidFill>
                <a:sym typeface="Symbol" pitchFamily="18" charset="2"/>
              </a:rPr>
              <a:t> … hustota vzduchu</a:t>
            </a:r>
          </a:p>
          <a:p>
            <a:pPr>
              <a:lnSpc>
                <a:spcPct val="110000"/>
              </a:lnSpc>
            </a:pPr>
            <a:r>
              <a:rPr lang="cs-CZ" altLang="cs-CZ">
                <a:solidFill>
                  <a:schemeClr val="bg2"/>
                </a:solidFill>
                <a:sym typeface="Symbol" pitchFamily="18" charset="2"/>
              </a:rPr>
              <a:t>V … rychlost letu</a:t>
            </a:r>
          </a:p>
          <a:p>
            <a:pPr>
              <a:lnSpc>
                <a:spcPct val="110000"/>
              </a:lnSpc>
            </a:pPr>
            <a:r>
              <a:rPr lang="cs-CZ" altLang="cs-CZ">
                <a:solidFill>
                  <a:schemeClr val="bg2"/>
                </a:solidFill>
                <a:sym typeface="Symbol" pitchFamily="18" charset="2"/>
              </a:rPr>
              <a:t>S … plocha křídla</a:t>
            </a:r>
          </a:p>
          <a:p>
            <a:pPr>
              <a:lnSpc>
                <a:spcPct val="110000"/>
              </a:lnSpc>
            </a:pPr>
            <a:r>
              <a:rPr lang="cs-CZ" altLang="cs-CZ">
                <a:solidFill>
                  <a:schemeClr val="bg2"/>
                </a:solidFill>
              </a:rPr>
              <a:t>C</a:t>
            </a:r>
            <a:r>
              <a:rPr lang="cs-CZ" altLang="cs-CZ" baseline="-25000">
                <a:solidFill>
                  <a:schemeClr val="bg2"/>
                </a:solidFill>
              </a:rPr>
              <a:t>D</a:t>
            </a:r>
            <a:r>
              <a:rPr lang="cs-CZ" altLang="cs-CZ">
                <a:solidFill>
                  <a:schemeClr val="bg2"/>
                </a:solidFill>
              </a:rPr>
              <a:t> ...</a:t>
            </a:r>
            <a:r>
              <a:rPr lang="cs-CZ" altLang="cs-CZ" baseline="-25000">
                <a:solidFill>
                  <a:schemeClr val="bg2"/>
                </a:solidFill>
              </a:rPr>
              <a:t>  </a:t>
            </a:r>
            <a:r>
              <a:rPr lang="cs-CZ" altLang="cs-CZ">
                <a:solidFill>
                  <a:schemeClr val="bg2"/>
                </a:solidFill>
              </a:rPr>
              <a:t>koeficient odporu</a:t>
            </a:r>
            <a:endParaRPr lang="cs-CZ" altLang="cs-CZ" sz="3200" b="1" baseline="-25000">
              <a:solidFill>
                <a:schemeClr val="bg2"/>
              </a:solidFill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2038350" y="24368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L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2740025" y="2778125"/>
            <a:ext cx="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4953000" y="4191000"/>
            <a:ext cx="3597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chemeClr val="bg2"/>
                </a:solidFill>
              </a:rPr>
              <a:t>L = 0,5. </a:t>
            </a:r>
            <a:r>
              <a:rPr lang="cs-CZ" altLang="cs-CZ" sz="3200" b="1">
                <a:solidFill>
                  <a:schemeClr val="bg2"/>
                </a:solidFill>
                <a:sym typeface="Symbol" pitchFamily="18" charset="2"/>
              </a:rPr>
              <a:t></a:t>
            </a:r>
            <a:r>
              <a:rPr lang="cs-CZ" altLang="cs-CZ" sz="3200" b="1">
                <a:solidFill>
                  <a:schemeClr val="bg2"/>
                </a:solidFill>
              </a:rPr>
              <a:t> .V</a:t>
            </a:r>
            <a:r>
              <a:rPr lang="cs-CZ" altLang="cs-CZ" sz="3200" b="1" baseline="30000">
                <a:solidFill>
                  <a:schemeClr val="bg2"/>
                </a:solidFill>
              </a:rPr>
              <a:t>2</a:t>
            </a:r>
            <a:r>
              <a:rPr lang="cs-CZ" altLang="cs-CZ" sz="3200" b="1">
                <a:solidFill>
                  <a:schemeClr val="bg2"/>
                </a:solidFill>
              </a:rPr>
              <a:t>.S.C</a:t>
            </a:r>
            <a:r>
              <a:rPr lang="cs-CZ" altLang="cs-CZ" sz="3200" b="1" baseline="-25000">
                <a:solidFill>
                  <a:schemeClr val="bg2"/>
                </a:solidFill>
              </a:rPr>
              <a:t>L</a:t>
            </a:r>
            <a:endParaRPr lang="cs-CZ" altLang="cs-CZ">
              <a:solidFill>
                <a:schemeClr val="bg2"/>
              </a:solidFill>
            </a:endParaRP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4953000" y="4799013"/>
            <a:ext cx="3290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C</a:t>
            </a:r>
            <a:r>
              <a:rPr lang="cs-CZ" altLang="cs-CZ" baseline="-25000">
                <a:solidFill>
                  <a:schemeClr val="bg2"/>
                </a:solidFill>
              </a:rPr>
              <a:t>L</a:t>
            </a:r>
            <a:r>
              <a:rPr lang="cs-CZ" altLang="cs-CZ">
                <a:solidFill>
                  <a:schemeClr val="bg2"/>
                </a:solidFill>
              </a:rPr>
              <a:t> ...</a:t>
            </a:r>
            <a:r>
              <a:rPr lang="cs-CZ" altLang="cs-CZ" baseline="-25000">
                <a:solidFill>
                  <a:schemeClr val="bg2"/>
                </a:solidFill>
              </a:rPr>
              <a:t>  </a:t>
            </a:r>
            <a:r>
              <a:rPr lang="cs-CZ" altLang="cs-CZ">
                <a:solidFill>
                  <a:schemeClr val="bg2"/>
                </a:solidFill>
              </a:rPr>
              <a:t>koeficient vztlaku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212725" y="6035675"/>
            <a:ext cx="4260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Optimum - </a:t>
            </a:r>
            <a:r>
              <a:rPr lang="cs-CZ" altLang="cs-CZ" sz="3200" b="1">
                <a:solidFill>
                  <a:schemeClr val="bg2"/>
                </a:solidFill>
              </a:rPr>
              <a:t>L : D = 10 : 1</a:t>
            </a:r>
            <a:r>
              <a:rPr lang="cs-CZ" altLang="cs-CZ">
                <a:solidFill>
                  <a:schemeClr val="bg2"/>
                </a:solidFill>
              </a:rPr>
              <a:t>  </a:t>
            </a: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295400" y="4038600"/>
            <a:ext cx="7620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746125" y="4154488"/>
            <a:ext cx="159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flight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04800" y="4073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2740025" y="4378325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42007" name="Group 23"/>
          <p:cNvGrpSpPr>
            <a:grpSpLocks/>
          </p:cNvGrpSpPr>
          <p:nvPr/>
        </p:nvGrpSpPr>
        <p:grpSpPr bwMode="auto">
          <a:xfrm>
            <a:off x="2195513" y="404813"/>
            <a:ext cx="4716462" cy="1341437"/>
            <a:chOff x="2789" y="3389"/>
            <a:chExt cx="2971" cy="845"/>
          </a:xfrm>
        </p:grpSpPr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2800" y="3389"/>
              <a:ext cx="20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>
                  <a:solidFill>
                    <a:schemeClr val="bg2"/>
                  </a:solidFill>
                </a:rPr>
                <a:t>Stanovení plochy křídla - S</a:t>
              </a:r>
            </a:p>
          </p:txBody>
        </p:sp>
        <p:sp>
          <p:nvSpPr>
            <p:cNvPr id="42009" name="Text Box 25"/>
            <p:cNvSpPr txBox="1">
              <a:spLocks noChangeArrowheads="1"/>
            </p:cNvSpPr>
            <p:nvPr/>
          </p:nvSpPr>
          <p:spPr bwMode="auto">
            <a:xfrm>
              <a:off x="2789" y="3581"/>
              <a:ext cx="27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>
                  <a:solidFill>
                    <a:schemeClr val="bg2"/>
                  </a:solidFill>
                </a:rPr>
                <a:t>(odhad dle Blood </a:t>
              </a:r>
              <a:r>
                <a:rPr lang="en-US" altLang="cs-CZ" sz="2000">
                  <a:solidFill>
                    <a:schemeClr val="bg2"/>
                  </a:solidFill>
                </a:rPr>
                <a:t>&amp; McFarlane 1988)</a:t>
              </a:r>
              <a:endParaRPr lang="cs-CZ" altLang="cs-CZ" sz="2000">
                <a:solidFill>
                  <a:schemeClr val="bg2"/>
                </a:solidFill>
              </a:endParaRPr>
            </a:p>
          </p:txBody>
        </p:sp>
        <p:sp>
          <p:nvSpPr>
            <p:cNvPr id="42010" name="Text Box 26"/>
            <p:cNvSpPr txBox="1">
              <a:spLocks noChangeArrowheads="1"/>
            </p:cNvSpPr>
            <p:nvPr/>
          </p:nvSpPr>
          <p:spPr bwMode="auto">
            <a:xfrm>
              <a:off x="2821" y="3792"/>
              <a:ext cx="293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000" b="1">
                  <a:solidFill>
                    <a:schemeClr val="bg2"/>
                  </a:solidFill>
                </a:rPr>
                <a:t>S = (FA x D5) + 0,5 . (D5 x D3)</a:t>
              </a:r>
              <a:r>
                <a:rPr lang="cs-CZ" altLang="cs-CZ" sz="2000">
                  <a:solidFill>
                    <a:schemeClr val="bg2"/>
                  </a:solidFill>
                </a:rPr>
                <a:t>      </a:t>
              </a:r>
            </a:p>
            <a:p>
              <a:r>
                <a:rPr lang="cs-CZ" altLang="cs-CZ" sz="2000">
                  <a:solidFill>
                    <a:schemeClr val="bg2"/>
                  </a:solidFill>
                </a:rPr>
                <a:t>FA … forearm, předloktí, D … digit, prst</a:t>
              </a:r>
            </a:p>
          </p:txBody>
        </p:sp>
      </p:grpSp>
      <p:pic>
        <p:nvPicPr>
          <p:cNvPr id="42011" name="Picture 27" descr="DSC0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052638"/>
            <a:ext cx="5673725" cy="42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288925" y="74613"/>
            <a:ext cx="4813300" cy="1524000"/>
            <a:chOff x="182" y="47"/>
            <a:chExt cx="3032" cy="960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288" y="259"/>
              <a:ext cx="292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Indukovaný odpor - induced drag</a:t>
              </a:r>
            </a:p>
            <a:p>
              <a:r>
                <a:rPr lang="cs-CZ" altLang="cs-CZ">
                  <a:solidFill>
                    <a:schemeClr val="bg2"/>
                  </a:solidFill>
                </a:rPr>
                <a:t>Profilový odpor - profile drag</a:t>
              </a:r>
            </a:p>
            <a:p>
              <a:r>
                <a:rPr lang="cs-CZ" altLang="cs-CZ">
                  <a:solidFill>
                    <a:schemeClr val="bg2"/>
                  </a:solidFill>
                </a:rPr>
                <a:t>Doplňkový odpor - parasite drag </a:t>
              </a: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182" y="47"/>
              <a:ext cx="1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Složky odporu:</a:t>
              </a:r>
            </a:p>
          </p:txBody>
        </p:sp>
      </p:grpSp>
      <p:grpSp>
        <p:nvGrpSpPr>
          <p:cNvPr id="28690" name="Group 18"/>
          <p:cNvGrpSpPr>
            <a:grpSpLocks/>
          </p:cNvGrpSpPr>
          <p:nvPr/>
        </p:nvGrpSpPr>
        <p:grpSpPr bwMode="auto">
          <a:xfrm>
            <a:off x="365125" y="1717675"/>
            <a:ext cx="8626475" cy="2701925"/>
            <a:chOff x="230" y="1082"/>
            <a:chExt cx="5434" cy="1702"/>
          </a:xfrm>
        </p:grpSpPr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230" y="1082"/>
              <a:ext cx="28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Letová energie: </a:t>
              </a:r>
              <a:r>
                <a:rPr lang="cs-CZ" altLang="cs-CZ" b="1">
                  <a:solidFill>
                    <a:schemeClr val="bg2"/>
                  </a:solidFill>
                </a:rPr>
                <a:t>P = P</a:t>
              </a:r>
              <a:r>
                <a:rPr lang="cs-CZ" altLang="cs-CZ" b="1" baseline="-25000">
                  <a:solidFill>
                    <a:schemeClr val="bg2"/>
                  </a:solidFill>
                </a:rPr>
                <a:t>aer</a:t>
              </a:r>
              <a:r>
                <a:rPr lang="cs-CZ" altLang="cs-CZ" b="1">
                  <a:solidFill>
                    <a:schemeClr val="bg2"/>
                  </a:solidFill>
                </a:rPr>
                <a:t> + P</a:t>
              </a:r>
              <a:r>
                <a:rPr lang="cs-CZ" altLang="cs-CZ" b="1" baseline="-25000">
                  <a:solidFill>
                    <a:schemeClr val="bg2"/>
                  </a:solidFill>
                </a:rPr>
                <a:t>ine</a:t>
              </a:r>
              <a:endParaRPr lang="cs-CZ" altLang="cs-CZ" b="1">
                <a:solidFill>
                  <a:schemeClr val="bg2"/>
                </a:solidFill>
              </a:endParaRP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249" y="1536"/>
              <a:ext cx="21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P</a:t>
              </a:r>
              <a:r>
                <a:rPr lang="cs-CZ" altLang="cs-CZ" b="1" baseline="-25000">
                  <a:solidFill>
                    <a:schemeClr val="bg2"/>
                  </a:solidFill>
                </a:rPr>
                <a:t>aer</a:t>
              </a:r>
              <a:r>
                <a:rPr lang="cs-CZ" altLang="cs-CZ">
                  <a:solidFill>
                    <a:schemeClr val="bg2"/>
                  </a:solidFill>
                </a:rPr>
                <a:t> = P</a:t>
              </a:r>
              <a:r>
                <a:rPr lang="cs-CZ" altLang="cs-CZ" b="1" baseline="-25000">
                  <a:solidFill>
                    <a:schemeClr val="bg2"/>
                  </a:solidFill>
                </a:rPr>
                <a:t>ind</a:t>
              </a:r>
              <a:r>
                <a:rPr lang="cs-CZ" altLang="cs-CZ">
                  <a:solidFill>
                    <a:schemeClr val="bg2"/>
                  </a:solidFill>
                </a:rPr>
                <a:t> + P</a:t>
              </a:r>
              <a:r>
                <a:rPr lang="cs-CZ" altLang="cs-CZ" b="1" baseline="-25000">
                  <a:solidFill>
                    <a:schemeClr val="bg2"/>
                  </a:solidFill>
                </a:rPr>
                <a:t>pro</a:t>
              </a:r>
              <a:r>
                <a:rPr lang="cs-CZ" altLang="cs-CZ">
                  <a:solidFill>
                    <a:schemeClr val="bg2"/>
                  </a:solidFill>
                </a:rPr>
                <a:t> + P</a:t>
              </a:r>
              <a:r>
                <a:rPr lang="cs-CZ" altLang="cs-CZ" b="1" baseline="-25000">
                  <a:solidFill>
                    <a:schemeClr val="bg2"/>
                  </a:solidFill>
                </a:rPr>
                <a:t>par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2438" y="1562"/>
              <a:ext cx="322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aerodynamická síla potřebná pro vznik vztlaku (opačná orientace než složky odporu)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249" y="2266"/>
              <a:ext cx="505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b="1">
                  <a:solidFill>
                    <a:schemeClr val="bg2"/>
                  </a:solidFill>
                </a:rPr>
                <a:t>P</a:t>
              </a:r>
              <a:r>
                <a:rPr lang="cs-CZ" altLang="cs-CZ" b="1" baseline="-25000">
                  <a:solidFill>
                    <a:schemeClr val="bg2"/>
                  </a:solidFill>
                </a:rPr>
                <a:t>ine </a:t>
              </a:r>
              <a:r>
                <a:rPr lang="cs-CZ" altLang="cs-CZ">
                  <a:solidFill>
                    <a:schemeClr val="bg2"/>
                  </a:solidFill>
                </a:rPr>
                <a:t>(inerted)</a:t>
              </a:r>
              <a:r>
                <a:rPr lang="cs-CZ" altLang="cs-CZ" b="1">
                  <a:solidFill>
                    <a:schemeClr val="bg2"/>
                  </a:solidFill>
                </a:rPr>
                <a:t>   </a:t>
              </a:r>
              <a:r>
                <a:rPr lang="cs-CZ" altLang="cs-CZ">
                  <a:solidFill>
                    <a:schemeClr val="bg2"/>
                  </a:solidFill>
                </a:rPr>
                <a:t>nezávislá setrvačná síla pro pohyb křídel nahoru a dolů (p = 0, D = 0)</a:t>
              </a:r>
            </a:p>
          </p:txBody>
        </p:sp>
      </p:grp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95288" y="4292600"/>
            <a:ext cx="85502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b="1">
                <a:solidFill>
                  <a:schemeClr val="bg2"/>
                </a:solidFill>
              </a:rPr>
              <a:t>P</a:t>
            </a:r>
            <a:r>
              <a:rPr lang="cs-CZ" altLang="cs-CZ" b="1" baseline="-25000">
                <a:solidFill>
                  <a:schemeClr val="bg2"/>
                </a:solidFill>
              </a:rPr>
              <a:t>ind</a:t>
            </a:r>
            <a:r>
              <a:rPr lang="cs-CZ" altLang="cs-CZ" baseline="-25000">
                <a:solidFill>
                  <a:schemeClr val="bg2"/>
                </a:solidFill>
              </a:rPr>
              <a:t> </a:t>
            </a:r>
            <a:r>
              <a:rPr lang="cs-CZ" altLang="cs-CZ">
                <a:solidFill>
                  <a:schemeClr val="bg2"/>
                </a:solidFill>
              </a:rPr>
              <a:t>… </a:t>
            </a:r>
            <a:r>
              <a:rPr lang="cs-CZ" altLang="cs-CZ" sz="2000">
                <a:solidFill>
                  <a:schemeClr val="bg2"/>
                </a:solidFill>
              </a:rPr>
              <a:t>k překonání turbulence, pro vznik vztlaku a tahu vpřed, klesá s rostoucí rychlostí letu a rozpětím křídel, roste s hmotností, význam u pomalu létajících</a:t>
            </a:r>
            <a:endParaRPr lang="cs-CZ" altLang="cs-CZ">
              <a:solidFill>
                <a:schemeClr val="bg2"/>
              </a:solidFill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95288" y="5408613"/>
            <a:ext cx="87645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b="1">
                <a:solidFill>
                  <a:schemeClr val="bg2"/>
                </a:solidFill>
              </a:rPr>
              <a:t>P</a:t>
            </a:r>
            <a:r>
              <a:rPr lang="cs-CZ" altLang="cs-CZ" b="1" baseline="-25000">
                <a:solidFill>
                  <a:schemeClr val="bg2"/>
                </a:solidFill>
              </a:rPr>
              <a:t>pro</a:t>
            </a:r>
            <a:r>
              <a:rPr lang="cs-CZ" altLang="cs-CZ" baseline="-25000">
                <a:solidFill>
                  <a:schemeClr val="bg2"/>
                </a:solidFill>
              </a:rPr>
              <a:t> </a:t>
            </a:r>
            <a:r>
              <a:rPr lang="cs-CZ" altLang="cs-CZ">
                <a:solidFill>
                  <a:schemeClr val="bg2"/>
                </a:solidFill>
              </a:rPr>
              <a:t>… </a:t>
            </a:r>
            <a:r>
              <a:rPr lang="cs-CZ" altLang="cs-CZ" sz="2000">
                <a:solidFill>
                  <a:schemeClr val="bg2"/>
                </a:solidFill>
              </a:rPr>
              <a:t>k překonání odporu křídel, roste s letovou rychlostí a plochou křídel, význam u rychle létajících, výhodnější přímý let</a:t>
            </a:r>
            <a:endParaRPr lang="cs-CZ" altLang="cs-CZ">
              <a:solidFill>
                <a:schemeClr val="bg2"/>
              </a:solidFill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60363" y="6175375"/>
            <a:ext cx="8820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b="1">
                <a:solidFill>
                  <a:schemeClr val="bg2"/>
                </a:solidFill>
              </a:rPr>
              <a:t>P</a:t>
            </a:r>
            <a:r>
              <a:rPr lang="cs-CZ" altLang="cs-CZ" b="1" baseline="-25000">
                <a:solidFill>
                  <a:schemeClr val="bg2"/>
                </a:solidFill>
              </a:rPr>
              <a:t>par</a:t>
            </a:r>
            <a:r>
              <a:rPr lang="cs-CZ" altLang="cs-CZ" baseline="-25000">
                <a:solidFill>
                  <a:schemeClr val="bg2"/>
                </a:solidFill>
              </a:rPr>
              <a:t> </a:t>
            </a:r>
            <a:r>
              <a:rPr lang="cs-CZ" altLang="cs-CZ">
                <a:solidFill>
                  <a:schemeClr val="bg2"/>
                </a:solidFill>
              </a:rPr>
              <a:t>… </a:t>
            </a:r>
            <a:r>
              <a:rPr lang="cs-CZ" altLang="cs-CZ" sz="2000">
                <a:solidFill>
                  <a:schemeClr val="bg2"/>
                </a:solidFill>
              </a:rPr>
              <a:t>k překonání odporu těla, dána frontálním profilem trupu, analogie</a:t>
            </a:r>
            <a:endParaRPr lang="cs-CZ" alt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utoUpdateAnimBg="0"/>
      <p:bldP spid="28684" grpId="0" autoUpdateAnimBg="0"/>
      <p:bldP spid="2868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228600" y="268288"/>
            <a:ext cx="8915400" cy="3124200"/>
            <a:chOff x="144" y="169"/>
            <a:chExt cx="5616" cy="1968"/>
          </a:xfrm>
        </p:grpSpPr>
        <p:sp>
          <p:nvSpPr>
            <p:cNvPr id="29698" name="Text Box 2"/>
            <p:cNvSpPr txBox="1">
              <a:spLocks noChangeArrowheads="1"/>
            </p:cNvSpPr>
            <p:nvPr/>
          </p:nvSpPr>
          <p:spPr bwMode="auto">
            <a:xfrm>
              <a:off x="470" y="169"/>
              <a:ext cx="32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Závěr: minimální aerodynamická síla</a:t>
              </a:r>
            </a:p>
          </p:txBody>
        </p:sp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144" y="554"/>
              <a:ext cx="5616" cy="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95263" indent="-1952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Char char="•"/>
              </a:pPr>
              <a:r>
                <a:rPr lang="cs-CZ" altLang="cs-CZ">
                  <a:solidFill>
                    <a:schemeClr val="bg2"/>
                  </a:solidFill>
                  <a:latin typeface="Arial" charset="0"/>
                </a:rPr>
                <a:t>proudnicový tvar těla P</a:t>
              </a:r>
              <a:r>
                <a:rPr lang="cs-CZ" altLang="cs-CZ" baseline="-25000">
                  <a:solidFill>
                    <a:schemeClr val="bg2"/>
                  </a:solidFill>
                  <a:latin typeface="Arial" charset="0"/>
                </a:rPr>
                <a:t>par</a:t>
              </a:r>
              <a:r>
                <a:rPr lang="cs-CZ" altLang="cs-CZ">
                  <a:solidFill>
                    <a:schemeClr val="bg2"/>
                  </a:solidFill>
                  <a:latin typeface="Arial" charset="0"/>
                </a:rPr>
                <a:t> = min.</a:t>
              </a:r>
            </a:p>
            <a:p>
              <a:pPr>
                <a:buFontTx/>
                <a:buChar char="•"/>
              </a:pPr>
              <a:r>
                <a:rPr lang="cs-CZ" altLang="cs-CZ">
                  <a:solidFill>
                    <a:schemeClr val="bg2"/>
                  </a:solidFill>
                  <a:latin typeface="Arial" charset="0"/>
                </a:rPr>
                <a:t>nízká hmotnost P</a:t>
              </a:r>
              <a:r>
                <a:rPr lang="cs-CZ" altLang="cs-CZ" baseline="-25000">
                  <a:solidFill>
                    <a:schemeClr val="bg2"/>
                  </a:solidFill>
                  <a:latin typeface="Arial" charset="0"/>
                </a:rPr>
                <a:t>ind </a:t>
              </a:r>
              <a:r>
                <a:rPr lang="cs-CZ" altLang="cs-CZ">
                  <a:solidFill>
                    <a:schemeClr val="bg2"/>
                  </a:solidFill>
                  <a:latin typeface="Arial" charset="0"/>
                </a:rPr>
                <a:t>= min.</a:t>
              </a:r>
            </a:p>
            <a:p>
              <a:pPr>
                <a:buFontTx/>
                <a:buChar char="•"/>
              </a:pPr>
              <a:r>
                <a:rPr lang="cs-CZ" altLang="cs-CZ">
                  <a:solidFill>
                    <a:schemeClr val="bg2"/>
                  </a:solidFill>
                  <a:latin typeface="Arial" charset="0"/>
                </a:rPr>
                <a:t>dlouhá křídla P</a:t>
              </a:r>
              <a:r>
                <a:rPr lang="cs-CZ" altLang="cs-CZ" baseline="-25000">
                  <a:solidFill>
                    <a:schemeClr val="bg2"/>
                  </a:solidFill>
                  <a:latin typeface="Arial" charset="0"/>
                </a:rPr>
                <a:t>ind</a:t>
              </a:r>
              <a:r>
                <a:rPr lang="cs-CZ" altLang="cs-CZ">
                  <a:solidFill>
                    <a:schemeClr val="bg2"/>
                  </a:solidFill>
                  <a:latin typeface="Arial" charset="0"/>
                </a:rPr>
                <a:t> = min.</a:t>
              </a:r>
            </a:p>
            <a:p>
              <a:pPr>
                <a:lnSpc>
                  <a:spcPct val="110000"/>
                </a:lnSpc>
                <a:buFontTx/>
                <a:buChar char="•"/>
              </a:pPr>
              <a:r>
                <a:rPr lang="cs-CZ" altLang="cs-CZ">
                  <a:solidFill>
                    <a:schemeClr val="bg2"/>
                  </a:solidFill>
                  <a:latin typeface="Arial" charset="0"/>
                </a:rPr>
                <a:t>vysoký tvarový poměr křídel - aspect ratio AR (malá plocha křídel, velké rozpětí) P</a:t>
              </a:r>
              <a:r>
                <a:rPr lang="cs-CZ" altLang="cs-CZ" baseline="-25000">
                  <a:solidFill>
                    <a:schemeClr val="bg2"/>
                  </a:solidFill>
                  <a:latin typeface="Arial" charset="0"/>
                </a:rPr>
                <a:t>pro</a:t>
              </a:r>
              <a:r>
                <a:rPr lang="cs-CZ" altLang="cs-CZ">
                  <a:solidFill>
                    <a:schemeClr val="bg2"/>
                  </a:solidFill>
                  <a:latin typeface="Arial" charset="0"/>
                </a:rPr>
                <a:t> = min.</a:t>
              </a:r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910" y="1849"/>
              <a:ext cx="9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chemeClr val="bg2"/>
                  </a:solidFill>
                </a:rPr>
                <a:t>AR = b</a:t>
              </a:r>
              <a:r>
                <a:rPr lang="cs-CZ" altLang="cs-CZ" b="1" baseline="30000">
                  <a:solidFill>
                    <a:schemeClr val="bg2"/>
                  </a:solidFill>
                </a:rPr>
                <a:t>2</a:t>
              </a:r>
              <a:r>
                <a:rPr lang="cs-CZ" altLang="cs-CZ" b="1">
                  <a:solidFill>
                    <a:schemeClr val="bg2"/>
                  </a:solidFill>
                </a:rPr>
                <a:t>/S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3158" y="1823"/>
              <a:ext cx="20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b = rozpětí, S = plocha</a:t>
              </a:r>
            </a:p>
          </p:txBody>
        </p:sp>
      </p:grp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36525" y="3392488"/>
            <a:ext cx="701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Faktory ovlivňující hodnotu energie potřebné k letu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212725" y="3773488"/>
            <a:ext cx="8904288" cy="763587"/>
            <a:chOff x="134" y="2377"/>
            <a:chExt cx="5609" cy="481"/>
          </a:xfrm>
        </p:grpSpPr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34" y="2377"/>
              <a:ext cx="23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1) třepotavý let (hovering)</a:t>
              </a: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614" y="2570"/>
              <a:ext cx="17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P</a:t>
              </a:r>
              <a:r>
                <a:rPr lang="cs-CZ" altLang="cs-CZ" baseline="-25000">
                  <a:solidFill>
                    <a:schemeClr val="bg2"/>
                  </a:solidFill>
                </a:rPr>
                <a:t>ind</a:t>
              </a:r>
              <a:r>
                <a:rPr lang="cs-CZ" altLang="cs-CZ">
                  <a:solidFill>
                    <a:schemeClr val="bg2"/>
                  </a:solidFill>
                </a:rPr>
                <a:t> </a:t>
              </a:r>
              <a:r>
                <a:rPr lang="en-US" altLang="cs-CZ">
                  <a:solidFill>
                    <a:schemeClr val="bg2"/>
                  </a:solidFill>
                </a:rPr>
                <a:t>~ m.g</a:t>
              </a:r>
              <a:r>
                <a:rPr lang="en-US" altLang="cs-CZ" baseline="30000">
                  <a:solidFill>
                    <a:schemeClr val="bg2"/>
                  </a:solidFill>
                </a:rPr>
                <a:t>3</a:t>
              </a:r>
              <a:r>
                <a:rPr lang="cs-CZ" altLang="cs-CZ" baseline="30000">
                  <a:solidFill>
                    <a:schemeClr val="bg2"/>
                  </a:solidFill>
                </a:rPr>
                <a:t>/2</a:t>
              </a:r>
              <a:r>
                <a:rPr lang="cs-CZ" altLang="cs-CZ">
                  <a:solidFill>
                    <a:schemeClr val="bg2"/>
                  </a:solidFill>
                </a:rPr>
                <a:t>/b</a:t>
              </a: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2381" y="2570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P</a:t>
              </a:r>
              <a:r>
                <a:rPr lang="cs-CZ" altLang="cs-CZ" baseline="-25000">
                  <a:solidFill>
                    <a:schemeClr val="bg2"/>
                  </a:solidFill>
                </a:rPr>
                <a:t>pro </a:t>
              </a:r>
              <a:r>
                <a:rPr lang="en-US" altLang="cs-CZ">
                  <a:solidFill>
                    <a:schemeClr val="bg2"/>
                  </a:solidFill>
                </a:rPr>
                <a:t>~ b</a:t>
              </a:r>
              <a:r>
                <a:rPr lang="en-US" altLang="cs-CZ" baseline="30000">
                  <a:solidFill>
                    <a:schemeClr val="bg2"/>
                  </a:solidFill>
                </a:rPr>
                <a:t>3</a:t>
              </a:r>
              <a:r>
                <a:rPr lang="en-US" altLang="cs-CZ">
                  <a:solidFill>
                    <a:schemeClr val="bg2"/>
                  </a:solidFill>
                </a:rPr>
                <a:t>.</a:t>
              </a:r>
              <a:r>
                <a:rPr lang="en-US" altLang="cs-CZ" b="1">
                  <a:solidFill>
                    <a:schemeClr val="bg2"/>
                  </a:solidFill>
                </a:rPr>
                <a:t>S</a:t>
              </a:r>
              <a:r>
                <a:rPr lang="en-US" altLang="cs-CZ">
                  <a:solidFill>
                    <a:schemeClr val="bg2"/>
                  </a:solidFill>
                </a:rPr>
                <a:t>/T</a:t>
              </a:r>
              <a:r>
                <a:rPr lang="cs-CZ" altLang="cs-CZ" baseline="30000">
                  <a:solidFill>
                    <a:schemeClr val="bg2"/>
                  </a:solidFill>
                </a:rPr>
                <a:t>3 </a:t>
              </a:r>
              <a:r>
                <a:rPr lang="cs-CZ" altLang="cs-CZ" baseline="-250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3696" y="2590"/>
              <a:ext cx="20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>
                  <a:solidFill>
                    <a:schemeClr val="bg2"/>
                  </a:solidFill>
                </a:rPr>
                <a:t>T… doba mávnutí křídla </a:t>
              </a:r>
              <a:r>
                <a:rPr lang="en-US" altLang="cs-CZ" sz="2000">
                  <a:solidFill>
                    <a:schemeClr val="bg2"/>
                  </a:solidFill>
                </a:rPr>
                <a:t>~b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29717" name="Group 21"/>
          <p:cNvGrpSpPr>
            <a:grpSpLocks/>
          </p:cNvGrpSpPr>
          <p:nvPr/>
        </p:nvGrpSpPr>
        <p:grpSpPr bwMode="auto">
          <a:xfrm>
            <a:off x="252413" y="4722813"/>
            <a:ext cx="8736012" cy="1522412"/>
            <a:chOff x="159" y="2975"/>
            <a:chExt cx="5503" cy="959"/>
          </a:xfrm>
        </p:grpSpPr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159" y="2975"/>
              <a:ext cx="25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2) rychlý přímý let (hawking)</a:t>
              </a:r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631" y="3264"/>
              <a:ext cx="16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P</a:t>
              </a:r>
              <a:r>
                <a:rPr lang="cs-CZ" altLang="cs-CZ" baseline="-25000">
                  <a:solidFill>
                    <a:schemeClr val="bg2"/>
                  </a:solidFill>
                </a:rPr>
                <a:t>ind</a:t>
              </a:r>
              <a:r>
                <a:rPr lang="cs-CZ" altLang="cs-CZ">
                  <a:solidFill>
                    <a:schemeClr val="bg2"/>
                  </a:solidFill>
                </a:rPr>
                <a:t> </a:t>
              </a:r>
              <a:r>
                <a:rPr lang="en-US" altLang="cs-CZ">
                  <a:solidFill>
                    <a:schemeClr val="bg2"/>
                  </a:solidFill>
                </a:rPr>
                <a:t>~ m.g</a:t>
              </a:r>
              <a:r>
                <a:rPr lang="cs-CZ" altLang="cs-CZ" baseline="30000">
                  <a:solidFill>
                    <a:schemeClr val="bg2"/>
                  </a:solidFill>
                </a:rPr>
                <a:t>2</a:t>
              </a:r>
              <a:r>
                <a:rPr lang="cs-CZ" altLang="cs-CZ">
                  <a:solidFill>
                    <a:schemeClr val="bg2"/>
                  </a:solidFill>
                </a:rPr>
                <a:t>/b</a:t>
              </a:r>
              <a:r>
                <a:rPr lang="cs-CZ" altLang="cs-CZ" baseline="30000">
                  <a:solidFill>
                    <a:schemeClr val="bg2"/>
                  </a:solidFill>
                </a:rPr>
                <a:t>2</a:t>
              </a:r>
              <a:r>
                <a:rPr lang="cs-CZ" altLang="cs-CZ">
                  <a:solidFill>
                    <a:schemeClr val="bg2"/>
                  </a:solidFill>
                </a:rPr>
                <a:t>.V</a:t>
              </a:r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2553" y="3264"/>
              <a:ext cx="13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P</a:t>
              </a:r>
              <a:r>
                <a:rPr lang="cs-CZ" altLang="cs-CZ" baseline="-25000">
                  <a:solidFill>
                    <a:schemeClr val="bg2"/>
                  </a:solidFill>
                </a:rPr>
                <a:t>pro </a:t>
              </a:r>
              <a:r>
                <a:rPr lang="en-US" altLang="cs-CZ">
                  <a:solidFill>
                    <a:schemeClr val="bg2"/>
                  </a:solidFill>
                </a:rPr>
                <a:t>~ S.V</a:t>
              </a:r>
              <a:r>
                <a:rPr lang="en-US" altLang="cs-CZ" baseline="30000">
                  <a:solidFill>
                    <a:schemeClr val="bg2"/>
                  </a:solidFill>
                </a:rPr>
                <a:t>3</a:t>
              </a:r>
              <a:r>
                <a:rPr lang="cs-CZ" altLang="cs-CZ" baseline="30000">
                  <a:solidFill>
                    <a:schemeClr val="bg2"/>
                  </a:solidFill>
                </a:rPr>
                <a:t> </a:t>
              </a:r>
              <a:r>
                <a:rPr lang="cs-CZ" altLang="cs-CZ" baseline="-250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3753" y="3264"/>
              <a:ext cx="13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P</a:t>
              </a:r>
              <a:r>
                <a:rPr lang="cs-CZ" altLang="cs-CZ" baseline="-25000">
                  <a:solidFill>
                    <a:schemeClr val="bg2"/>
                  </a:solidFill>
                </a:rPr>
                <a:t>par </a:t>
              </a:r>
              <a:r>
                <a:rPr lang="en-US" altLang="cs-CZ">
                  <a:solidFill>
                    <a:schemeClr val="bg2"/>
                  </a:solidFill>
                </a:rPr>
                <a:t>~ A.V</a:t>
              </a:r>
              <a:r>
                <a:rPr lang="en-US" altLang="cs-CZ" baseline="30000">
                  <a:solidFill>
                    <a:schemeClr val="bg2"/>
                  </a:solidFill>
                </a:rPr>
                <a:t>3</a:t>
              </a:r>
              <a:r>
                <a:rPr lang="cs-CZ" altLang="cs-CZ" baseline="30000">
                  <a:solidFill>
                    <a:schemeClr val="bg2"/>
                  </a:solidFill>
                </a:rPr>
                <a:t> </a:t>
              </a:r>
              <a:r>
                <a:rPr lang="cs-CZ" altLang="cs-CZ" baseline="-250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3840" y="3684"/>
              <a:ext cx="18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>
                  <a:solidFill>
                    <a:schemeClr val="bg2"/>
                  </a:solidFill>
                </a:rPr>
                <a:t>A… frontální plocha těla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</p:grp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88925" y="6211888"/>
            <a:ext cx="776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Energie se snižuje s klesající hmotností a plochou křídla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utoUpdateAnimBg="0"/>
      <p:bldP spid="2971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etová_ener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78180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41325" y="5603875"/>
            <a:ext cx="87026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chemeClr val="bg2"/>
                </a:solidFill>
              </a:rPr>
              <a:t>V</a:t>
            </a:r>
            <a:r>
              <a:rPr lang="cs-CZ" altLang="cs-CZ" b="1" baseline="-25000">
                <a:solidFill>
                  <a:schemeClr val="bg2"/>
                </a:solidFill>
              </a:rPr>
              <a:t>mp</a:t>
            </a:r>
            <a:r>
              <a:rPr lang="cs-CZ" altLang="cs-CZ">
                <a:solidFill>
                  <a:schemeClr val="bg2"/>
                </a:solidFill>
              </a:rPr>
              <a:t> … </a:t>
            </a:r>
            <a:r>
              <a:rPr lang="cs-CZ" altLang="cs-CZ" sz="2000">
                <a:solidFill>
                  <a:schemeClr val="bg2"/>
                </a:solidFill>
              </a:rPr>
              <a:t>letová rychlost s minimální energetickou spotřebou za jednotku času (minimum power speed)</a:t>
            </a:r>
          </a:p>
          <a:p>
            <a:r>
              <a:rPr lang="cs-CZ" altLang="cs-CZ" b="1">
                <a:solidFill>
                  <a:schemeClr val="bg2"/>
                </a:solidFill>
              </a:rPr>
              <a:t>V</a:t>
            </a:r>
            <a:r>
              <a:rPr lang="cs-CZ" altLang="cs-CZ" b="1" baseline="-25000">
                <a:solidFill>
                  <a:schemeClr val="bg2"/>
                </a:solidFill>
              </a:rPr>
              <a:t>mr</a:t>
            </a:r>
            <a:r>
              <a:rPr lang="cs-CZ" altLang="cs-CZ">
                <a:solidFill>
                  <a:schemeClr val="bg2"/>
                </a:solidFill>
              </a:rPr>
              <a:t> …</a:t>
            </a:r>
            <a:r>
              <a:rPr lang="cs-CZ" altLang="cs-CZ" sz="2000">
                <a:solidFill>
                  <a:schemeClr val="bg2"/>
                </a:solidFill>
              </a:rPr>
              <a:t>letová rychlost s nejdelším doletem za jednotku „paliva“</a:t>
            </a:r>
            <a:endParaRPr lang="cs-CZ" altLang="cs-CZ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50925" y="192088"/>
            <a:ext cx="301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Gliding (klouzavý let)</a:t>
            </a:r>
          </a:p>
        </p:txBody>
      </p:sp>
      <p:pic>
        <p:nvPicPr>
          <p:cNvPr id="31747" name="Picture 3" descr="Gli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733425"/>
            <a:ext cx="768667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90800" y="2647950"/>
            <a:ext cx="427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>
                <a:solidFill>
                  <a:schemeClr val="bg2"/>
                </a:solidFill>
              </a:rPr>
              <a:t>Morfologie křídla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48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Tvar křídel versus lovecké strategie (kde loví, jak loví, co loví)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98525" y="1030288"/>
            <a:ext cx="7523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Extrémy: relativní velká plocha v. relativní malá plocha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14400" y="1446213"/>
            <a:ext cx="167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Parametry: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9750" y="5734050"/>
            <a:ext cx="8137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Arial" charset="0"/>
              </a:rPr>
              <a:t>3) další parametry: poměr mezi ruční (chiropatagium) a pažní částí (plagiopatagium), charakter špičky křídla (manévrování)</a:t>
            </a:r>
          </a:p>
        </p:txBody>
      </p: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468313" y="2020888"/>
            <a:ext cx="8104187" cy="1066800"/>
            <a:chOff x="576" y="1273"/>
            <a:chExt cx="5105" cy="672"/>
          </a:xfrm>
        </p:grpSpPr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576" y="1273"/>
              <a:ext cx="39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1) WING LOADING (zatížení křídel, nosnost)</a:t>
              </a:r>
            </a:p>
          </p:txBody>
        </p:sp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1046" y="1657"/>
              <a:ext cx="18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WL = m.g/S </a:t>
              </a:r>
              <a:r>
                <a:rPr lang="en-US" altLang="cs-CZ">
                  <a:solidFill>
                    <a:schemeClr val="bg2"/>
                  </a:solidFill>
                </a:rPr>
                <a:t> [N.m</a:t>
              </a:r>
              <a:r>
                <a:rPr lang="cs-CZ" altLang="cs-CZ" baseline="30000">
                  <a:solidFill>
                    <a:schemeClr val="bg2"/>
                  </a:solidFill>
                </a:rPr>
                <a:t>-2 </a:t>
              </a:r>
              <a:r>
                <a:rPr lang="en-US" altLang="cs-CZ">
                  <a:solidFill>
                    <a:schemeClr val="bg2"/>
                  </a:solidFill>
                </a:rPr>
                <a:t>]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3110" y="1657"/>
              <a:ext cx="25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rgbClr val="FF0000"/>
                  </a:solidFill>
                </a:rPr>
                <a:t>velcí netopýři s malými křídly</a:t>
              </a:r>
            </a:p>
          </p:txBody>
        </p:sp>
      </p:grpSp>
      <p:grpSp>
        <p:nvGrpSpPr>
          <p:cNvPr id="33809" name="Group 17"/>
          <p:cNvGrpSpPr>
            <a:grpSpLocks/>
          </p:cNvGrpSpPr>
          <p:nvPr/>
        </p:nvGrpSpPr>
        <p:grpSpPr bwMode="auto">
          <a:xfrm>
            <a:off x="468313" y="3275013"/>
            <a:ext cx="8526462" cy="2438400"/>
            <a:chOff x="586" y="2063"/>
            <a:chExt cx="5371" cy="1536"/>
          </a:xfrm>
        </p:grpSpPr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586" y="2063"/>
              <a:ext cx="31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2) ASPECT RATIO (tvarový poměr)</a:t>
              </a:r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1056" y="2399"/>
              <a:ext cx="9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AR = b/c </a:t>
              </a:r>
              <a:r>
                <a:rPr lang="en-US" altLang="cs-CZ">
                  <a:solidFill>
                    <a:schemeClr val="bg2"/>
                  </a:solidFill>
                </a:rPr>
                <a:t> 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2011" y="2399"/>
              <a:ext cx="39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b … rozpětí křídel, c … průměrná šířka křídla</a:t>
              </a: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2054" y="2665"/>
              <a:ext cx="7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S = b.c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1094" y="2953"/>
              <a:ext cx="11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AR = b.b/b.c</a:t>
              </a:r>
            </a:p>
          </p:txBody>
        </p:sp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2299" y="2975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AR = b</a:t>
              </a:r>
              <a:r>
                <a:rPr lang="cs-CZ" altLang="cs-CZ" baseline="30000">
                  <a:solidFill>
                    <a:schemeClr val="bg2"/>
                  </a:solidFill>
                </a:rPr>
                <a:t>2</a:t>
              </a:r>
              <a:r>
                <a:rPr lang="cs-CZ" altLang="cs-CZ">
                  <a:solidFill>
                    <a:schemeClr val="bg2"/>
                  </a:solidFill>
                </a:rPr>
                <a:t>/S</a:t>
              </a:r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2736" y="3311"/>
              <a:ext cx="29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rgbClr val="FF0000"/>
                  </a:solidFill>
                </a:rPr>
                <a:t>netopýři s dlouhými úzkými křídly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/>
          <p:cNvSpPr txBox="1">
            <a:spLocks noChangeArrowheads="1"/>
          </p:cNvSpPr>
          <p:nvPr/>
        </p:nvSpPr>
        <p:spPr bwMode="auto">
          <a:xfrm>
            <a:off x="669925" y="877888"/>
            <a:ext cx="8169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5263" indent="-195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Arial" charset="0"/>
              </a:rPr>
              <a:t>aktivní let (flapping flight)  - </a:t>
            </a:r>
            <a:r>
              <a:rPr lang="cs-CZ" altLang="cs-CZ" i="1">
                <a:solidFill>
                  <a:schemeClr val="bg2"/>
                </a:solidFill>
                <a:latin typeface="Arial" charset="0"/>
              </a:rPr>
              <a:t>Eudimorphodon, Dimorphodon </a:t>
            </a:r>
            <a:r>
              <a:rPr lang="cs-CZ" altLang="cs-CZ">
                <a:solidFill>
                  <a:schemeClr val="bg2"/>
                </a:solidFill>
                <a:latin typeface="Arial" charset="0"/>
              </a:rPr>
              <a:t>(230 mil . let) </a:t>
            </a:r>
          </a:p>
        </p:txBody>
      </p:sp>
      <p:pic>
        <p:nvPicPr>
          <p:cNvPr id="16387" name="Picture 1027" descr="Dimorpho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351213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5546725" y="1639888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Dimorphodon</a:t>
            </a:r>
          </a:p>
        </p:txBody>
      </p:sp>
      <p:pic>
        <p:nvPicPr>
          <p:cNvPr id="16389" name="Picture 1029" descr="Eudimorpho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667000"/>
            <a:ext cx="36290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1030"/>
          <p:cNvSpPr txBox="1">
            <a:spLocks noChangeArrowheads="1"/>
          </p:cNvSpPr>
          <p:nvPr/>
        </p:nvSpPr>
        <p:spPr bwMode="auto">
          <a:xfrm>
            <a:off x="1600200" y="2055813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Eudimorphodon</a:t>
            </a:r>
          </a:p>
        </p:txBody>
      </p:sp>
      <p:sp>
        <p:nvSpPr>
          <p:cNvPr id="16391" name="Text Box 1031"/>
          <p:cNvSpPr txBox="1">
            <a:spLocks noChangeArrowheads="1"/>
          </p:cNvSpPr>
          <p:nvPr/>
        </p:nvSpPr>
        <p:spPr bwMode="auto">
          <a:xfrm>
            <a:off x="684213" y="377825"/>
            <a:ext cx="757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u="sng">
                <a:solidFill>
                  <a:schemeClr val="bg2"/>
                </a:solidFill>
              </a:rPr>
              <a:t>Ptakoještěři (Archosauria – Pterosauria) – svrchní trias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54" name="Group 38"/>
          <p:cNvGrpSpPr>
            <a:grpSpLocks/>
          </p:cNvGrpSpPr>
          <p:nvPr/>
        </p:nvGrpSpPr>
        <p:grpSpPr bwMode="auto">
          <a:xfrm>
            <a:off x="395288" y="344488"/>
            <a:ext cx="8424862" cy="458787"/>
            <a:chOff x="249" y="217"/>
            <a:chExt cx="5307" cy="289"/>
          </a:xfrm>
        </p:grpSpPr>
        <p:sp>
          <p:nvSpPr>
            <p:cNvPr id="34818" name="Text Box 2"/>
            <p:cNvSpPr txBox="1">
              <a:spLocks noChangeArrowheads="1"/>
            </p:cNvSpPr>
            <p:nvPr/>
          </p:nvSpPr>
          <p:spPr bwMode="auto">
            <a:xfrm>
              <a:off x="249" y="218"/>
              <a:ext cx="2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tip area ratio T</a:t>
              </a:r>
              <a:r>
                <a:rPr lang="cs-CZ" altLang="cs-CZ" baseline="-25000">
                  <a:solidFill>
                    <a:schemeClr val="bg2"/>
                  </a:solidFill>
                </a:rPr>
                <a:t>S </a:t>
              </a:r>
              <a:r>
                <a:rPr lang="cs-CZ" altLang="cs-CZ">
                  <a:solidFill>
                    <a:schemeClr val="bg2"/>
                  </a:solidFill>
                </a:rPr>
                <a:t>= S</a:t>
              </a:r>
              <a:r>
                <a:rPr lang="cs-CZ" altLang="cs-CZ" baseline="-25000">
                  <a:solidFill>
                    <a:schemeClr val="bg2"/>
                  </a:solidFill>
                </a:rPr>
                <a:t>hw</a:t>
              </a:r>
              <a:r>
                <a:rPr lang="cs-CZ" altLang="cs-CZ">
                  <a:solidFill>
                    <a:schemeClr val="bg2"/>
                  </a:solidFill>
                </a:rPr>
                <a:t>/S</a:t>
              </a:r>
              <a:r>
                <a:rPr lang="cs-CZ" altLang="cs-CZ" baseline="-25000">
                  <a:solidFill>
                    <a:schemeClr val="bg2"/>
                  </a:solidFill>
                </a:rPr>
                <a:t>aw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  <p:sp>
          <p:nvSpPr>
            <p:cNvPr id="34819" name="Text Box 3"/>
            <p:cNvSpPr txBox="1">
              <a:spLocks noChangeArrowheads="1"/>
            </p:cNvSpPr>
            <p:nvPr/>
          </p:nvSpPr>
          <p:spPr bwMode="auto">
            <a:xfrm>
              <a:off x="2801" y="217"/>
              <a:ext cx="27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hand wing area, arm wing area</a:t>
              </a:r>
            </a:p>
          </p:txBody>
        </p:sp>
      </p:grpSp>
      <p:grpSp>
        <p:nvGrpSpPr>
          <p:cNvPr id="34855" name="Group 39"/>
          <p:cNvGrpSpPr>
            <a:grpSpLocks/>
          </p:cNvGrpSpPr>
          <p:nvPr/>
        </p:nvGrpSpPr>
        <p:grpSpPr bwMode="auto">
          <a:xfrm>
            <a:off x="419100" y="836613"/>
            <a:ext cx="8739188" cy="458787"/>
            <a:chOff x="264" y="527"/>
            <a:chExt cx="5505" cy="289"/>
          </a:xfrm>
        </p:grpSpPr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264" y="528"/>
              <a:ext cx="2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tip length ratio T</a:t>
              </a:r>
              <a:r>
                <a:rPr lang="cs-CZ" altLang="cs-CZ" baseline="-25000">
                  <a:solidFill>
                    <a:schemeClr val="bg2"/>
                  </a:solidFill>
                </a:rPr>
                <a:t>l </a:t>
              </a:r>
              <a:r>
                <a:rPr lang="cs-CZ" altLang="cs-CZ">
                  <a:solidFill>
                    <a:schemeClr val="bg2"/>
                  </a:solidFill>
                </a:rPr>
                <a:t>= l</a:t>
              </a:r>
              <a:r>
                <a:rPr lang="cs-CZ" altLang="cs-CZ" baseline="-25000">
                  <a:solidFill>
                    <a:schemeClr val="bg2"/>
                  </a:solidFill>
                </a:rPr>
                <a:t>hw</a:t>
              </a:r>
              <a:r>
                <a:rPr lang="cs-CZ" altLang="cs-CZ">
                  <a:solidFill>
                    <a:schemeClr val="bg2"/>
                  </a:solidFill>
                </a:rPr>
                <a:t>/l</a:t>
              </a:r>
              <a:r>
                <a:rPr lang="cs-CZ" altLang="cs-CZ" baseline="-25000">
                  <a:solidFill>
                    <a:schemeClr val="bg2"/>
                  </a:solidFill>
                </a:rPr>
                <a:t>aw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2736" y="527"/>
              <a:ext cx="30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hand wing length, arm wing length</a:t>
              </a:r>
            </a:p>
          </p:txBody>
        </p:sp>
      </p:grp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68313" y="1371600"/>
            <a:ext cx="539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wingtip shape index I</a:t>
            </a:r>
            <a:r>
              <a:rPr lang="cs-CZ" altLang="cs-CZ" baseline="-25000">
                <a:solidFill>
                  <a:schemeClr val="bg2"/>
                </a:solidFill>
              </a:rPr>
              <a:t>tip </a:t>
            </a:r>
            <a:r>
              <a:rPr lang="cs-CZ" altLang="cs-CZ">
                <a:solidFill>
                  <a:schemeClr val="bg2"/>
                </a:solidFill>
              </a:rPr>
              <a:t>= T</a:t>
            </a:r>
            <a:r>
              <a:rPr lang="cs-CZ" altLang="cs-CZ" baseline="-25000">
                <a:solidFill>
                  <a:schemeClr val="bg2"/>
                </a:solidFill>
              </a:rPr>
              <a:t>S</a:t>
            </a:r>
            <a:r>
              <a:rPr lang="cs-CZ" altLang="cs-CZ">
                <a:solidFill>
                  <a:schemeClr val="bg2"/>
                </a:solidFill>
              </a:rPr>
              <a:t> /(T</a:t>
            </a:r>
            <a:r>
              <a:rPr lang="cs-CZ" altLang="cs-CZ" baseline="-25000">
                <a:solidFill>
                  <a:schemeClr val="bg2"/>
                </a:solidFill>
              </a:rPr>
              <a:t>l</a:t>
            </a:r>
            <a:r>
              <a:rPr lang="cs-CZ" altLang="cs-CZ">
                <a:solidFill>
                  <a:schemeClr val="bg2"/>
                </a:solidFill>
              </a:rPr>
              <a:t> - T</a:t>
            </a:r>
            <a:r>
              <a:rPr lang="cs-CZ" altLang="cs-CZ" baseline="-25000">
                <a:solidFill>
                  <a:schemeClr val="bg2"/>
                </a:solidFill>
              </a:rPr>
              <a:t>S </a:t>
            </a:r>
            <a:r>
              <a:rPr lang="cs-CZ" altLang="cs-CZ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34823" name="Picture 7" descr="DSC0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2638"/>
            <a:ext cx="5673725" cy="42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831" name="Group 15"/>
          <p:cNvGrpSpPr>
            <a:grpSpLocks/>
          </p:cNvGrpSpPr>
          <p:nvPr/>
        </p:nvGrpSpPr>
        <p:grpSpPr bwMode="auto">
          <a:xfrm>
            <a:off x="6858000" y="2133600"/>
            <a:ext cx="1295400" cy="381000"/>
            <a:chOff x="4320" y="1344"/>
            <a:chExt cx="816" cy="240"/>
          </a:xfrm>
        </p:grpSpPr>
        <p:sp>
          <p:nvSpPr>
            <p:cNvPr id="34827" name="Arc 11"/>
            <p:cNvSpPr>
              <a:spLocks/>
            </p:cNvSpPr>
            <p:nvPr/>
          </p:nvSpPr>
          <p:spPr bwMode="auto">
            <a:xfrm flipV="1">
              <a:off x="4848" y="1344"/>
              <a:ext cx="278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857"/>
                <a:gd name="T1" fmla="*/ 0 h 21600"/>
                <a:gd name="T2" fmla="*/ 20857 w 20857"/>
                <a:gd name="T3" fmla="*/ 15983 h 21600"/>
                <a:gd name="T4" fmla="*/ 0 w 208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57" h="21600" fill="none" extrusionOk="0">
                  <a:moveTo>
                    <a:pt x="-1" y="0"/>
                  </a:moveTo>
                  <a:cubicBezTo>
                    <a:pt x="9766" y="0"/>
                    <a:pt x="18317" y="6552"/>
                    <a:pt x="20856" y="15983"/>
                  </a:cubicBezTo>
                </a:path>
                <a:path w="20857" h="21600" stroke="0" extrusionOk="0">
                  <a:moveTo>
                    <a:pt x="-1" y="0"/>
                  </a:moveTo>
                  <a:cubicBezTo>
                    <a:pt x="9766" y="0"/>
                    <a:pt x="18317" y="6552"/>
                    <a:pt x="20856" y="159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4320" y="1392"/>
              <a:ext cx="81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29" name="Line 13"/>
            <p:cNvSpPr>
              <a:spLocks noChangeShapeType="1"/>
            </p:cNvSpPr>
            <p:nvPr/>
          </p:nvSpPr>
          <p:spPr bwMode="auto">
            <a:xfrm>
              <a:off x="4320" y="1584"/>
              <a:ext cx="57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30" name="Line 14"/>
            <p:cNvSpPr>
              <a:spLocks noChangeShapeType="1"/>
            </p:cNvSpPr>
            <p:nvPr/>
          </p:nvSpPr>
          <p:spPr bwMode="auto">
            <a:xfrm>
              <a:off x="4320" y="1392"/>
              <a:ext cx="0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7086600" y="2436813"/>
            <a:ext cx="61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I</a:t>
            </a:r>
            <a:r>
              <a:rPr lang="en-US" altLang="cs-CZ">
                <a:solidFill>
                  <a:schemeClr val="bg2"/>
                </a:solidFill>
              </a:rPr>
              <a:t>&gt;1</a:t>
            </a:r>
            <a:endParaRPr lang="cs-CZ" altLang="cs-CZ">
              <a:solidFill>
                <a:schemeClr val="bg2"/>
              </a:solidFill>
            </a:endParaRPr>
          </a:p>
        </p:txBody>
      </p:sp>
      <p:grpSp>
        <p:nvGrpSpPr>
          <p:cNvPr id="34850" name="Group 34"/>
          <p:cNvGrpSpPr>
            <a:grpSpLocks/>
          </p:cNvGrpSpPr>
          <p:nvPr/>
        </p:nvGrpSpPr>
        <p:grpSpPr bwMode="auto">
          <a:xfrm>
            <a:off x="6858000" y="4038600"/>
            <a:ext cx="1295400" cy="304800"/>
            <a:chOff x="4320" y="2544"/>
            <a:chExt cx="816" cy="192"/>
          </a:xfrm>
        </p:grpSpPr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>
              <a:off x="4320" y="2544"/>
              <a:ext cx="81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40" name="Line 24"/>
            <p:cNvSpPr>
              <a:spLocks noChangeShapeType="1"/>
            </p:cNvSpPr>
            <p:nvPr/>
          </p:nvSpPr>
          <p:spPr bwMode="auto">
            <a:xfrm>
              <a:off x="4320" y="273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41" name="Line 25"/>
            <p:cNvSpPr>
              <a:spLocks noChangeShapeType="1"/>
            </p:cNvSpPr>
            <p:nvPr/>
          </p:nvSpPr>
          <p:spPr bwMode="auto">
            <a:xfrm>
              <a:off x="4320" y="2544"/>
              <a:ext cx="0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43" name="Arc 27"/>
            <p:cNvSpPr>
              <a:spLocks/>
            </p:cNvSpPr>
            <p:nvPr/>
          </p:nvSpPr>
          <p:spPr bwMode="auto">
            <a:xfrm flipH="1">
              <a:off x="4944" y="2544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7162800" y="4341813"/>
            <a:ext cx="61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I&lt;</a:t>
            </a:r>
            <a:r>
              <a:rPr lang="en-US" altLang="cs-CZ">
                <a:solidFill>
                  <a:schemeClr val="bg2"/>
                </a:solidFill>
              </a:rPr>
              <a:t>1</a:t>
            </a:r>
            <a:endParaRPr lang="cs-CZ" altLang="cs-CZ">
              <a:solidFill>
                <a:schemeClr val="bg2"/>
              </a:solidFill>
            </a:endParaRPr>
          </a:p>
        </p:txBody>
      </p:sp>
      <p:grpSp>
        <p:nvGrpSpPr>
          <p:cNvPr id="34849" name="Group 33"/>
          <p:cNvGrpSpPr>
            <a:grpSpLocks/>
          </p:cNvGrpSpPr>
          <p:nvPr/>
        </p:nvGrpSpPr>
        <p:grpSpPr bwMode="auto">
          <a:xfrm>
            <a:off x="6858000" y="3124200"/>
            <a:ext cx="1295400" cy="304800"/>
            <a:chOff x="4320" y="1968"/>
            <a:chExt cx="816" cy="192"/>
          </a:xfrm>
        </p:grpSpPr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>
              <a:off x="4320" y="1968"/>
              <a:ext cx="81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4320" y="2160"/>
              <a:ext cx="67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4320" y="1968"/>
              <a:ext cx="0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42" name="Line 26"/>
            <p:cNvSpPr>
              <a:spLocks noChangeShapeType="1"/>
            </p:cNvSpPr>
            <p:nvPr/>
          </p:nvSpPr>
          <p:spPr bwMode="auto">
            <a:xfrm flipH="1">
              <a:off x="4992" y="1968"/>
              <a:ext cx="144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7086600" y="3351213"/>
            <a:ext cx="61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I=</a:t>
            </a:r>
            <a:r>
              <a:rPr lang="en-US" altLang="cs-CZ">
                <a:solidFill>
                  <a:schemeClr val="bg2"/>
                </a:solidFill>
              </a:rPr>
              <a:t>1</a:t>
            </a:r>
            <a:endParaRPr lang="cs-CZ" alt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PCA_Kříd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42963"/>
            <a:ext cx="5919788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79525" y="-36513"/>
            <a:ext cx="2132013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WL versus AR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932363" y="-36513"/>
            <a:ext cx="413702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2"/>
                </a:solidFill>
              </a:rPr>
              <a:t>Principal component analysis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902575" y="531813"/>
            <a:ext cx="81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chemeClr val="bg2"/>
                </a:solidFill>
              </a:rPr>
              <a:t>&gt;WL</a:t>
            </a:r>
          </a:p>
          <a:p>
            <a:r>
              <a:rPr lang="en-US" altLang="cs-CZ">
                <a:solidFill>
                  <a:schemeClr val="bg2"/>
                </a:solidFill>
              </a:rPr>
              <a:t>&gt;AR</a:t>
            </a:r>
            <a:endParaRPr lang="cs-CZ" altLang="cs-CZ">
              <a:solidFill>
                <a:schemeClr val="bg2"/>
              </a:solidFill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001000" y="3367088"/>
            <a:ext cx="81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chemeClr val="bg2"/>
                </a:solidFill>
              </a:rPr>
              <a:t>&gt;WL</a:t>
            </a:r>
          </a:p>
          <a:p>
            <a:r>
              <a:rPr lang="en-US" altLang="cs-CZ">
                <a:solidFill>
                  <a:schemeClr val="bg2"/>
                </a:solidFill>
              </a:rPr>
              <a:t>&lt;AR</a:t>
            </a:r>
            <a:endParaRPr lang="cs-CZ" altLang="cs-CZ">
              <a:solidFill>
                <a:schemeClr val="bg2"/>
              </a:solidFill>
            </a:endParaRPr>
          </a:p>
        </p:txBody>
      </p:sp>
      <p:grpSp>
        <p:nvGrpSpPr>
          <p:cNvPr id="36904" name="Group 40"/>
          <p:cNvGrpSpPr>
            <a:grpSpLocks/>
          </p:cNvGrpSpPr>
          <p:nvPr/>
        </p:nvGrpSpPr>
        <p:grpSpPr bwMode="auto">
          <a:xfrm>
            <a:off x="7524750" y="1219200"/>
            <a:ext cx="1782763" cy="2209800"/>
            <a:chOff x="4740" y="768"/>
            <a:chExt cx="1123" cy="1392"/>
          </a:xfrm>
        </p:grpSpPr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4785" y="768"/>
              <a:ext cx="93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000">
                  <a:solidFill>
                    <a:schemeClr val="bg1"/>
                  </a:solidFill>
                </a:rPr>
                <a:t>long-range hawking</a:t>
              </a:r>
              <a:endParaRPr lang="cs-CZ" altLang="cs-CZ">
                <a:solidFill>
                  <a:schemeClr val="bg1"/>
                </a:solidFill>
              </a:endParaRPr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4785" y="1128"/>
              <a:ext cx="107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000">
                  <a:solidFill>
                    <a:schemeClr val="bg2"/>
                  </a:solidFill>
                </a:rPr>
                <a:t>velcí, úzká dlouhá křídla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4740" y="1522"/>
              <a:ext cx="11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>
                  <a:solidFill>
                    <a:schemeClr val="bg2"/>
                  </a:solidFill>
                </a:rPr>
                <a:t>rychlý přímý let ve výškách</a:t>
              </a:r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4934" y="1910"/>
              <a:ext cx="7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>
                  <a:solidFill>
                    <a:srgbClr val="990000"/>
                  </a:solidFill>
                </a:rPr>
                <a:t>migrators</a:t>
              </a:r>
              <a:endParaRPr lang="cs-CZ" altLang="cs-CZ">
                <a:solidFill>
                  <a:srgbClr val="990000"/>
                </a:solidFill>
              </a:endParaRPr>
            </a:p>
          </p:txBody>
        </p:sp>
      </p:grp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46050" y="608013"/>
            <a:ext cx="81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chemeClr val="bg2"/>
                </a:solidFill>
              </a:rPr>
              <a:t>&lt;WL</a:t>
            </a:r>
          </a:p>
          <a:p>
            <a:r>
              <a:rPr lang="en-US" altLang="cs-CZ">
                <a:solidFill>
                  <a:schemeClr val="bg2"/>
                </a:solidFill>
              </a:rPr>
              <a:t>&gt;AR</a:t>
            </a:r>
            <a:endParaRPr lang="cs-CZ" altLang="cs-CZ">
              <a:solidFill>
                <a:schemeClr val="bg2"/>
              </a:solidFill>
            </a:endParaRPr>
          </a:p>
        </p:txBody>
      </p:sp>
      <p:grpSp>
        <p:nvGrpSpPr>
          <p:cNvPr id="36902" name="Group 38"/>
          <p:cNvGrpSpPr>
            <a:grpSpLocks/>
          </p:cNvGrpSpPr>
          <p:nvPr/>
        </p:nvGrpSpPr>
        <p:grpSpPr bwMode="auto">
          <a:xfrm>
            <a:off x="-76200" y="1344613"/>
            <a:ext cx="2344738" cy="2097087"/>
            <a:chOff x="-48" y="847"/>
            <a:chExt cx="1200" cy="1321"/>
          </a:xfrm>
        </p:grpSpPr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-48" y="1788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>
                  <a:solidFill>
                    <a:schemeClr val="bg2"/>
                  </a:solidFill>
                </a:rPr>
                <a:t>pomalý přímý let</a:t>
              </a:r>
              <a:r>
                <a:rPr lang="cs-CZ" altLang="cs-CZ" sz="1800">
                  <a:solidFill>
                    <a:schemeClr val="bg2"/>
                  </a:solidFill>
                </a:rPr>
                <a:t> 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  <p:grpSp>
          <p:nvGrpSpPr>
            <p:cNvPr id="36900" name="Group 36"/>
            <p:cNvGrpSpPr>
              <a:grpSpLocks/>
            </p:cNvGrpSpPr>
            <p:nvPr/>
          </p:nvGrpSpPr>
          <p:grpSpPr bwMode="auto">
            <a:xfrm>
              <a:off x="-48" y="847"/>
              <a:ext cx="1018" cy="1321"/>
              <a:chOff x="-48" y="847"/>
              <a:chExt cx="1018" cy="1321"/>
            </a:xfrm>
          </p:grpSpPr>
          <p:sp>
            <p:nvSpPr>
              <p:cNvPr id="36882" name="Text Box 18"/>
              <p:cNvSpPr txBox="1">
                <a:spLocks noChangeArrowheads="1"/>
              </p:cNvSpPr>
              <p:nvPr/>
            </p:nvSpPr>
            <p:spPr bwMode="auto">
              <a:xfrm>
                <a:off x="-48" y="847"/>
                <a:ext cx="912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cs-CZ" altLang="cs-CZ" sz="2000">
                    <a:solidFill>
                      <a:schemeClr val="bg1"/>
                    </a:solidFill>
                  </a:rPr>
                  <a:t>short-range hawking, trawling</a:t>
                </a:r>
              </a:p>
            </p:txBody>
          </p:sp>
          <p:sp>
            <p:nvSpPr>
              <p:cNvPr id="36883" name="Text Box 19"/>
              <p:cNvSpPr txBox="1">
                <a:spLocks noChangeArrowheads="1"/>
              </p:cNvSpPr>
              <p:nvPr/>
            </p:nvSpPr>
            <p:spPr bwMode="auto">
              <a:xfrm>
                <a:off x="0" y="1395"/>
                <a:ext cx="97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cs-CZ" altLang="cs-CZ" sz="2000">
                    <a:solidFill>
                      <a:schemeClr val="bg2"/>
                    </a:solidFill>
                  </a:rPr>
                  <a:t>malí, úzká dlouhá křídla</a:t>
                </a:r>
                <a:endParaRPr lang="cs-CZ" alt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6885" name="Text Box 21"/>
              <p:cNvSpPr txBox="1">
                <a:spLocks noChangeArrowheads="1"/>
              </p:cNvSpPr>
              <p:nvPr/>
            </p:nvSpPr>
            <p:spPr bwMode="auto">
              <a:xfrm>
                <a:off x="48" y="1918"/>
                <a:ext cx="5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000">
                    <a:solidFill>
                      <a:srgbClr val="990000"/>
                    </a:solidFill>
                  </a:rPr>
                  <a:t>trawlers</a:t>
                </a:r>
                <a:endParaRPr lang="cs-CZ" altLang="cs-CZ">
                  <a:solidFill>
                    <a:srgbClr val="990000"/>
                  </a:solidFill>
                </a:endParaRPr>
              </a:p>
            </p:txBody>
          </p:sp>
        </p:grpSp>
      </p:grp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807075" y="2060575"/>
            <a:ext cx="1860550" cy="3667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Nyctalus noctula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5867400" y="3638550"/>
            <a:ext cx="1784350" cy="3667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Pipistrellus spp.</a:t>
            </a: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7924800" y="3429000"/>
            <a:ext cx="1219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6899" name="Group 35"/>
          <p:cNvGrpSpPr>
            <a:grpSpLocks/>
          </p:cNvGrpSpPr>
          <p:nvPr/>
        </p:nvGrpSpPr>
        <p:grpSpPr bwMode="auto">
          <a:xfrm>
            <a:off x="7772400" y="4160838"/>
            <a:ext cx="1539875" cy="2312987"/>
            <a:chOff x="4896" y="2621"/>
            <a:chExt cx="970" cy="1457"/>
          </a:xfrm>
        </p:grpSpPr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4992" y="2621"/>
              <a:ext cx="7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>
                  <a:solidFill>
                    <a:schemeClr val="bg1"/>
                  </a:solidFill>
                </a:rPr>
                <a:t>hovering</a:t>
              </a:r>
              <a:endParaRPr lang="cs-CZ" altLang="cs-CZ">
                <a:solidFill>
                  <a:schemeClr val="bg1"/>
                </a:solidFill>
              </a:endParaRPr>
            </a:p>
          </p:txBody>
        </p:sp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>
              <a:off x="4896" y="2918"/>
              <a:ext cx="97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000">
                  <a:solidFill>
                    <a:schemeClr val="bg2"/>
                  </a:solidFill>
                </a:rPr>
                <a:t>krátká křídla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  <p:sp>
          <p:nvSpPr>
            <p:cNvPr id="36880" name="Text Box 16"/>
            <p:cNvSpPr txBox="1">
              <a:spLocks noChangeArrowheads="1"/>
            </p:cNvSpPr>
            <p:nvPr/>
          </p:nvSpPr>
          <p:spPr bwMode="auto">
            <a:xfrm>
              <a:off x="4896" y="3292"/>
              <a:ext cx="97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800">
                  <a:solidFill>
                    <a:schemeClr val="bg2"/>
                  </a:solidFill>
                </a:rPr>
                <a:t>rychlý let, manévrování v korunách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  <p:sp>
          <p:nvSpPr>
            <p:cNvPr id="36889" name="Text Box 25"/>
            <p:cNvSpPr txBox="1">
              <a:spLocks noChangeArrowheads="1"/>
            </p:cNvSpPr>
            <p:nvPr/>
          </p:nvSpPr>
          <p:spPr bwMode="auto">
            <a:xfrm>
              <a:off x="4992" y="3828"/>
              <a:ext cx="7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>
                  <a:solidFill>
                    <a:srgbClr val="990000"/>
                  </a:solidFill>
                </a:rPr>
                <a:t>hoverers</a:t>
              </a:r>
              <a:endParaRPr lang="cs-CZ" altLang="cs-CZ">
                <a:solidFill>
                  <a:srgbClr val="990000"/>
                </a:solidFill>
              </a:endParaRPr>
            </a:p>
          </p:txBody>
        </p:sp>
      </p:grp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228600" y="3429000"/>
            <a:ext cx="1219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835150" y="1989138"/>
            <a:ext cx="1876425" cy="3365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/>
              <a:t>Myotis daubentonii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146050" y="3503613"/>
            <a:ext cx="81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chemeClr val="bg2"/>
                </a:solidFill>
              </a:rPr>
              <a:t>&lt;WL</a:t>
            </a:r>
          </a:p>
          <a:p>
            <a:r>
              <a:rPr lang="en-US" altLang="cs-CZ">
                <a:solidFill>
                  <a:schemeClr val="bg2"/>
                </a:solidFill>
              </a:rPr>
              <a:t>&lt;AR</a:t>
            </a:r>
            <a:endParaRPr lang="cs-CZ" altLang="cs-CZ">
              <a:solidFill>
                <a:schemeClr val="bg2"/>
              </a:solidFill>
            </a:endParaRPr>
          </a:p>
        </p:txBody>
      </p:sp>
      <p:grpSp>
        <p:nvGrpSpPr>
          <p:cNvPr id="36903" name="Group 39"/>
          <p:cNvGrpSpPr>
            <a:grpSpLocks/>
          </p:cNvGrpSpPr>
          <p:nvPr/>
        </p:nvGrpSpPr>
        <p:grpSpPr bwMode="auto">
          <a:xfrm>
            <a:off x="-76200" y="4240213"/>
            <a:ext cx="2587625" cy="2386012"/>
            <a:chOff x="-48" y="2671"/>
            <a:chExt cx="1630" cy="1503"/>
          </a:xfrm>
        </p:grpSpPr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-48" y="2671"/>
              <a:ext cx="9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000">
                  <a:solidFill>
                    <a:schemeClr val="bg1"/>
                  </a:solidFill>
                </a:rPr>
                <a:t>gleaning, hovering</a:t>
              </a:r>
              <a:endParaRPr lang="cs-CZ" altLang="cs-CZ">
                <a:solidFill>
                  <a:schemeClr val="bg1"/>
                </a:solidFill>
              </a:endParaRPr>
            </a:p>
          </p:txBody>
        </p:sp>
        <p:sp>
          <p:nvSpPr>
            <p:cNvPr id="36894" name="Text Box 30"/>
            <p:cNvSpPr txBox="1">
              <a:spLocks noChangeArrowheads="1"/>
            </p:cNvSpPr>
            <p:nvPr/>
          </p:nvSpPr>
          <p:spPr bwMode="auto">
            <a:xfrm>
              <a:off x="0" y="3062"/>
              <a:ext cx="11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000">
                  <a:solidFill>
                    <a:schemeClr val="bg2"/>
                  </a:solidFill>
                </a:rPr>
                <a:t>široká krátká křídla</a:t>
              </a:r>
              <a:endParaRPr lang="cs-CZ" altLang="cs-CZ">
                <a:solidFill>
                  <a:schemeClr val="bg2"/>
                </a:solidFill>
              </a:endParaRPr>
            </a:p>
          </p:txBody>
        </p:sp>
        <p:sp>
          <p:nvSpPr>
            <p:cNvPr id="36895" name="Text Box 31"/>
            <p:cNvSpPr txBox="1">
              <a:spLocks noChangeArrowheads="1"/>
            </p:cNvSpPr>
            <p:nvPr/>
          </p:nvSpPr>
          <p:spPr bwMode="auto">
            <a:xfrm>
              <a:off x="-48" y="3456"/>
              <a:ext cx="12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>
                  <a:solidFill>
                    <a:schemeClr val="bg2"/>
                  </a:solidFill>
                </a:rPr>
                <a:t>pomalý třepotavý let v korunách </a:t>
              </a:r>
            </a:p>
          </p:txBody>
        </p:sp>
        <p:sp>
          <p:nvSpPr>
            <p:cNvPr id="36896" name="Text Box 32"/>
            <p:cNvSpPr txBox="1">
              <a:spLocks noChangeArrowheads="1"/>
            </p:cNvSpPr>
            <p:nvPr/>
          </p:nvSpPr>
          <p:spPr bwMode="auto">
            <a:xfrm>
              <a:off x="0" y="3924"/>
              <a:ext cx="15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>
                  <a:solidFill>
                    <a:srgbClr val="990000"/>
                  </a:solidFill>
                </a:rPr>
                <a:t>gleaners, flycatchers</a:t>
              </a:r>
              <a:endParaRPr lang="cs-CZ" altLang="cs-CZ">
                <a:solidFill>
                  <a:srgbClr val="990000"/>
                </a:solidFill>
              </a:endParaRPr>
            </a:p>
          </p:txBody>
        </p:sp>
      </p:grp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2195513" y="4437063"/>
            <a:ext cx="1555750" cy="36671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Plecotus spp.</a:t>
            </a:r>
          </a:p>
        </p:txBody>
      </p:sp>
      <p:sp>
        <p:nvSpPr>
          <p:cNvPr id="36905" name="Oval 41"/>
          <p:cNvSpPr>
            <a:spLocks noChangeArrowheads="1"/>
          </p:cNvSpPr>
          <p:nvPr/>
        </p:nvSpPr>
        <p:spPr bwMode="auto">
          <a:xfrm>
            <a:off x="2771775" y="2708275"/>
            <a:ext cx="647700" cy="2159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906" name="Oval 42"/>
          <p:cNvSpPr>
            <a:spLocks noChangeArrowheads="1"/>
          </p:cNvSpPr>
          <p:nvPr/>
        </p:nvSpPr>
        <p:spPr bwMode="auto">
          <a:xfrm>
            <a:off x="5653088" y="1700213"/>
            <a:ext cx="647700" cy="2159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907" name="Oval 43"/>
          <p:cNvSpPr>
            <a:spLocks noChangeArrowheads="1"/>
          </p:cNvSpPr>
          <p:nvPr/>
        </p:nvSpPr>
        <p:spPr bwMode="auto">
          <a:xfrm>
            <a:off x="5005388" y="4292600"/>
            <a:ext cx="1150937" cy="503238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908" name="Oval 44"/>
          <p:cNvSpPr>
            <a:spLocks noChangeArrowheads="1"/>
          </p:cNvSpPr>
          <p:nvPr/>
        </p:nvSpPr>
        <p:spPr bwMode="auto">
          <a:xfrm>
            <a:off x="2555875" y="3644900"/>
            <a:ext cx="1079500" cy="2159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6" grpId="0" animBg="1" autoUpdateAnimBg="0"/>
      <p:bldP spid="36887" grpId="0" animBg="1" autoUpdateAnimBg="0"/>
      <p:bldP spid="36891" grpId="0" animBg="1" autoUpdateAnimBg="0"/>
      <p:bldP spid="36897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32125" y="192088"/>
            <a:ext cx="257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Lovecké strategie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22325" y="549275"/>
            <a:ext cx="75596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5263" indent="-195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Arial" charset="0"/>
              </a:rPr>
              <a:t>Fast, long-range hawking: lov ve volném prostoru za rychlého letu, migrace, max. WL, AR - </a:t>
            </a:r>
            <a:r>
              <a:rPr lang="cs-CZ" altLang="cs-CZ" i="1">
                <a:solidFill>
                  <a:schemeClr val="bg2"/>
                </a:solidFill>
                <a:latin typeface="Arial" charset="0"/>
              </a:rPr>
              <a:t>N. noctula, Vespertilio murinus, Miniopterus schreibersii</a:t>
            </a:r>
            <a:endParaRPr lang="cs-CZ" altLang="cs-CZ">
              <a:solidFill>
                <a:schemeClr val="bg2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Arial" charset="0"/>
              </a:rPr>
              <a:t>Slow, short-range hawking: lov ve volném prostoru za pomalého letu, let ve výškách, max. WL, min. AR - </a:t>
            </a:r>
            <a:r>
              <a:rPr lang="cs-CZ" altLang="cs-CZ" i="1">
                <a:solidFill>
                  <a:schemeClr val="bg2"/>
                </a:solidFill>
                <a:latin typeface="Arial" charset="0"/>
              </a:rPr>
              <a:t>N. leisleri</a:t>
            </a:r>
          </a:p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Arial" charset="0"/>
              </a:rPr>
              <a:t>Trawling: sběr z vodní hladiny, min. WL, max. AR - </a:t>
            </a:r>
            <a:r>
              <a:rPr lang="cs-CZ" altLang="cs-CZ" i="1">
                <a:solidFill>
                  <a:schemeClr val="bg2"/>
                </a:solidFill>
                <a:latin typeface="Arial" charset="0"/>
              </a:rPr>
              <a:t>M. daubentonii, Noctilio leporinus</a:t>
            </a:r>
          </a:p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Arial" charset="0"/>
              </a:rPr>
              <a:t>Gleaning a hovering: sběr z povrchů nebo lov z třepotavého letu, min. AR - </a:t>
            </a:r>
            <a:r>
              <a:rPr lang="cs-CZ" altLang="cs-CZ" i="1">
                <a:solidFill>
                  <a:schemeClr val="bg2"/>
                </a:solidFill>
                <a:latin typeface="Arial" charset="0"/>
              </a:rPr>
              <a:t>Plecotus </a:t>
            </a:r>
            <a:r>
              <a:rPr lang="cs-CZ" altLang="cs-CZ">
                <a:solidFill>
                  <a:schemeClr val="bg2"/>
                </a:solidFill>
                <a:latin typeface="Arial" charset="0"/>
              </a:rPr>
              <a:t>spp., </a:t>
            </a:r>
            <a:r>
              <a:rPr lang="cs-CZ" altLang="cs-CZ" i="1">
                <a:solidFill>
                  <a:schemeClr val="bg2"/>
                </a:solidFill>
                <a:latin typeface="Arial" charset="0"/>
              </a:rPr>
              <a:t>Rhinolophus </a:t>
            </a:r>
            <a:r>
              <a:rPr lang="cs-CZ" altLang="cs-CZ">
                <a:solidFill>
                  <a:schemeClr val="bg2"/>
                </a:solidFill>
                <a:latin typeface="Arial" charset="0"/>
              </a:rPr>
              <a:t>spp.</a:t>
            </a:r>
          </a:p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Arial" charset="0"/>
              </a:rPr>
              <a:t>Flycatching: lov z vyvýšeného místa, z číhané - </a:t>
            </a:r>
            <a:r>
              <a:rPr lang="cs-CZ" altLang="cs-CZ" i="1">
                <a:solidFill>
                  <a:schemeClr val="bg2"/>
                </a:solidFill>
                <a:latin typeface="Arial" charset="0"/>
              </a:rPr>
              <a:t>Plecotus </a:t>
            </a:r>
            <a:r>
              <a:rPr lang="cs-CZ" altLang="cs-CZ">
                <a:solidFill>
                  <a:schemeClr val="bg2"/>
                </a:solidFill>
                <a:latin typeface="Arial" charset="0"/>
              </a:rPr>
              <a:t>spp.</a:t>
            </a:r>
            <a:endParaRPr lang="cs-CZ" altLang="cs-CZ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46125" y="5297488"/>
            <a:ext cx="7880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Většina druhů používá zpravidla kombinaci více strategií.</a:t>
            </a:r>
          </a:p>
          <a:p>
            <a:r>
              <a:rPr lang="cs-CZ" altLang="cs-CZ">
                <a:solidFill>
                  <a:schemeClr val="bg2"/>
                </a:solidFill>
              </a:rPr>
              <a:t>Vliv biotopu, potravní nabídky a její dosažitelnosti.</a:t>
            </a:r>
          </a:p>
          <a:p>
            <a:r>
              <a:rPr lang="cs-CZ" altLang="cs-CZ">
                <a:solidFill>
                  <a:schemeClr val="bg2"/>
                </a:solidFill>
              </a:rPr>
              <a:t>Převažuje potravní oportunismus nad specializací.</a:t>
            </a:r>
          </a:p>
          <a:p>
            <a:r>
              <a:rPr lang="cs-CZ" altLang="cs-CZ" b="1">
                <a:solidFill>
                  <a:schemeClr val="bg2"/>
                </a:solidFill>
              </a:rPr>
              <a:t>Volba strategie: minimální ztráty, maximální efekt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662363" y="268288"/>
            <a:ext cx="204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Lovecké zóny</a:t>
            </a:r>
          </a:p>
        </p:txBody>
      </p:sp>
      <p:pic>
        <p:nvPicPr>
          <p:cNvPr id="38915" name="Picture 3" descr="DSC0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390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76400" y="5932488"/>
            <a:ext cx="4397375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open - semicluttered - cluttered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terano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66800"/>
            <a:ext cx="426243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150813"/>
            <a:ext cx="738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</a:rPr>
              <a:t> velké formy v juře a křídě - </a:t>
            </a:r>
            <a:r>
              <a:rPr lang="cs-CZ" altLang="cs-CZ" i="1">
                <a:solidFill>
                  <a:schemeClr val="bg2"/>
                </a:solidFill>
              </a:rPr>
              <a:t>Pteranodon</a:t>
            </a:r>
            <a:r>
              <a:rPr lang="cs-CZ" altLang="cs-CZ">
                <a:solidFill>
                  <a:schemeClr val="bg2"/>
                </a:solidFill>
              </a:rPr>
              <a:t> (165 mil. let)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462338" y="619125"/>
            <a:ext cx="225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Pteranodon </a:t>
            </a:r>
            <a:r>
              <a:rPr lang="cs-CZ" altLang="cs-CZ">
                <a:solidFill>
                  <a:schemeClr val="bg1"/>
                </a:solidFill>
              </a:rPr>
              <a:t>sp.</a:t>
            </a:r>
            <a:endParaRPr lang="cs-CZ" altLang="cs-CZ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40163" y="227013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Let u ptáků</a:t>
            </a:r>
          </a:p>
        </p:txBody>
      </p:sp>
      <p:pic>
        <p:nvPicPr>
          <p:cNvPr id="18435" name="Picture 3" descr="archaeoptery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048000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archaeoptery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9463"/>
            <a:ext cx="6115050" cy="2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archaeopteryx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1460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95600" y="3656013"/>
            <a:ext cx="396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Archaeopteryx lithographica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918325" y="3621088"/>
            <a:ext cx="165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135 mil.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733800" y="379413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Let u savců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8925" y="906463"/>
            <a:ext cx="72358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2"/>
                </a:solidFill>
              </a:rPr>
              <a:t>MARSUPIALIA - Vačnatci Austrálie</a:t>
            </a:r>
          </a:p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</a:rPr>
              <a:t> f. Phalangeridae - kuskusovití </a:t>
            </a:r>
          </a:p>
          <a:p>
            <a:r>
              <a:rPr lang="cs-CZ" altLang="cs-CZ">
                <a:solidFill>
                  <a:schemeClr val="bg2"/>
                </a:solidFill>
              </a:rPr>
              <a:t>	vakoplšík létavý - </a:t>
            </a:r>
            <a:r>
              <a:rPr lang="cs-CZ" altLang="cs-CZ" i="1">
                <a:solidFill>
                  <a:schemeClr val="bg1"/>
                </a:solidFill>
              </a:rPr>
              <a:t>Acrobates pygmaeus</a:t>
            </a:r>
            <a:endParaRPr lang="cs-CZ" altLang="cs-CZ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</a:rPr>
              <a:t> f. Petauridae – vakoveverkovití (3) - </a:t>
            </a:r>
            <a:r>
              <a:rPr lang="cs-CZ" altLang="cs-CZ" i="1">
                <a:solidFill>
                  <a:schemeClr val="bg1"/>
                </a:solidFill>
              </a:rPr>
              <a:t>Petaurus</a:t>
            </a:r>
            <a:r>
              <a:rPr lang="cs-CZ" altLang="cs-CZ">
                <a:solidFill>
                  <a:schemeClr val="bg2"/>
                </a:solidFill>
              </a:rPr>
              <a:t>  spp.</a:t>
            </a:r>
          </a:p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</a:rPr>
              <a:t> f. Pseudocheiridae</a:t>
            </a:r>
          </a:p>
          <a:p>
            <a:r>
              <a:rPr lang="cs-CZ" altLang="cs-CZ">
                <a:solidFill>
                  <a:schemeClr val="bg2"/>
                </a:solidFill>
              </a:rPr>
              <a:t>	vakovec – Petauroides (</a:t>
            </a:r>
            <a:r>
              <a:rPr lang="cs-CZ" altLang="cs-CZ" i="1">
                <a:solidFill>
                  <a:schemeClr val="bg2"/>
                </a:solidFill>
              </a:rPr>
              <a:t>Schoinobates)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08175" y="3284538"/>
            <a:ext cx="304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Acrobates pygmaeus</a:t>
            </a:r>
          </a:p>
        </p:txBody>
      </p:sp>
      <p:pic>
        <p:nvPicPr>
          <p:cNvPr id="19462" name="Picture 6" descr="acrobates-pygmaeus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771900"/>
            <a:ext cx="42957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vakoplšík létav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688"/>
            <a:ext cx="4275138" cy="3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vakoplšík_pygmhf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1728788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taurus_breviceps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0"/>
            <a:ext cx="381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7950" y="39688"/>
            <a:ext cx="279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Petaurus breviceps</a:t>
            </a:r>
          </a:p>
        </p:txBody>
      </p:sp>
      <p:pic>
        <p:nvPicPr>
          <p:cNvPr id="9221" name="Picture 5" descr="Petau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752600"/>
            <a:ext cx="276383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etauru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776663"/>
            <a:ext cx="4419600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95250"/>
            <a:ext cx="8839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78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latin typeface="Arial" charset="0"/>
              </a:rPr>
              <a:t>RODENTIA</a:t>
            </a:r>
          </a:p>
          <a:p>
            <a:r>
              <a:rPr lang="cs-CZ" altLang="cs-CZ" u="sng">
                <a:solidFill>
                  <a:schemeClr val="bg2"/>
                </a:solidFill>
                <a:latin typeface="Arial" charset="0"/>
              </a:rPr>
              <a:t>létající formy</a:t>
            </a:r>
            <a:r>
              <a:rPr lang="cs-CZ" altLang="cs-CZ">
                <a:solidFill>
                  <a:schemeClr val="bg2"/>
                </a:solidFill>
                <a:latin typeface="Arial" charset="0"/>
              </a:rPr>
              <a:t>: méně mláďat ve vrhu, delší březost a odchov mláďat (menší riziko predace než u terestrických druhů), noční stromové formy</a:t>
            </a:r>
          </a:p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Arial" charset="0"/>
              </a:rPr>
              <a:t> f. Sciuridae, subf. Petauristinae - poletuchy - 13 rodů, 36 druhů, JV-Asie,  druhy v Severní Americe, 1 druh na Sibiři  a v SV Evropě </a:t>
            </a:r>
            <a:r>
              <a:rPr lang="cs-CZ" altLang="cs-CZ" i="1">
                <a:solidFill>
                  <a:schemeClr val="bg1"/>
                </a:solidFill>
                <a:latin typeface="Arial" charset="0"/>
              </a:rPr>
              <a:t>Pteromys volans</a:t>
            </a:r>
            <a:r>
              <a:rPr lang="cs-CZ" altLang="cs-CZ" i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cs-CZ" altLang="cs-CZ">
                <a:solidFill>
                  <a:schemeClr val="bg2"/>
                </a:solidFill>
                <a:latin typeface="Arial" charset="0"/>
              </a:rPr>
              <a:t>- poletuška slovanská</a:t>
            </a:r>
          </a:p>
        </p:txBody>
      </p:sp>
      <p:pic>
        <p:nvPicPr>
          <p:cNvPr id="7172" name="Picture 4" descr="pteromys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857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Pteromys vol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3276600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teromy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59080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381000"/>
            <a:ext cx="8915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5263" indent="-195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78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Arial" charset="0"/>
              </a:rPr>
              <a:t>f. Anomaluridae - šupinatkovití - 7-10 druhů, 2 řady šupin na spodní straně ocasu – </a:t>
            </a:r>
            <a:r>
              <a:rPr lang="cs-CZ" altLang="cs-CZ">
                <a:solidFill>
                  <a:schemeClr val="bg1"/>
                </a:solidFill>
                <a:latin typeface="Arial" charset="0"/>
              </a:rPr>
              <a:t>Anomalurus </a:t>
            </a:r>
          </a:p>
          <a:p>
            <a:pPr>
              <a:buFontTx/>
              <a:buChar char="•"/>
            </a:pPr>
            <a:r>
              <a:rPr lang="cs-CZ" altLang="cs-CZ">
                <a:solidFill>
                  <a:schemeClr val="bg2"/>
                </a:solidFill>
                <a:latin typeface="Arial" charset="0"/>
                <a:sym typeface="Monotype Sorts" pitchFamily="2" charset="2"/>
              </a:rPr>
              <a:t>f.</a:t>
            </a:r>
            <a:r>
              <a:rPr lang="cs-CZ" altLang="cs-CZ">
                <a:solidFill>
                  <a:schemeClr val="bg2"/>
                </a:solidFill>
                <a:latin typeface="Arial" charset="0"/>
              </a:rPr>
              <a:t> Theridomyidae, z eocenu, spolu s předchozí podřád Theridomorpha</a:t>
            </a:r>
          </a:p>
        </p:txBody>
      </p:sp>
      <p:pic>
        <p:nvPicPr>
          <p:cNvPr id="8195" name="Picture 3" descr="Anomal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7338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40125" y="5408613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Anomalurus </a:t>
            </a:r>
            <a:r>
              <a:rPr lang="cs-CZ" altLang="cs-CZ">
                <a:solidFill>
                  <a:schemeClr val="bg1"/>
                </a:solidFill>
              </a:rPr>
              <a:t>sp.</a:t>
            </a:r>
            <a:endParaRPr lang="cs-CZ" altLang="cs-CZ" i="1">
              <a:solidFill>
                <a:schemeClr val="bg1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038600" y="154305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78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uls">
  <a:themeElements>
    <a:clrScheme name="Impuls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Impu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puls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Office\Sablony\Návrhy prezentací\IMPULS.POT</Template>
  <TotalTime>807</TotalTime>
  <Words>1330</Words>
  <Application>Microsoft Office PowerPoint</Application>
  <PresentationFormat>Předvádění na obrazovce (4:3)</PresentationFormat>
  <Paragraphs>204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Impuls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KZE PřF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RNDr. Zdeněk Řehák</dc:creator>
  <cp:lastModifiedBy>zdenek</cp:lastModifiedBy>
  <cp:revision>27</cp:revision>
  <dcterms:created xsi:type="dcterms:W3CDTF">2003-11-02T07:05:10Z</dcterms:created>
  <dcterms:modified xsi:type="dcterms:W3CDTF">2015-10-29T15:39:13Z</dcterms:modified>
</cp:coreProperties>
</file>