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8"/>
  </p:notesMasterIdLst>
  <p:sldIdLst>
    <p:sldId id="356" r:id="rId2"/>
    <p:sldId id="383" r:id="rId3"/>
    <p:sldId id="386" r:id="rId4"/>
    <p:sldId id="381" r:id="rId5"/>
    <p:sldId id="385" r:id="rId6"/>
    <p:sldId id="320" r:id="rId7"/>
    <p:sldId id="343" r:id="rId8"/>
    <p:sldId id="344" r:id="rId9"/>
    <p:sldId id="340" r:id="rId10"/>
    <p:sldId id="345" r:id="rId11"/>
    <p:sldId id="346" r:id="rId12"/>
    <p:sldId id="347" r:id="rId13"/>
    <p:sldId id="341" r:id="rId14"/>
    <p:sldId id="375" r:id="rId15"/>
    <p:sldId id="321" r:id="rId16"/>
    <p:sldId id="322" r:id="rId17"/>
    <p:sldId id="323" r:id="rId18"/>
    <p:sldId id="332" r:id="rId19"/>
    <p:sldId id="324" r:id="rId20"/>
    <p:sldId id="325" r:id="rId21"/>
    <p:sldId id="314" r:id="rId22"/>
    <p:sldId id="318" r:id="rId23"/>
    <p:sldId id="319" r:id="rId24"/>
    <p:sldId id="338" r:id="rId25"/>
    <p:sldId id="326" r:id="rId26"/>
    <p:sldId id="315" r:id="rId27"/>
    <p:sldId id="327" r:id="rId28"/>
    <p:sldId id="328" r:id="rId29"/>
    <p:sldId id="358" r:id="rId30"/>
    <p:sldId id="359" r:id="rId31"/>
    <p:sldId id="378" r:id="rId32"/>
    <p:sldId id="379" r:id="rId33"/>
    <p:sldId id="380" r:id="rId34"/>
    <p:sldId id="363" r:id="rId35"/>
    <p:sldId id="364" r:id="rId36"/>
    <p:sldId id="376" r:id="rId37"/>
    <p:sldId id="365" r:id="rId38"/>
    <p:sldId id="377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00001E"/>
    <a:srgbClr val="00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2"/>
    </p:cViewPr>
  </p:sorterViewPr>
  <p:notesViewPr>
    <p:cSldViewPr showGuides="1">
      <p:cViewPr varScale="1">
        <p:scale>
          <a:sx n="55" d="100"/>
          <a:sy n="55" d="100"/>
        </p:scale>
        <p:origin x="-17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2CA8ACE-B220-4842-9EBF-9FF51D1EFD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2742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31E9D-AFE1-4A25-AA27-AA52A3F939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18380-B97A-4BDD-AB9C-460304AC3CF2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10F0D-C64E-4C61-BEBD-BE9573BB8671}" type="slidenum">
              <a:rPr lang="cs-CZ" altLang="cs-CZ"/>
              <a:pPr/>
              <a:t>45</a:t>
            </a:fld>
            <a:endParaRPr lang="cs-CZ" altLang="cs-CZ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81000" y="2362200"/>
            <a:ext cx="8153400" cy="1447800"/>
            <a:chOff x="288" y="629"/>
            <a:chExt cx="5136" cy="1008"/>
          </a:xfrm>
        </p:grpSpPr>
        <p:sp>
          <p:nvSpPr>
            <p:cNvPr id="3075" name="Arc 3"/>
            <p:cNvSpPr>
              <a:spLocks/>
            </p:cNvSpPr>
            <p:nvPr/>
          </p:nvSpPr>
          <p:spPr bwMode="invGray">
            <a:xfrm>
              <a:off x="3621" y="629"/>
              <a:ext cx="1803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invGray">
            <a:xfrm>
              <a:off x="3575" y="733"/>
              <a:ext cx="1803" cy="8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7" name="Arc 5"/>
            <p:cNvSpPr>
              <a:spLocks/>
            </p:cNvSpPr>
            <p:nvPr/>
          </p:nvSpPr>
          <p:spPr bwMode="invGray">
            <a:xfrm>
              <a:off x="3548" y="872"/>
              <a:ext cx="1802" cy="52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29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altLang="cs-CZ" noProof="0" smtClean="0"/>
              <a:t>Klepnutím upravíte styl předlohy nadpisu.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A" altLang="cs-CZ" noProof="0" smtClean="0"/>
              <a:t>Klepnutím upravíte styl předlohy podnadpisu.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CA" altLang="cs-CZ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CA" altLang="cs-CZ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14DD7B20-606F-4FE0-82FB-E275B2F07ADC}" type="slidenum">
              <a:rPr lang="en-CA" altLang="cs-CZ"/>
              <a:pPr/>
              <a:t>‹#›</a:t>
            </a:fld>
            <a:endParaRPr lang="en-CA" alt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AD68A-1F28-4DFF-8CD5-B08D55C0E21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7980375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943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9436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769C8-0FE1-4B94-A473-45311D24AD0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5660962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5800" y="4191000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D5C889-A298-4985-BE75-AC748D9494F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2314923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F7FBC-0307-4607-A1DD-8562E98A8C41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2214453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AB6E4-7018-4B7F-A290-81F1C482FF78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9360584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0A97E-C951-453C-A608-6B1298DD735D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0888514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9231A-BA5B-4518-8EAA-83F98BE28A02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1032609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88F76-F1D9-4453-B0FB-A3F88E7E334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0995315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0B494-9609-4935-BEEA-078BBF25E35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1962842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5AD7D-2906-4BFA-8170-A920B0ABE03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9417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E74EB-CECC-4A51-984F-82AAA9CE1D4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1746326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57200" y="998538"/>
            <a:ext cx="8153400" cy="1600200"/>
            <a:chOff x="288" y="629"/>
            <a:chExt cx="5136" cy="1008"/>
          </a:xfrm>
        </p:grpSpPr>
        <p:sp>
          <p:nvSpPr>
            <p:cNvPr id="2051" name="Arc 3"/>
            <p:cNvSpPr>
              <a:spLocks/>
            </p:cNvSpPr>
            <p:nvPr/>
          </p:nvSpPr>
          <p:spPr bwMode="invGray">
            <a:xfrm>
              <a:off x="3621" y="629"/>
              <a:ext cx="1803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invGray">
            <a:xfrm>
              <a:off x="3575" y="733"/>
              <a:ext cx="1803" cy="8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3" name="Arc 5"/>
            <p:cNvSpPr>
              <a:spLocks/>
            </p:cNvSpPr>
            <p:nvPr/>
          </p:nvSpPr>
          <p:spPr bwMode="invGray">
            <a:xfrm>
              <a:off x="3548" y="872"/>
              <a:ext cx="1802" cy="52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 smtClean="0"/>
              <a:t>Klepnutím upravíte styl předlohy nadpisu.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 smtClean="0"/>
              <a:t>Klepnutím upravíte styly předlohy textu.</a:t>
            </a:r>
          </a:p>
          <a:p>
            <a:pPr lvl="1"/>
            <a:r>
              <a:rPr lang="en-CA" altLang="cs-CZ" smtClean="0"/>
              <a:t>Druhá úroveň</a:t>
            </a:r>
          </a:p>
          <a:p>
            <a:pPr lvl="2"/>
            <a:r>
              <a:rPr lang="en-CA" altLang="cs-CZ" smtClean="0"/>
              <a:t>Třetí úroveň</a:t>
            </a:r>
          </a:p>
          <a:p>
            <a:pPr lvl="3"/>
            <a:r>
              <a:rPr lang="en-CA" altLang="cs-CZ" smtClean="0"/>
              <a:t>Čtvrtá úroveň</a:t>
            </a:r>
          </a:p>
          <a:p>
            <a:pPr lvl="4"/>
            <a:r>
              <a:rPr lang="en-CA" altLang="cs-CZ" smtClean="0"/>
              <a:t>Pátá úroveň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CA" alt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CA" altLang="cs-CZ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1E50305C-35F5-4A54-8D99-560CFBEE9BBE}" type="slidenum">
              <a:rPr lang="en-CA" altLang="cs-CZ"/>
              <a:pPr/>
              <a:t>‹#›</a:t>
            </a:fld>
            <a:endParaRPr lang="en-CA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C:\Documents%20and%20Settings\zdenek\Dokumenty\V&#253;uka\Chiropterologie_2011\Hlasy%20netop&#253;r&#367;_new\Pkuh%2043.wav" TargetMode="External"/><Relationship Id="rId3" Type="http://schemas.openxmlformats.org/officeDocument/2006/relationships/audio" Target="file:///C:\Documents%20and%20Settings\zdenek\Dokumenty\V&#253;uka\Chiropterologie_2011\Hlasy%20netop&#253;r&#367;_new\Pnat%2046.wav" TargetMode="External"/><Relationship Id="rId7" Type="http://schemas.openxmlformats.org/officeDocument/2006/relationships/audio" Target="file:///C:\Documents%20and%20Settings\zdenek\Dokumenty\V&#253;uka\Chiropterologie_2011\Hlasy%20netop&#253;r&#367;_new\Hsav%2058.wav" TargetMode="External"/><Relationship Id="rId12" Type="http://schemas.openxmlformats.org/officeDocument/2006/relationships/image" Target="../media/image3.png"/><Relationship Id="rId2" Type="http://schemas.openxmlformats.org/officeDocument/2006/relationships/audio" Target="file:///C:\Documents%20and%20Settings\zdenek\Dokumenty\V&#253;uka\Chiropterologie_2011\Hlasy%20netop&#253;r&#367;_new\Enil%2054.wav" TargetMode="External"/><Relationship Id="rId1" Type="http://schemas.openxmlformats.org/officeDocument/2006/relationships/audio" Target="file:///C:\Documents%20and%20Settings\zdenek\Dokumenty\V&#253;uka\Chiropterologie_2011\Hlasy%20netop&#253;r&#367;_new\05_Eser%2049.wav" TargetMode="External"/><Relationship Id="rId6" Type="http://schemas.openxmlformats.org/officeDocument/2006/relationships/audio" Target="file:///C:\Documents%20and%20Settings\zdenek\Dokumenty\V&#253;uka\Chiropterologie_2011\Hlasy%20netop&#253;r&#367;_new\Msch%2048.wav" TargetMode="External"/><Relationship Id="rId11" Type="http://schemas.openxmlformats.org/officeDocument/2006/relationships/image" Target="../media/image7.jpeg"/><Relationship Id="rId5" Type="http://schemas.openxmlformats.org/officeDocument/2006/relationships/audio" Target="file:///C:\Documents%20and%20Settings\zdenek\Dokumenty\V&#253;uka\Chiropterologie_2011\Hlasy%20netop&#253;r&#367;_new\04_Vmur%2056.wav" TargetMode="External"/><Relationship Id="rId10" Type="http://schemas.openxmlformats.org/officeDocument/2006/relationships/image" Target="../media/image6.jpeg"/><Relationship Id="rId4" Type="http://schemas.openxmlformats.org/officeDocument/2006/relationships/audio" Target="file:///C:\Documents%20and%20Settings\zdenek\Dokumenty\V&#253;uka\Chiropterologie_2011\Hlasy%20netop&#253;r&#367;_new\03_Ppip%2041.wav" TargetMode="External"/><Relationship Id="rId9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C:\Documents%20and%20Settings\zdenek\Dokumenty\V&#253;uka\Chiropterologie_2011\Hlasy%20netop&#253;r&#367;_new\Mbec%2030.wav" TargetMode="External"/><Relationship Id="rId3" Type="http://schemas.openxmlformats.org/officeDocument/2006/relationships/audio" Target="file:///C:\Documents%20and%20Settings\zdenek\Dokumenty\V&#253;uka\Chiropterologie_2011\Hlasy%20netop&#253;r&#367;_new\08_Bbar%2039.wav" TargetMode="External"/><Relationship Id="rId7" Type="http://schemas.openxmlformats.org/officeDocument/2006/relationships/audio" Target="file:///C:\Documents%20and%20Settings\zdenek\Dokumenty\V&#253;uka\Chiropterologie_2011\Hlasy%20netop&#253;r&#367;_new\Mema%2033.wav" TargetMode="External"/><Relationship Id="rId2" Type="http://schemas.openxmlformats.org/officeDocument/2006/relationships/audio" Target="file:///C:\Documents%20and%20Settings\zdenek\Dokumenty\V&#253;uka\Chiropterologie_2011\Hlasy%20netop&#253;r&#367;_new\06_Mdau%2027.wav" TargetMode="External"/><Relationship Id="rId1" Type="http://schemas.openxmlformats.org/officeDocument/2006/relationships/audio" Target="file:///C:\Documents%20and%20Settings\zdenek\Dokumenty\V&#253;uka\Chiropterologie_2011\Hlasy%20netop&#253;r&#367;_new\Mmyo%2010.wav" TargetMode="External"/><Relationship Id="rId6" Type="http://schemas.openxmlformats.org/officeDocument/2006/relationships/audio" Target="file:///C:\Documents%20and%20Settings\zdenek\Dokumenty\V&#253;uka\Chiropterologie_2011\Hlasy%20netop&#253;r&#367;_new\Mnat%2034.wav" TargetMode="External"/><Relationship Id="rId11" Type="http://schemas.openxmlformats.org/officeDocument/2006/relationships/image" Target="../media/image3.png"/><Relationship Id="rId5" Type="http://schemas.openxmlformats.org/officeDocument/2006/relationships/audio" Target="file:///C:\Documents%20and%20Settings\zdenek\Dokumenty\V&#253;uka\Chiropterologie_2011\Hlasy%20netop&#253;r&#367;_new\Mmys%2031.wav" TargetMode="External"/><Relationship Id="rId10" Type="http://schemas.openxmlformats.org/officeDocument/2006/relationships/image" Target="../media/image10.jpeg"/><Relationship Id="rId4" Type="http://schemas.openxmlformats.org/officeDocument/2006/relationships/audio" Target="file:///C:\Documents%20and%20Settings\zdenek\Dokumenty\V&#253;uka\Chiropterologie_2011\Hlasy%20netop&#253;r&#367;_new\07_Paur%2036.wav" TargetMode="External"/><Relationship Id="rId9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zdenek\Dokumenty\V&#253;uka\Chiropterologie_2011\Hlasy%20netop&#253;r&#367;_new\01_Rhip%2001.wav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zdenek\Dokumenty\V&#253;uka\Chiropterologie_2011\Hlasy%20netop&#253;r&#367;_new\Nlei%2063.wav" TargetMode="External"/><Relationship Id="rId1" Type="http://schemas.openxmlformats.org/officeDocument/2006/relationships/audio" Target="file:///C:\Documents%20and%20Settings\zdenek\Dokumenty\V&#253;uka\Chiropterologie_2011\Hlasy%20netop&#253;r&#367;_new\02_Nnoc%2059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Mtysanodes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7" name="WordArt 3"/>
          <p:cNvSpPr>
            <a:spLocks noChangeArrowheads="1" noChangeShapeType="1" noTextEdit="1"/>
          </p:cNvSpPr>
          <p:nvPr/>
        </p:nvSpPr>
        <p:spPr bwMode="auto">
          <a:xfrm>
            <a:off x="166688" y="333375"/>
            <a:ext cx="8810625" cy="1296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pl-PL" kern="10">
                <a:solidFill>
                  <a:schemeClr val="accent1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Echolokace netopýrů a bat detektory</a:t>
            </a:r>
            <a:endParaRPr lang="cs-CZ" kern="10">
              <a:solidFill>
                <a:schemeClr val="accent1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3505200" y="5245100"/>
            <a:ext cx="5603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>
                <a:solidFill>
                  <a:srgbClr val="FFFF66"/>
                </a:solidFill>
                <a:latin typeface="Comic Sans MS" pitchFamily="66" charset="0"/>
              </a:rPr>
              <a:t>Doc. RNDr. Zdeněk Řehák, Ph. D.</a:t>
            </a:r>
            <a:endParaRPr lang="cs-CZ" altLang="cs-CZ" sz="3200">
              <a:latin typeface="Comic Sans MS" pitchFamily="66" charset="0"/>
            </a:endParaRP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4235450" y="5902325"/>
            <a:ext cx="4238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2000">
                <a:solidFill>
                  <a:srgbClr val="FFFF66"/>
                </a:solidFill>
                <a:latin typeface="Comic Sans MS" pitchFamily="66" charset="0"/>
              </a:rPr>
              <a:t>Ústav botaniky a zoologie</a:t>
            </a:r>
          </a:p>
          <a:p>
            <a:pPr algn="ctr"/>
            <a:r>
              <a:rPr lang="cs-CZ" altLang="cs-CZ" sz="2000">
                <a:solidFill>
                  <a:srgbClr val="FFFF66"/>
                </a:solidFill>
                <a:latin typeface="Comic Sans MS" pitchFamily="66" charset="0"/>
              </a:rPr>
              <a:t>Přírodovědecká fakulta MU v Brně</a:t>
            </a:r>
            <a:endParaRPr lang="cs-CZ" altLang="cs-CZ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1555750" y="3167063"/>
            <a:ext cx="6140450" cy="2620962"/>
            <a:chOff x="2055" y="9762"/>
            <a:chExt cx="4770" cy="1726"/>
          </a:xfrm>
        </p:grpSpPr>
        <p:sp>
          <p:nvSpPr>
            <p:cNvPr id="117763" name="Line 3"/>
            <p:cNvSpPr>
              <a:spLocks noChangeShapeType="1"/>
            </p:cNvSpPr>
            <p:nvPr/>
          </p:nvSpPr>
          <p:spPr bwMode="auto">
            <a:xfrm>
              <a:off x="2055" y="9762"/>
              <a:ext cx="1" cy="17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64" name="Line 4"/>
            <p:cNvSpPr>
              <a:spLocks noChangeShapeType="1"/>
            </p:cNvSpPr>
            <p:nvPr/>
          </p:nvSpPr>
          <p:spPr bwMode="auto">
            <a:xfrm>
              <a:off x="2055" y="11487"/>
              <a:ext cx="4770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4298950" y="3449638"/>
            <a:ext cx="0" cy="26241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4800600" y="4648200"/>
            <a:ext cx="0" cy="1425575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V="1">
            <a:off x="1447800" y="4648200"/>
            <a:ext cx="76200" cy="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1196975" y="56181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1800">
                <a:solidFill>
                  <a:srgbClr val="FFFF00"/>
                </a:solidFill>
              </a:rPr>
              <a:t>0</a:t>
            </a:r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1036638" y="452596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1800">
                <a:solidFill>
                  <a:srgbClr val="FFFF00"/>
                </a:solidFill>
              </a:rPr>
              <a:t>38</a:t>
            </a:r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838200" y="3124200"/>
            <a:ext cx="438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2000">
                <a:solidFill>
                  <a:srgbClr val="FFFF00"/>
                </a:solidFill>
              </a:rPr>
              <a:t>kHz</a:t>
            </a:r>
            <a:endParaRPr lang="cs-CZ" altLang="cs-CZ" sz="2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7285038" y="5970588"/>
            <a:ext cx="338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2000">
                <a:solidFill>
                  <a:srgbClr val="FFFF00"/>
                </a:solidFill>
              </a:rPr>
              <a:t>ms</a:t>
            </a:r>
            <a:endParaRPr lang="cs-CZ" altLang="cs-CZ" sz="2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4468813" y="5970588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1800">
                <a:solidFill>
                  <a:srgbClr val="FFFF00"/>
                </a:solidFill>
              </a:rPr>
              <a:t>9</a:t>
            </a:r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3422650" y="3557588"/>
            <a:ext cx="36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altLang="cs-CZ" sz="2000" b="1">
                <a:solidFill>
                  <a:srgbClr val="FFFF00"/>
                </a:solidFill>
              </a:rPr>
              <a:t>FM</a:t>
            </a: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5010150" y="40354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1800">
                <a:solidFill>
                  <a:srgbClr val="FFFF00"/>
                </a:solidFill>
              </a:rPr>
              <a:t>qcf</a:t>
            </a:r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1219200" y="227013"/>
            <a:ext cx="465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FFFF00"/>
                </a:solidFill>
              </a:rPr>
              <a:t>FM puls s qcf koncem (FM-qcf)</a:t>
            </a:r>
            <a:endParaRPr lang="cs-CZ" altLang="cs-CZ">
              <a:latin typeface="Times New Roman" pitchFamily="18" charset="0"/>
            </a:endParaRP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228600" y="6172200"/>
            <a:ext cx="315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CC00"/>
                </a:solidFill>
              </a:rPr>
              <a:t>Eptesicus, Pipistrellus</a:t>
            </a:r>
          </a:p>
        </p:txBody>
      </p:sp>
      <p:pic>
        <p:nvPicPr>
          <p:cNvPr id="117777" name="Picture 17" descr="D14Pna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352800" cy="2193925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8" name="Picture 18" descr="D19Es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3124200" cy="216535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5867400" y="3657600"/>
            <a:ext cx="279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rgbClr val="FFCC00"/>
                </a:solidFill>
              </a:rPr>
              <a:t>Pipistrellus nathusii</a:t>
            </a:r>
            <a:endParaRPr lang="cs-CZ" altLang="cs-CZ">
              <a:latin typeface="Times New Roman" pitchFamily="18" charset="0"/>
            </a:endParaRPr>
          </a:p>
        </p:txBody>
      </p:sp>
      <p:sp>
        <p:nvSpPr>
          <p:cNvPr id="117780" name="Arc 20"/>
          <p:cNvSpPr>
            <a:spLocks/>
          </p:cNvSpPr>
          <p:nvPr/>
        </p:nvSpPr>
        <p:spPr bwMode="auto">
          <a:xfrm rot="16200000" flipH="1">
            <a:off x="3934619" y="3788569"/>
            <a:ext cx="1225550" cy="5064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2885"/>
              <a:gd name="T2" fmla="*/ 21562 w 21600"/>
              <a:gd name="T3" fmla="*/ 22885 h 22885"/>
              <a:gd name="T4" fmla="*/ 0 w 21600"/>
              <a:gd name="T5" fmla="*/ 21600 h 22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8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28"/>
                  <a:pt x="21587" y="22457"/>
                  <a:pt x="21561" y="22884"/>
                </a:cubicBezTo>
              </a:path>
              <a:path w="21600" h="228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28"/>
                  <a:pt x="21587" y="22457"/>
                  <a:pt x="21561" y="2288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cs-CZ" alt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7956550" y="4221163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Eser</a:t>
            </a:r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8012113" y="4581525"/>
            <a:ext cx="481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Enil</a:t>
            </a:r>
          </a:p>
        </p:txBody>
      </p:sp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7983538" y="4868863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Pnat</a:t>
            </a:r>
          </a:p>
        </p:txBody>
      </p:sp>
      <p:sp>
        <p:nvSpPr>
          <p:cNvPr id="117788" name="Text Box 28"/>
          <p:cNvSpPr txBox="1">
            <a:spLocks noChangeArrowheads="1"/>
          </p:cNvSpPr>
          <p:nvPr/>
        </p:nvSpPr>
        <p:spPr bwMode="auto">
          <a:xfrm>
            <a:off x="7993063" y="528478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Ppip</a:t>
            </a:r>
          </a:p>
        </p:txBody>
      </p:sp>
      <p:pic>
        <p:nvPicPr>
          <p:cNvPr id="117798" name="05_Eser 4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221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99" name="Enil 5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4581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00" name="Pnat 46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886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01" name="03_Ppip 41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5284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02" name="04_Vmur 56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32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803" name="Text Box 43"/>
          <p:cNvSpPr txBox="1">
            <a:spLocks noChangeArrowheads="1"/>
          </p:cNvSpPr>
          <p:nvPr/>
        </p:nvSpPr>
        <p:spPr bwMode="auto">
          <a:xfrm>
            <a:off x="8424863" y="5661025"/>
            <a:ext cx="608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Vmur</a:t>
            </a:r>
          </a:p>
        </p:txBody>
      </p:sp>
      <p:pic>
        <p:nvPicPr>
          <p:cNvPr id="117804" name="Msch 48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805" name="Text Box 45"/>
          <p:cNvSpPr txBox="1">
            <a:spLocks noChangeArrowheads="1"/>
          </p:cNvSpPr>
          <p:nvPr/>
        </p:nvSpPr>
        <p:spPr bwMode="auto">
          <a:xfrm>
            <a:off x="8459788" y="5949950"/>
            <a:ext cx="608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Msch</a:t>
            </a:r>
          </a:p>
        </p:txBody>
      </p:sp>
      <p:pic>
        <p:nvPicPr>
          <p:cNvPr id="117806" name="Hsav 58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292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807" name="Text Box 47"/>
          <p:cNvSpPr txBox="1">
            <a:spLocks noChangeArrowheads="1"/>
          </p:cNvSpPr>
          <p:nvPr/>
        </p:nvSpPr>
        <p:spPr bwMode="auto">
          <a:xfrm>
            <a:off x="8459788" y="6292850"/>
            <a:ext cx="588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Hsav</a:t>
            </a:r>
          </a:p>
        </p:txBody>
      </p:sp>
      <p:pic>
        <p:nvPicPr>
          <p:cNvPr id="117808" name="Pkuh 43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809" name="Text Box 49"/>
          <p:cNvSpPr txBox="1">
            <a:spLocks noChangeArrowheads="1"/>
          </p:cNvSpPr>
          <p:nvPr/>
        </p:nvSpPr>
        <p:spPr bwMode="auto">
          <a:xfrm>
            <a:off x="8459788" y="6508750"/>
            <a:ext cx="588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Pkuh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00" fill="hold"/>
                                        <p:tgtEl>
                                          <p:spTgt spid="117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9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9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7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34" fill="hold"/>
                                        <p:tgtEl>
                                          <p:spTgt spid="117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9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9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7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027" fill="hold"/>
                                        <p:tgtEl>
                                          <p:spTgt spid="1178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80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80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7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5800" fill="hold"/>
                                        <p:tgtEl>
                                          <p:spTgt spid="1178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80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80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7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400" fill="hold"/>
                                        <p:tgtEl>
                                          <p:spTgt spid="1178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80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80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7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6800" fill="hold"/>
                                        <p:tgtEl>
                                          <p:spTgt spid="1178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804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80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7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8960" fill="hold"/>
                                        <p:tgtEl>
                                          <p:spTgt spid="117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806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80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7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5240" fill="hold"/>
                                        <p:tgtEl>
                                          <p:spTgt spid="1178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808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80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/>
          <p:cNvGrpSpPr>
            <a:grpSpLocks/>
          </p:cNvGrpSpPr>
          <p:nvPr/>
        </p:nvGrpSpPr>
        <p:grpSpPr bwMode="auto">
          <a:xfrm>
            <a:off x="685800" y="1371600"/>
            <a:ext cx="3536950" cy="3962400"/>
            <a:chOff x="316" y="1584"/>
            <a:chExt cx="2228" cy="2496"/>
          </a:xfrm>
        </p:grpSpPr>
        <p:graphicFrame>
          <p:nvGraphicFramePr>
            <p:cNvPr id="118787" name="Object 3"/>
            <p:cNvGraphicFramePr>
              <a:graphicFrameLocks noChangeAspect="1"/>
            </p:cNvGraphicFramePr>
            <p:nvPr/>
          </p:nvGraphicFramePr>
          <p:xfrm>
            <a:off x="316" y="1584"/>
            <a:ext cx="2228" cy="2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09" name="Photo Editor Photo" r:id="rId3" imgW="3476190" imgH="3895238" progId="MSPhotoEd.3">
                    <p:embed/>
                  </p:oleObj>
                </mc:Choice>
                <mc:Fallback>
                  <p:oleObj name="Photo Editor Photo" r:id="rId3" imgW="3476190" imgH="3895238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" y="1584"/>
                          <a:ext cx="2228" cy="249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788" name="Text Box 4"/>
            <p:cNvSpPr txBox="1">
              <a:spLocks noChangeArrowheads="1"/>
            </p:cNvSpPr>
            <p:nvPr/>
          </p:nvSpPr>
          <p:spPr bwMode="auto">
            <a:xfrm>
              <a:off x="744" y="1967"/>
              <a:ext cx="720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rgbClr val="000000"/>
                  </a:solidFill>
                </a:rPr>
                <a:t>46 kHz</a:t>
              </a:r>
            </a:p>
          </p:txBody>
        </p:sp>
        <p:sp>
          <p:nvSpPr>
            <p:cNvPr id="118789" name="Text Box 5"/>
            <p:cNvSpPr txBox="1">
              <a:spLocks noChangeArrowheads="1"/>
            </p:cNvSpPr>
            <p:nvPr/>
          </p:nvSpPr>
          <p:spPr bwMode="auto">
            <a:xfrm>
              <a:off x="1800" y="1823"/>
              <a:ext cx="720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rgbClr val="000000"/>
                  </a:solidFill>
                </a:rPr>
                <a:t>56 kHz</a:t>
              </a:r>
            </a:p>
          </p:txBody>
        </p:sp>
      </p:grpSp>
      <p:grpSp>
        <p:nvGrpSpPr>
          <p:cNvPr id="118790" name="Group 6"/>
          <p:cNvGrpSpPr>
            <a:grpSpLocks/>
          </p:cNvGrpSpPr>
          <p:nvPr/>
        </p:nvGrpSpPr>
        <p:grpSpPr bwMode="auto">
          <a:xfrm>
            <a:off x="4953000" y="1371600"/>
            <a:ext cx="3657600" cy="3962400"/>
            <a:chOff x="3072" y="1584"/>
            <a:chExt cx="2304" cy="2496"/>
          </a:xfrm>
        </p:grpSpPr>
        <p:graphicFrame>
          <p:nvGraphicFramePr>
            <p:cNvPr id="118791" name="Object 7"/>
            <p:cNvGraphicFramePr>
              <a:graphicFrameLocks noChangeAspect="1"/>
            </p:cNvGraphicFramePr>
            <p:nvPr/>
          </p:nvGraphicFramePr>
          <p:xfrm>
            <a:off x="3072" y="1584"/>
            <a:ext cx="2304" cy="2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10" name="Photo Editor Photo" r:id="rId5" imgW="6676190" imgH="3971429" progId="MSPhotoEd.3">
                    <p:embed/>
                  </p:oleObj>
                </mc:Choice>
                <mc:Fallback>
                  <p:oleObj name="Photo Editor Photo" r:id="rId5" imgW="6676190" imgH="3971429" progId="MSPhotoEd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584"/>
                          <a:ext cx="2304" cy="249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792" name="Text Box 8"/>
            <p:cNvSpPr txBox="1">
              <a:spLocks noChangeArrowheads="1"/>
            </p:cNvSpPr>
            <p:nvPr/>
          </p:nvSpPr>
          <p:spPr bwMode="auto">
            <a:xfrm>
              <a:off x="3600" y="2354"/>
              <a:ext cx="720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rgbClr val="000000"/>
                  </a:solidFill>
                </a:rPr>
                <a:t>58 kHz</a:t>
              </a:r>
            </a:p>
          </p:txBody>
        </p:sp>
        <p:sp>
          <p:nvSpPr>
            <p:cNvPr id="118793" name="Text Box 9"/>
            <p:cNvSpPr txBox="1">
              <a:spLocks noChangeArrowheads="1"/>
            </p:cNvSpPr>
            <p:nvPr/>
          </p:nvSpPr>
          <p:spPr bwMode="auto">
            <a:xfrm>
              <a:off x="4656" y="3071"/>
              <a:ext cx="720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rgbClr val="000000"/>
                  </a:solidFill>
                </a:rPr>
                <a:t>43 kHz</a:t>
              </a:r>
            </a:p>
          </p:txBody>
        </p:sp>
        <p:sp>
          <p:nvSpPr>
            <p:cNvPr id="118794" name="Text Box 10"/>
            <p:cNvSpPr txBox="1">
              <a:spLocks noChangeArrowheads="1"/>
            </p:cNvSpPr>
            <p:nvPr/>
          </p:nvSpPr>
          <p:spPr bwMode="auto">
            <a:xfrm>
              <a:off x="3312" y="3170"/>
              <a:ext cx="720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rgbClr val="000000"/>
                  </a:solidFill>
                </a:rPr>
                <a:t>39 kHz</a:t>
              </a:r>
            </a:p>
          </p:txBody>
        </p:sp>
      </p:grp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304800" y="5561013"/>
            <a:ext cx="199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rgbClr val="FFFFFF"/>
                </a:solidFill>
              </a:rPr>
              <a:t>P. pipistrellus</a:t>
            </a:r>
            <a:endParaRPr lang="cs-CZ" altLang="cs-CZ" i="1"/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2527300" y="5865813"/>
            <a:ext cx="196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rgbClr val="FFFFFF"/>
                </a:solidFill>
              </a:rPr>
              <a:t>P. pygmaeus</a:t>
            </a:r>
            <a:endParaRPr lang="cs-CZ" altLang="cs-CZ" i="1"/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7251700" y="5561013"/>
            <a:ext cx="1608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rgbClr val="FFFFFF"/>
                </a:solidFill>
              </a:rPr>
              <a:t>P. nathusii</a:t>
            </a:r>
            <a:endParaRPr lang="cs-CZ" altLang="cs-CZ" i="1"/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6019800" y="6018213"/>
            <a:ext cx="196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rgbClr val="FFFFFF"/>
                </a:solidFill>
              </a:rPr>
              <a:t>P. pygmaeus</a:t>
            </a:r>
            <a:endParaRPr lang="cs-CZ" altLang="cs-CZ" i="1"/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4932363" y="5661025"/>
            <a:ext cx="160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rgbClr val="FFFFFF"/>
                </a:solidFill>
              </a:rPr>
              <a:t>P. nathusii</a:t>
            </a:r>
            <a:endParaRPr lang="cs-CZ" altLang="cs-CZ" i="1"/>
          </a:p>
        </p:txBody>
      </p:sp>
      <p:sp>
        <p:nvSpPr>
          <p:cNvPr id="118800" name="Line 16"/>
          <p:cNvSpPr>
            <a:spLocks noChangeShapeType="1"/>
          </p:cNvSpPr>
          <p:nvPr/>
        </p:nvSpPr>
        <p:spPr bwMode="auto">
          <a:xfrm flipV="1">
            <a:off x="1295400" y="3789363"/>
            <a:ext cx="612775" cy="17732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8801" name="Line 17"/>
          <p:cNvSpPr>
            <a:spLocks noChangeShapeType="1"/>
          </p:cNvSpPr>
          <p:nvPr/>
        </p:nvSpPr>
        <p:spPr bwMode="auto">
          <a:xfrm flipV="1">
            <a:off x="3352800" y="3505200"/>
            <a:ext cx="0" cy="2286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8802" name="Line 18"/>
          <p:cNvSpPr>
            <a:spLocks noChangeShapeType="1"/>
          </p:cNvSpPr>
          <p:nvPr/>
        </p:nvSpPr>
        <p:spPr bwMode="auto">
          <a:xfrm flipV="1">
            <a:off x="7086600" y="3505200"/>
            <a:ext cx="0" cy="2438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8803" name="Line 19"/>
          <p:cNvSpPr>
            <a:spLocks noChangeShapeType="1"/>
          </p:cNvSpPr>
          <p:nvPr/>
        </p:nvSpPr>
        <p:spPr bwMode="auto">
          <a:xfrm flipV="1">
            <a:off x="8305800" y="4114800"/>
            <a:ext cx="0" cy="1447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8804" name="Line 20"/>
          <p:cNvSpPr>
            <a:spLocks noChangeShapeType="1"/>
          </p:cNvSpPr>
          <p:nvPr/>
        </p:nvSpPr>
        <p:spPr bwMode="auto">
          <a:xfrm flipV="1">
            <a:off x="6096000" y="4343400"/>
            <a:ext cx="0" cy="1447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206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FFFF00"/>
                </a:solidFill>
              </a:rPr>
              <a:t>FM puls (FM)</a:t>
            </a:r>
            <a:endParaRPr lang="cs-CZ" altLang="cs-CZ">
              <a:latin typeface="Times New Roman" pitchFamily="18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3870325" y="6288088"/>
            <a:ext cx="409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CC00"/>
                </a:solidFill>
              </a:rPr>
              <a:t>Myotis, Barbastella, Plecotus</a:t>
            </a:r>
            <a:endParaRPr lang="cs-CZ" altLang="cs-CZ">
              <a:latin typeface="Times New Roman" pitchFamily="18" charset="0"/>
            </a:endParaRPr>
          </a:p>
        </p:txBody>
      </p:sp>
      <p:pic>
        <p:nvPicPr>
          <p:cNvPr id="119812" name="Picture 4" descr="D18Mda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429000" cy="2284413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835025" y="51609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1800">
                <a:solidFill>
                  <a:srgbClr val="FFFF00"/>
                </a:solidFill>
              </a:rPr>
              <a:t>0</a:t>
            </a:r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649288" y="391636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1800">
                <a:solidFill>
                  <a:srgbClr val="FFFF00"/>
                </a:solidFill>
              </a:rPr>
              <a:t>40</a:t>
            </a:r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446588" y="3048000"/>
            <a:ext cx="366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2000" b="1">
                <a:solidFill>
                  <a:srgbClr val="FFFF00"/>
                </a:solidFill>
              </a:rPr>
              <a:t>FM</a:t>
            </a:r>
            <a:endParaRPr lang="cs-CZ" altLang="cs-CZ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4286250" y="54387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1800">
                <a:solidFill>
                  <a:srgbClr val="FFFF00"/>
                </a:solidFill>
              </a:rPr>
              <a:t>5</a:t>
            </a:r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7250113" y="5554663"/>
            <a:ext cx="338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2000">
                <a:solidFill>
                  <a:srgbClr val="FFFF00"/>
                </a:solidFill>
              </a:rPr>
              <a:t>ms</a:t>
            </a:r>
            <a:endParaRPr lang="cs-CZ" altLang="cs-CZ" sz="2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457200" y="1752600"/>
            <a:ext cx="438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2000">
                <a:solidFill>
                  <a:srgbClr val="FFFF00"/>
                </a:solidFill>
              </a:rPr>
              <a:t>kHz</a:t>
            </a:r>
            <a:endParaRPr lang="cs-CZ" altLang="cs-CZ" sz="2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>
            <a:off x="1062038" y="5348288"/>
            <a:ext cx="87312" cy="15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>
            <a:off x="1143000" y="1752600"/>
            <a:ext cx="3175" cy="35956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>
            <a:off x="1058863" y="4037013"/>
            <a:ext cx="85725" cy="15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>
            <a:off x="1144588" y="5348288"/>
            <a:ext cx="6856412" cy="15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9823" name="Line 15"/>
          <p:cNvSpPr>
            <a:spLocks noChangeShapeType="1"/>
          </p:cNvSpPr>
          <p:nvPr/>
        </p:nvSpPr>
        <p:spPr bwMode="auto">
          <a:xfrm flipH="1">
            <a:off x="4191000" y="2286000"/>
            <a:ext cx="0" cy="335280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>
            <a:off x="4572000" y="4114800"/>
            <a:ext cx="0" cy="152400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9825" name="Freeform 17"/>
          <p:cNvSpPr>
            <a:spLocks/>
          </p:cNvSpPr>
          <p:nvPr/>
        </p:nvSpPr>
        <p:spPr bwMode="auto">
          <a:xfrm>
            <a:off x="4191000" y="2286000"/>
            <a:ext cx="381000" cy="1765300"/>
          </a:xfrm>
          <a:custGeom>
            <a:avLst/>
            <a:gdLst>
              <a:gd name="T0" fmla="*/ 0 w 240"/>
              <a:gd name="T1" fmla="*/ 0 h 1496"/>
              <a:gd name="T2" fmla="*/ 144 w 240"/>
              <a:gd name="T3" fmla="*/ 1248 h 1496"/>
              <a:gd name="T4" fmla="*/ 240 w 240"/>
              <a:gd name="T5" fmla="*/ 1488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1496">
                <a:moveTo>
                  <a:pt x="0" y="0"/>
                </a:moveTo>
                <a:cubicBezTo>
                  <a:pt x="52" y="500"/>
                  <a:pt x="104" y="1000"/>
                  <a:pt x="144" y="1248"/>
                </a:cubicBezTo>
                <a:cubicBezTo>
                  <a:pt x="184" y="1496"/>
                  <a:pt x="212" y="1492"/>
                  <a:pt x="240" y="1488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826" name="Text Box 18"/>
          <p:cNvSpPr txBox="1">
            <a:spLocks noChangeArrowheads="1"/>
          </p:cNvSpPr>
          <p:nvPr/>
        </p:nvSpPr>
        <p:spPr bwMode="auto">
          <a:xfrm>
            <a:off x="5076825" y="3657600"/>
            <a:ext cx="2728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rgbClr val="FFCC00"/>
                </a:solidFill>
              </a:rPr>
              <a:t>Myotis daubentonii</a:t>
            </a:r>
            <a:endParaRPr lang="cs-CZ" altLang="cs-CZ">
              <a:latin typeface="Times New Roman" pitchFamily="18" charset="0"/>
            </a:endParaRPr>
          </a:p>
        </p:txBody>
      </p: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8532813" y="2836863"/>
            <a:ext cx="666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Mmyo</a:t>
            </a:r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8532813" y="3141663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Mdau</a:t>
            </a:r>
          </a:p>
        </p:txBody>
      </p:sp>
      <p:sp>
        <p:nvSpPr>
          <p:cNvPr id="119832" name="Text Box 24"/>
          <p:cNvSpPr txBox="1">
            <a:spLocks noChangeArrowheads="1"/>
          </p:cNvSpPr>
          <p:nvPr/>
        </p:nvSpPr>
        <p:spPr bwMode="auto">
          <a:xfrm>
            <a:off x="8553450" y="3556000"/>
            <a:ext cx="55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Bbar</a:t>
            </a:r>
          </a:p>
        </p:txBody>
      </p:sp>
      <p:sp>
        <p:nvSpPr>
          <p:cNvPr id="119834" name="Text Box 26"/>
          <p:cNvSpPr txBox="1">
            <a:spLocks noChangeArrowheads="1"/>
          </p:cNvSpPr>
          <p:nvPr/>
        </p:nvSpPr>
        <p:spPr bwMode="auto">
          <a:xfrm>
            <a:off x="8550275" y="3933825"/>
            <a:ext cx="55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Paur</a:t>
            </a:r>
          </a:p>
        </p:txBody>
      </p:sp>
      <p:pic>
        <p:nvPicPr>
          <p:cNvPr id="119843" name="Mmyo 1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852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44" name="06_Mdau 2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45" name="08_Bbar 39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573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46" name="07_Paur 36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0052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47" name="Mmys 31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365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48" name="Text Box 40"/>
          <p:cNvSpPr txBox="1">
            <a:spLocks noChangeArrowheads="1"/>
          </p:cNvSpPr>
          <p:nvPr/>
        </p:nvSpPr>
        <p:spPr bwMode="auto">
          <a:xfrm>
            <a:off x="8532813" y="4421188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Mmys</a:t>
            </a:r>
          </a:p>
        </p:txBody>
      </p:sp>
      <p:pic>
        <p:nvPicPr>
          <p:cNvPr id="119849" name="Mnat 34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50" name="Text Box 42"/>
          <p:cNvSpPr txBox="1">
            <a:spLocks noChangeArrowheads="1"/>
          </p:cNvSpPr>
          <p:nvPr/>
        </p:nvSpPr>
        <p:spPr bwMode="auto">
          <a:xfrm>
            <a:off x="8532813" y="4708525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Mnat</a:t>
            </a:r>
          </a:p>
        </p:txBody>
      </p:sp>
      <p:pic>
        <p:nvPicPr>
          <p:cNvPr id="119851" name="Mema 33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084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52" name="Text Box 44"/>
          <p:cNvSpPr txBox="1">
            <a:spLocks noChangeArrowheads="1"/>
          </p:cNvSpPr>
          <p:nvPr/>
        </p:nvSpPr>
        <p:spPr bwMode="auto">
          <a:xfrm>
            <a:off x="8532813" y="5068888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Mema</a:t>
            </a:r>
          </a:p>
        </p:txBody>
      </p:sp>
      <p:pic>
        <p:nvPicPr>
          <p:cNvPr id="119853" name="Mbec 30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16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54" name="Text Box 46"/>
          <p:cNvSpPr txBox="1">
            <a:spLocks noChangeArrowheads="1"/>
          </p:cNvSpPr>
          <p:nvPr/>
        </p:nvSpPr>
        <p:spPr bwMode="auto">
          <a:xfrm>
            <a:off x="8532813" y="5500688"/>
            <a:ext cx="617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Mbec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34" fill="hold"/>
                                        <p:tgtEl>
                                          <p:spTgt spid="119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4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4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9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440" fill="hold"/>
                                        <p:tgtEl>
                                          <p:spTgt spid="119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4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4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9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00" fill="hold"/>
                                        <p:tgtEl>
                                          <p:spTgt spid="119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4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4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9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307" fill="hold"/>
                                        <p:tgtEl>
                                          <p:spTgt spid="119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4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4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9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640" fill="hold"/>
                                        <p:tgtEl>
                                          <p:spTgt spid="119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4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4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9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3360" fill="hold"/>
                                        <p:tgtEl>
                                          <p:spTgt spid="1198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4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4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9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574" fill="hold"/>
                                        <p:tgtEl>
                                          <p:spTgt spid="1198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5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5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9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760" fill="hold"/>
                                        <p:tgtEl>
                                          <p:spTgt spid="1198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53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5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15988"/>
            <a:ext cx="8928100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4284663" y="2205038"/>
            <a:ext cx="792162" cy="2160587"/>
          </a:xfrm>
          <a:prstGeom prst="ellipse">
            <a:avLst/>
          </a:prstGeom>
          <a:noFill/>
          <a:ln w="28575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 flipH="1">
            <a:off x="1619250" y="2420938"/>
            <a:ext cx="360363" cy="576262"/>
          </a:xfrm>
          <a:prstGeom prst="line">
            <a:avLst/>
          </a:prstGeom>
          <a:noFill/>
          <a:ln w="28575" cap="sq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032000" y="2008188"/>
            <a:ext cx="218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rgbClr val="FF3300"/>
                </a:solidFill>
              </a:rPr>
              <a:t>M. daubentonii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6934200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44958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2" name="Line 4"/>
          <p:cNvSpPr>
            <a:spLocks noChangeShapeType="1"/>
          </p:cNvSpPr>
          <p:nvPr/>
        </p:nvSpPr>
        <p:spPr bwMode="auto">
          <a:xfrm>
            <a:off x="3352800" y="3048000"/>
            <a:ext cx="228600" cy="838200"/>
          </a:xfrm>
          <a:prstGeom prst="line">
            <a:avLst/>
          </a:prstGeom>
          <a:noFill/>
          <a:ln w="12700" cap="sq">
            <a:solidFill>
              <a:srgbClr val="00001E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0533" name="Line 5"/>
          <p:cNvSpPr>
            <a:spLocks noChangeShapeType="1"/>
          </p:cNvSpPr>
          <p:nvPr/>
        </p:nvSpPr>
        <p:spPr bwMode="auto">
          <a:xfrm>
            <a:off x="3733800" y="2895600"/>
            <a:ext cx="0" cy="990600"/>
          </a:xfrm>
          <a:prstGeom prst="line">
            <a:avLst/>
          </a:prstGeom>
          <a:noFill/>
          <a:ln w="12700" cap="sq">
            <a:solidFill>
              <a:srgbClr val="00001E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0534" name="Line 6"/>
          <p:cNvSpPr>
            <a:spLocks noChangeShapeType="1"/>
          </p:cNvSpPr>
          <p:nvPr/>
        </p:nvSpPr>
        <p:spPr bwMode="auto">
          <a:xfrm>
            <a:off x="3886200" y="2133600"/>
            <a:ext cx="533400" cy="1981200"/>
          </a:xfrm>
          <a:prstGeom prst="line">
            <a:avLst/>
          </a:prstGeom>
          <a:noFill/>
          <a:ln w="12700" cap="sq">
            <a:solidFill>
              <a:srgbClr val="00001E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3119438" y="5256213"/>
            <a:ext cx="1557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N. noctula</a:t>
            </a:r>
          </a:p>
          <a:p>
            <a:r>
              <a:rPr lang="cs-CZ" altLang="cs-CZ">
                <a:solidFill>
                  <a:schemeClr val="bg1"/>
                </a:solidFill>
              </a:rPr>
              <a:t>fm-QCF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4724400" y="4875213"/>
            <a:ext cx="2185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M. daubentonii</a:t>
            </a:r>
          </a:p>
          <a:p>
            <a:r>
              <a:rPr lang="cs-CZ" altLang="cs-CZ">
                <a:solidFill>
                  <a:schemeClr val="bg1"/>
                </a:solidFill>
              </a:rPr>
              <a:t>FM</a:t>
            </a:r>
            <a:endParaRPr lang="cs-CZ" altLang="cs-CZ" i="1"/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 flipH="1" flipV="1">
            <a:off x="4572000" y="4495800"/>
            <a:ext cx="228600" cy="457200"/>
          </a:xfrm>
          <a:prstGeom prst="line">
            <a:avLst/>
          </a:prstGeom>
          <a:noFill/>
          <a:ln w="12700" cap="sq">
            <a:solidFill>
              <a:srgbClr val="00001E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0538" name="Line 10"/>
          <p:cNvSpPr>
            <a:spLocks noChangeShapeType="1"/>
          </p:cNvSpPr>
          <p:nvPr/>
        </p:nvSpPr>
        <p:spPr bwMode="auto">
          <a:xfrm flipV="1">
            <a:off x="3657600" y="4572000"/>
            <a:ext cx="0" cy="685800"/>
          </a:xfrm>
          <a:prstGeom prst="line">
            <a:avLst/>
          </a:prstGeom>
          <a:noFill/>
          <a:ln w="12700" cap="sq">
            <a:solidFill>
              <a:srgbClr val="00001E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533400" y="455613"/>
            <a:ext cx="272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Parametry signálu: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609600" y="1141413"/>
            <a:ext cx="240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tx2"/>
                </a:solidFill>
              </a:rPr>
              <a:t>1) tónová kvalita</a:t>
            </a:r>
            <a:endParaRPr lang="cs-CZ" altLang="cs-CZ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09600" y="1522413"/>
            <a:ext cx="186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FF00"/>
                </a:solidFill>
              </a:rPr>
              <a:t>2) frekvence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609600" y="1903413"/>
            <a:ext cx="1658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3) hlasitost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09600" y="2284413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4) rytmus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533400" y="2819400"/>
            <a:ext cx="2225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/>
              <a:t>f</a:t>
            </a:r>
            <a:r>
              <a:rPr lang="cs-CZ" altLang="cs-CZ" sz="3200" baseline="-25000"/>
              <a:t>min </a:t>
            </a:r>
            <a:r>
              <a:rPr lang="en-US" altLang="cs-CZ" sz="3200"/>
              <a:t>~ f</a:t>
            </a:r>
            <a:r>
              <a:rPr lang="en-US" altLang="cs-CZ" sz="3200" baseline="-25000"/>
              <a:t>end</a:t>
            </a:r>
            <a:endParaRPr lang="cs-CZ" altLang="cs-CZ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17525" y="3535363"/>
            <a:ext cx="2454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/>
              <a:t>f</a:t>
            </a:r>
            <a:r>
              <a:rPr lang="cs-CZ" altLang="cs-CZ" sz="3200" baseline="-25000"/>
              <a:t>max </a:t>
            </a:r>
            <a:r>
              <a:rPr lang="cs-CZ" altLang="cs-CZ" sz="3200"/>
              <a:t>~ f</a:t>
            </a:r>
            <a:r>
              <a:rPr lang="cs-CZ" altLang="cs-CZ" sz="3200" baseline="-25000"/>
              <a:t>start</a:t>
            </a:r>
            <a:endParaRPr lang="cs-CZ" altLang="cs-CZ"/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517525" y="4267200"/>
            <a:ext cx="5567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/>
              <a:t>frekvenční rozsah: f</a:t>
            </a:r>
            <a:r>
              <a:rPr lang="cs-CZ" altLang="cs-CZ" sz="3200" baseline="-25000"/>
              <a:t>max</a:t>
            </a:r>
            <a:r>
              <a:rPr lang="cs-CZ" altLang="cs-CZ" sz="3200"/>
              <a:t> - f</a:t>
            </a:r>
            <a:r>
              <a:rPr lang="cs-CZ" altLang="cs-CZ" sz="3200" baseline="-25000"/>
              <a:t>min</a:t>
            </a:r>
            <a:endParaRPr lang="cs-CZ" altLang="cs-CZ"/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457200" y="5049838"/>
            <a:ext cx="8474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harmonické frekvence - násobky fundamentálních frekvencí, zpravidla nejsilnější signál je signál tvořený fundamentálními frekvencemi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 autoUpdateAnimBg="0"/>
      <p:bldP spid="91144" grpId="0" autoUpdateAnimBg="0"/>
      <p:bldP spid="91147" grpId="0" autoUpdateAnimBg="0"/>
      <p:bldP spid="9114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spekt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220200" cy="66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177" name="Group 17"/>
          <p:cNvGrpSpPr>
            <a:grpSpLocks/>
          </p:cNvGrpSpPr>
          <p:nvPr/>
        </p:nvGrpSpPr>
        <p:grpSpPr bwMode="auto">
          <a:xfrm>
            <a:off x="2895600" y="3394075"/>
            <a:ext cx="1219200" cy="720725"/>
            <a:chOff x="1824" y="2138"/>
            <a:chExt cx="768" cy="454"/>
          </a:xfrm>
        </p:grpSpPr>
        <p:sp>
          <p:nvSpPr>
            <p:cNvPr id="92163" name="Text Box 3"/>
            <p:cNvSpPr txBox="1">
              <a:spLocks noChangeArrowheads="1"/>
            </p:cNvSpPr>
            <p:nvPr/>
          </p:nvSpPr>
          <p:spPr bwMode="auto">
            <a:xfrm>
              <a:off x="1910" y="2138"/>
              <a:ext cx="68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>
                  <a:solidFill>
                    <a:srgbClr val="00001E"/>
                  </a:solidFill>
                </a:rPr>
                <a:t>f</a:t>
              </a:r>
              <a:r>
                <a:rPr lang="cs-CZ" altLang="cs-CZ" sz="2800" baseline="-25000">
                  <a:solidFill>
                    <a:srgbClr val="00001E"/>
                  </a:solidFill>
                </a:rPr>
                <a:t>max</a:t>
              </a:r>
              <a:endParaRPr lang="cs-CZ" altLang="cs-CZ" sz="2800">
                <a:solidFill>
                  <a:srgbClr val="00001E"/>
                </a:solidFill>
              </a:endParaRPr>
            </a:p>
          </p:txBody>
        </p:sp>
        <p:sp>
          <p:nvSpPr>
            <p:cNvPr id="92164" name="Line 4"/>
            <p:cNvSpPr>
              <a:spLocks noChangeShapeType="1"/>
            </p:cNvSpPr>
            <p:nvPr/>
          </p:nvSpPr>
          <p:spPr bwMode="auto">
            <a:xfrm flipH="1">
              <a:off x="1824" y="2352"/>
              <a:ext cx="96" cy="240"/>
            </a:xfrm>
            <a:prstGeom prst="line">
              <a:avLst/>
            </a:prstGeom>
            <a:noFill/>
            <a:ln w="38100" cap="sq">
              <a:solidFill>
                <a:srgbClr val="00001E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92176" name="Group 16"/>
          <p:cNvGrpSpPr>
            <a:grpSpLocks/>
          </p:cNvGrpSpPr>
          <p:nvPr/>
        </p:nvGrpSpPr>
        <p:grpSpPr bwMode="auto">
          <a:xfrm>
            <a:off x="3429000" y="5119688"/>
            <a:ext cx="1219200" cy="519112"/>
            <a:chOff x="2160" y="3225"/>
            <a:chExt cx="768" cy="327"/>
          </a:xfrm>
        </p:grpSpPr>
        <p:sp>
          <p:nvSpPr>
            <p:cNvPr id="92166" name="Text Box 6"/>
            <p:cNvSpPr txBox="1">
              <a:spLocks noChangeArrowheads="1"/>
            </p:cNvSpPr>
            <p:nvPr/>
          </p:nvSpPr>
          <p:spPr bwMode="auto">
            <a:xfrm>
              <a:off x="2246" y="3225"/>
              <a:ext cx="68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>
                  <a:solidFill>
                    <a:srgbClr val="00001E"/>
                  </a:solidFill>
                </a:rPr>
                <a:t>f</a:t>
              </a:r>
              <a:r>
                <a:rPr lang="cs-CZ" altLang="cs-CZ" sz="2800" baseline="-25000">
                  <a:solidFill>
                    <a:srgbClr val="00001E"/>
                  </a:solidFill>
                </a:rPr>
                <a:t>min</a:t>
              </a:r>
              <a:endParaRPr lang="cs-CZ" altLang="cs-CZ" sz="2800">
                <a:solidFill>
                  <a:srgbClr val="00001E"/>
                </a:solidFill>
              </a:endParaRPr>
            </a:p>
          </p:txBody>
        </p:sp>
        <p:sp>
          <p:nvSpPr>
            <p:cNvPr id="92167" name="Line 7"/>
            <p:cNvSpPr>
              <a:spLocks noChangeShapeType="1"/>
            </p:cNvSpPr>
            <p:nvPr/>
          </p:nvSpPr>
          <p:spPr bwMode="auto">
            <a:xfrm flipH="1" flipV="1">
              <a:off x="2160" y="3264"/>
              <a:ext cx="96" cy="96"/>
            </a:xfrm>
            <a:prstGeom prst="line">
              <a:avLst/>
            </a:prstGeom>
            <a:noFill/>
            <a:ln w="38100" cap="sq">
              <a:solidFill>
                <a:srgbClr val="00001E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92178" name="Group 18"/>
          <p:cNvGrpSpPr>
            <a:grpSpLocks/>
          </p:cNvGrpSpPr>
          <p:nvPr/>
        </p:nvGrpSpPr>
        <p:grpSpPr bwMode="auto">
          <a:xfrm>
            <a:off x="3657600" y="4037013"/>
            <a:ext cx="2536825" cy="457200"/>
            <a:chOff x="2304" y="2543"/>
            <a:chExt cx="1598" cy="288"/>
          </a:xfrm>
        </p:grpSpPr>
        <p:sp>
          <p:nvSpPr>
            <p:cNvPr id="92168" name="Text Box 8"/>
            <p:cNvSpPr txBox="1">
              <a:spLocks noChangeArrowheads="1"/>
            </p:cNvSpPr>
            <p:nvPr/>
          </p:nvSpPr>
          <p:spPr bwMode="auto">
            <a:xfrm>
              <a:off x="2579" y="2543"/>
              <a:ext cx="1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1E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rgbClr val="00001E"/>
                  </a:solidFill>
                </a:rPr>
                <a:t>1. harmonická</a:t>
              </a:r>
              <a:endParaRPr lang="cs-CZ" altLang="cs-CZ"/>
            </a:p>
          </p:txBody>
        </p:sp>
        <p:sp>
          <p:nvSpPr>
            <p:cNvPr id="92169" name="Line 9"/>
            <p:cNvSpPr>
              <a:spLocks noChangeShapeType="1"/>
            </p:cNvSpPr>
            <p:nvPr/>
          </p:nvSpPr>
          <p:spPr bwMode="auto">
            <a:xfrm flipH="1">
              <a:off x="2304" y="2688"/>
              <a:ext cx="288" cy="0"/>
            </a:xfrm>
            <a:prstGeom prst="line">
              <a:avLst/>
            </a:prstGeom>
            <a:noFill/>
            <a:ln w="38100" cap="sq">
              <a:solidFill>
                <a:srgbClr val="00001E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92179" name="Group 19"/>
          <p:cNvGrpSpPr>
            <a:grpSpLocks/>
          </p:cNvGrpSpPr>
          <p:nvPr/>
        </p:nvGrpSpPr>
        <p:grpSpPr bwMode="auto">
          <a:xfrm>
            <a:off x="3657600" y="3198813"/>
            <a:ext cx="2536825" cy="457200"/>
            <a:chOff x="2304" y="2015"/>
            <a:chExt cx="1598" cy="288"/>
          </a:xfrm>
        </p:grpSpPr>
        <p:sp>
          <p:nvSpPr>
            <p:cNvPr id="92170" name="Text Box 10"/>
            <p:cNvSpPr txBox="1">
              <a:spLocks noChangeArrowheads="1"/>
            </p:cNvSpPr>
            <p:nvPr/>
          </p:nvSpPr>
          <p:spPr bwMode="auto">
            <a:xfrm>
              <a:off x="2579" y="2015"/>
              <a:ext cx="1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1E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rgbClr val="00001E"/>
                  </a:solidFill>
                </a:rPr>
                <a:t>2. harmonická</a:t>
              </a:r>
              <a:endParaRPr lang="cs-CZ" altLang="cs-CZ"/>
            </a:p>
          </p:txBody>
        </p:sp>
        <p:sp>
          <p:nvSpPr>
            <p:cNvPr id="92171" name="Line 11"/>
            <p:cNvSpPr>
              <a:spLocks noChangeShapeType="1"/>
            </p:cNvSpPr>
            <p:nvPr/>
          </p:nvSpPr>
          <p:spPr bwMode="auto">
            <a:xfrm flipH="1">
              <a:off x="2304" y="2160"/>
              <a:ext cx="288" cy="0"/>
            </a:xfrm>
            <a:prstGeom prst="line">
              <a:avLst/>
            </a:prstGeom>
            <a:noFill/>
            <a:ln w="38100" cap="sq">
              <a:solidFill>
                <a:srgbClr val="00001E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92180" name="Group 20"/>
          <p:cNvGrpSpPr>
            <a:grpSpLocks/>
          </p:cNvGrpSpPr>
          <p:nvPr/>
        </p:nvGrpSpPr>
        <p:grpSpPr bwMode="auto">
          <a:xfrm>
            <a:off x="3657600" y="2360613"/>
            <a:ext cx="2536825" cy="457200"/>
            <a:chOff x="2304" y="1487"/>
            <a:chExt cx="1598" cy="288"/>
          </a:xfrm>
        </p:grpSpPr>
        <p:sp>
          <p:nvSpPr>
            <p:cNvPr id="92172" name="Text Box 12"/>
            <p:cNvSpPr txBox="1">
              <a:spLocks noChangeArrowheads="1"/>
            </p:cNvSpPr>
            <p:nvPr/>
          </p:nvSpPr>
          <p:spPr bwMode="auto">
            <a:xfrm>
              <a:off x="2579" y="1487"/>
              <a:ext cx="1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1E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rgbClr val="00001E"/>
                  </a:solidFill>
                </a:rPr>
                <a:t>3. harmonická</a:t>
              </a:r>
              <a:endParaRPr lang="cs-CZ" altLang="cs-CZ"/>
            </a:p>
          </p:txBody>
        </p:sp>
        <p:sp>
          <p:nvSpPr>
            <p:cNvPr id="92173" name="Line 13"/>
            <p:cNvSpPr>
              <a:spLocks noChangeShapeType="1"/>
            </p:cNvSpPr>
            <p:nvPr/>
          </p:nvSpPr>
          <p:spPr bwMode="auto">
            <a:xfrm flipH="1">
              <a:off x="2304" y="1632"/>
              <a:ext cx="288" cy="0"/>
            </a:xfrm>
            <a:prstGeom prst="line">
              <a:avLst/>
            </a:prstGeom>
            <a:noFill/>
            <a:ln w="38100" cap="sq">
              <a:solidFill>
                <a:srgbClr val="00001E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92181" name="Group 21"/>
          <p:cNvGrpSpPr>
            <a:grpSpLocks/>
          </p:cNvGrpSpPr>
          <p:nvPr/>
        </p:nvGrpSpPr>
        <p:grpSpPr bwMode="auto">
          <a:xfrm>
            <a:off x="3657600" y="1522413"/>
            <a:ext cx="2536825" cy="457200"/>
            <a:chOff x="2304" y="959"/>
            <a:chExt cx="1598" cy="288"/>
          </a:xfrm>
        </p:grpSpPr>
        <p:sp>
          <p:nvSpPr>
            <p:cNvPr id="92174" name="Text Box 14"/>
            <p:cNvSpPr txBox="1">
              <a:spLocks noChangeArrowheads="1"/>
            </p:cNvSpPr>
            <p:nvPr/>
          </p:nvSpPr>
          <p:spPr bwMode="auto">
            <a:xfrm>
              <a:off x="2579" y="959"/>
              <a:ext cx="1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1E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rgbClr val="00001E"/>
                  </a:solidFill>
                </a:rPr>
                <a:t>4. harmonická</a:t>
              </a:r>
              <a:endParaRPr lang="cs-CZ" altLang="cs-CZ"/>
            </a:p>
          </p:txBody>
        </p:sp>
        <p:sp>
          <p:nvSpPr>
            <p:cNvPr id="92175" name="Line 15"/>
            <p:cNvSpPr>
              <a:spLocks noChangeShapeType="1"/>
            </p:cNvSpPr>
            <p:nvPr/>
          </p:nvSpPr>
          <p:spPr bwMode="auto">
            <a:xfrm flipH="1">
              <a:off x="2304" y="1104"/>
              <a:ext cx="288" cy="0"/>
            </a:xfrm>
            <a:prstGeom prst="line">
              <a:avLst/>
            </a:prstGeom>
            <a:noFill/>
            <a:ln w="38100" cap="sq">
              <a:solidFill>
                <a:srgbClr val="00001E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power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9144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270125" y="1184275"/>
            <a:ext cx="930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>
                <a:solidFill>
                  <a:srgbClr val="00001E"/>
                </a:solidFill>
              </a:rPr>
              <a:t>f</a:t>
            </a:r>
            <a:r>
              <a:rPr lang="cs-CZ" altLang="cs-CZ" sz="2800" baseline="-25000">
                <a:solidFill>
                  <a:srgbClr val="00001E"/>
                </a:solidFill>
              </a:rPr>
              <a:t>peak</a:t>
            </a:r>
            <a:endParaRPr lang="cs-CZ" altLang="cs-CZ"/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2667000" y="1828800"/>
            <a:ext cx="228600" cy="228600"/>
          </a:xfrm>
          <a:prstGeom prst="line">
            <a:avLst/>
          </a:prstGeom>
          <a:noFill/>
          <a:ln w="38100" cap="sq">
            <a:solidFill>
              <a:srgbClr val="00001E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343400" y="30163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/>
              <a:t>f</a:t>
            </a:r>
            <a:r>
              <a:rPr lang="cs-CZ" altLang="cs-CZ" sz="3200" baseline="-25000"/>
              <a:t>peak</a:t>
            </a:r>
            <a:endParaRPr lang="cs-CZ" altLang="cs-CZ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5410200" y="1524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/>
              <a:t>17 - 200 kHz, max. energie</a:t>
            </a:r>
            <a:endParaRPr lang="cs-CZ" altLang="cs-CZ" sz="2000" baseline="-25000"/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0325" y="39688"/>
            <a:ext cx="264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Distribuce energie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69" name="Group 45"/>
          <p:cNvGrpSpPr>
            <a:grpSpLocks/>
          </p:cNvGrpSpPr>
          <p:nvPr/>
        </p:nvGrpSpPr>
        <p:grpSpPr bwMode="auto">
          <a:xfrm>
            <a:off x="2289175" y="1409700"/>
            <a:ext cx="1947863" cy="590550"/>
            <a:chOff x="1895" y="385"/>
            <a:chExt cx="1227" cy="372"/>
          </a:xfrm>
        </p:grpSpPr>
        <p:sp>
          <p:nvSpPr>
            <p:cNvPr id="103445" name="Line 21"/>
            <p:cNvSpPr>
              <a:spLocks noChangeShapeType="1"/>
            </p:cNvSpPr>
            <p:nvPr/>
          </p:nvSpPr>
          <p:spPr bwMode="auto">
            <a:xfrm>
              <a:off x="1895" y="722"/>
              <a:ext cx="1227" cy="0"/>
            </a:xfrm>
            <a:prstGeom prst="line">
              <a:avLst/>
            </a:prstGeom>
            <a:noFill/>
            <a:ln w="9525">
              <a:solidFill>
                <a:srgbClr val="00001E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446" name="Line 22"/>
            <p:cNvSpPr>
              <a:spLocks noChangeShapeType="1"/>
            </p:cNvSpPr>
            <p:nvPr/>
          </p:nvSpPr>
          <p:spPr bwMode="auto">
            <a:xfrm>
              <a:off x="3122" y="427"/>
              <a:ext cx="0" cy="330"/>
            </a:xfrm>
            <a:prstGeom prst="line">
              <a:avLst/>
            </a:prstGeom>
            <a:noFill/>
            <a:ln w="9525">
              <a:solidFill>
                <a:srgbClr val="00001E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447" name="Line 23"/>
            <p:cNvSpPr>
              <a:spLocks noChangeShapeType="1"/>
            </p:cNvSpPr>
            <p:nvPr/>
          </p:nvSpPr>
          <p:spPr bwMode="auto">
            <a:xfrm>
              <a:off x="1990" y="385"/>
              <a:ext cx="0" cy="329"/>
            </a:xfrm>
            <a:prstGeom prst="line">
              <a:avLst/>
            </a:prstGeom>
            <a:noFill/>
            <a:ln w="9525">
              <a:solidFill>
                <a:srgbClr val="00001E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448" name="Line 24"/>
            <p:cNvSpPr>
              <a:spLocks noChangeShapeType="1"/>
            </p:cNvSpPr>
            <p:nvPr/>
          </p:nvSpPr>
          <p:spPr bwMode="auto">
            <a:xfrm>
              <a:off x="1895" y="385"/>
              <a:ext cx="0" cy="329"/>
            </a:xfrm>
            <a:prstGeom prst="line">
              <a:avLst/>
            </a:prstGeom>
            <a:noFill/>
            <a:ln w="9525">
              <a:solidFill>
                <a:srgbClr val="00001E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3507" name="Group 83"/>
          <p:cNvGrpSpPr>
            <a:grpSpLocks/>
          </p:cNvGrpSpPr>
          <p:nvPr/>
        </p:nvGrpSpPr>
        <p:grpSpPr bwMode="auto">
          <a:xfrm>
            <a:off x="1258888" y="1052513"/>
            <a:ext cx="5257800" cy="1141412"/>
            <a:chOff x="793" y="709"/>
            <a:chExt cx="3312" cy="719"/>
          </a:xfrm>
        </p:grpSpPr>
        <p:grpSp>
          <p:nvGrpSpPr>
            <p:cNvPr id="103503" name="Group 79"/>
            <p:cNvGrpSpPr>
              <a:grpSpLocks/>
            </p:cNvGrpSpPr>
            <p:nvPr/>
          </p:nvGrpSpPr>
          <p:grpSpPr bwMode="auto">
            <a:xfrm>
              <a:off x="793" y="709"/>
              <a:ext cx="3312" cy="719"/>
              <a:chOff x="748" y="709"/>
              <a:chExt cx="3312" cy="719"/>
            </a:xfrm>
          </p:grpSpPr>
          <p:pic>
            <p:nvPicPr>
              <p:cNvPr id="103442" name="Picture 18" descr="oscilogra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732"/>
                <a:ext cx="3312" cy="6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444" name="Text Box 20"/>
              <p:cNvSpPr txBox="1">
                <a:spLocks noChangeArrowheads="1"/>
              </p:cNvSpPr>
              <p:nvPr/>
            </p:nvSpPr>
            <p:spPr bwMode="auto">
              <a:xfrm>
                <a:off x="1286" y="709"/>
                <a:ext cx="78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400">
                    <a:solidFill>
                      <a:srgbClr val="00001E"/>
                    </a:solidFill>
                  </a:rPr>
                  <a:t>délka pulsu S</a:t>
                </a:r>
                <a:endParaRPr lang="cs-CZ" altLang="cs-CZ">
                  <a:solidFill>
                    <a:srgbClr val="00001E"/>
                  </a:solidFill>
                </a:endParaRPr>
              </a:p>
            </p:txBody>
          </p:sp>
          <p:sp>
            <p:nvSpPr>
              <p:cNvPr id="103450" name="Text Box 26"/>
              <p:cNvSpPr txBox="1">
                <a:spLocks noChangeArrowheads="1"/>
              </p:cNvSpPr>
              <p:nvPr/>
            </p:nvSpPr>
            <p:spPr bwMode="auto">
              <a:xfrm>
                <a:off x="966" y="1197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1E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800" b="1">
                    <a:solidFill>
                      <a:srgbClr val="00001E"/>
                    </a:solidFill>
                  </a:rPr>
                  <a:t>oscilogram</a:t>
                </a:r>
                <a:endParaRPr lang="cs-CZ" altLang="cs-CZ">
                  <a:solidFill>
                    <a:srgbClr val="00001E"/>
                  </a:solidFill>
                </a:endParaRPr>
              </a:p>
            </p:txBody>
          </p:sp>
        </p:grpSp>
        <p:sp>
          <p:nvSpPr>
            <p:cNvPr id="103449" name="Text Box 25"/>
            <p:cNvSpPr txBox="1">
              <a:spLocks noChangeArrowheads="1"/>
            </p:cNvSpPr>
            <p:nvPr/>
          </p:nvSpPr>
          <p:spPr bwMode="auto">
            <a:xfrm>
              <a:off x="3234" y="1067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800" b="1">
                  <a:solidFill>
                    <a:srgbClr val="00001E"/>
                  </a:solidFill>
                </a:rPr>
                <a:t>t</a:t>
              </a:r>
              <a:r>
                <a:rPr lang="cs-CZ" altLang="cs-CZ" sz="1800" b="1">
                  <a:solidFill>
                    <a:srgbClr val="00001E"/>
                  </a:solidFill>
                </a:rPr>
                <a:t> </a:t>
              </a:r>
              <a:r>
                <a:rPr lang="en-US" altLang="cs-CZ" sz="1800" b="1">
                  <a:solidFill>
                    <a:srgbClr val="00001E"/>
                  </a:solidFill>
                </a:rPr>
                <a:t>[</a:t>
              </a:r>
              <a:r>
                <a:rPr lang="cs-CZ" altLang="cs-CZ" sz="1800" b="1">
                  <a:solidFill>
                    <a:srgbClr val="00001E"/>
                  </a:solidFill>
                </a:rPr>
                <a:t>ms</a:t>
              </a:r>
              <a:r>
                <a:rPr lang="en-US" altLang="cs-CZ" sz="1800" b="1">
                  <a:solidFill>
                    <a:srgbClr val="00001E"/>
                  </a:solidFill>
                </a:rPr>
                <a:t>]</a:t>
              </a:r>
              <a:endParaRPr lang="cs-CZ" altLang="cs-CZ" sz="1800">
                <a:solidFill>
                  <a:srgbClr val="00001E"/>
                </a:solidFill>
              </a:endParaRPr>
            </a:p>
          </p:txBody>
        </p:sp>
        <p:sp>
          <p:nvSpPr>
            <p:cNvPr id="103502" name="Text Box 78"/>
            <p:cNvSpPr txBox="1">
              <a:spLocks noChangeArrowheads="1"/>
            </p:cNvSpPr>
            <p:nvPr/>
          </p:nvSpPr>
          <p:spPr bwMode="auto">
            <a:xfrm>
              <a:off x="1691" y="1061"/>
              <a:ext cx="9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>
                  <a:solidFill>
                    <a:srgbClr val="00001E"/>
                  </a:solidFill>
                </a:rPr>
                <a:t>délka mezery M</a:t>
              </a:r>
              <a:endParaRPr lang="cs-CZ" altLang="cs-CZ">
                <a:solidFill>
                  <a:srgbClr val="00001E"/>
                </a:solidFill>
              </a:endParaRPr>
            </a:p>
          </p:txBody>
        </p:sp>
        <p:sp>
          <p:nvSpPr>
            <p:cNvPr id="103506" name="Text Box 82"/>
            <p:cNvSpPr txBox="1">
              <a:spLocks noChangeArrowheads="1"/>
            </p:cNvSpPr>
            <p:nvPr/>
          </p:nvSpPr>
          <p:spPr bwMode="auto">
            <a:xfrm>
              <a:off x="793" y="75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800" b="1">
                  <a:solidFill>
                    <a:srgbClr val="00001E"/>
                  </a:solidFill>
                </a:rPr>
                <a:t>A</a:t>
              </a:r>
              <a:endParaRPr lang="cs-CZ" altLang="cs-CZ" sz="1800">
                <a:solidFill>
                  <a:srgbClr val="00001E"/>
                </a:solidFill>
              </a:endParaRPr>
            </a:p>
          </p:txBody>
        </p:sp>
      </p:grpSp>
      <p:sp>
        <p:nvSpPr>
          <p:cNvPr id="103508" name="Text Box 84"/>
          <p:cNvSpPr txBox="1">
            <a:spLocks noChangeArrowheads="1"/>
          </p:cNvSpPr>
          <p:nvPr/>
        </p:nvSpPr>
        <p:spPr bwMode="auto">
          <a:xfrm>
            <a:off x="1166813" y="639763"/>
            <a:ext cx="260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časové parametry</a:t>
            </a:r>
          </a:p>
        </p:txBody>
      </p:sp>
      <p:grpSp>
        <p:nvGrpSpPr>
          <p:cNvPr id="103513" name="Group 89"/>
          <p:cNvGrpSpPr>
            <a:grpSpLocks/>
          </p:cNvGrpSpPr>
          <p:nvPr/>
        </p:nvGrpSpPr>
        <p:grpSpPr bwMode="auto">
          <a:xfrm>
            <a:off x="1187450" y="2205038"/>
            <a:ext cx="6880225" cy="4424362"/>
            <a:chOff x="748" y="1389"/>
            <a:chExt cx="4334" cy="2787"/>
          </a:xfrm>
        </p:grpSpPr>
        <p:sp>
          <p:nvSpPr>
            <p:cNvPr id="103509" name="Text Box 85"/>
            <p:cNvSpPr txBox="1">
              <a:spLocks noChangeArrowheads="1"/>
            </p:cNvSpPr>
            <p:nvPr/>
          </p:nvSpPr>
          <p:spPr bwMode="auto">
            <a:xfrm>
              <a:off x="748" y="1389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/>
                <a:t>frekvenční parametry</a:t>
              </a:r>
            </a:p>
          </p:txBody>
        </p:sp>
        <p:grpSp>
          <p:nvGrpSpPr>
            <p:cNvPr id="103510" name="Group 86"/>
            <p:cNvGrpSpPr>
              <a:grpSpLocks/>
            </p:cNvGrpSpPr>
            <p:nvPr/>
          </p:nvGrpSpPr>
          <p:grpSpPr bwMode="auto">
            <a:xfrm>
              <a:off x="768" y="1662"/>
              <a:ext cx="4314" cy="2514"/>
              <a:chOff x="768" y="1662"/>
              <a:chExt cx="4314" cy="2514"/>
            </a:xfrm>
          </p:grpSpPr>
          <p:pic>
            <p:nvPicPr>
              <p:cNvPr id="103486" name="Picture 62" descr="row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662"/>
                <a:ext cx="4314" cy="2514"/>
              </a:xfrm>
              <a:prstGeom prst="rect">
                <a:avLst/>
              </a:prstGeom>
              <a:noFill/>
              <a:ln w="9525">
                <a:solidFill>
                  <a:srgbClr val="0000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495" name="Text Box 71"/>
              <p:cNvSpPr txBox="1">
                <a:spLocks noChangeArrowheads="1"/>
              </p:cNvSpPr>
              <p:nvPr/>
            </p:nvSpPr>
            <p:spPr bwMode="auto">
              <a:xfrm>
                <a:off x="864" y="1748"/>
                <a:ext cx="532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1E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1800" b="1">
                    <a:solidFill>
                      <a:srgbClr val="00001E"/>
                    </a:solidFill>
                  </a:rPr>
                  <a:t>L [</a:t>
                </a:r>
                <a:r>
                  <a:rPr lang="cs-CZ" altLang="cs-CZ" sz="1800" b="1">
                    <a:solidFill>
                      <a:srgbClr val="00001E"/>
                    </a:solidFill>
                  </a:rPr>
                  <a:t>dB</a:t>
                </a:r>
                <a:r>
                  <a:rPr lang="en-US" altLang="cs-CZ" sz="1800" b="1">
                    <a:solidFill>
                      <a:srgbClr val="00001E"/>
                    </a:solidFill>
                  </a:rPr>
                  <a:t>]</a:t>
                </a:r>
                <a:endParaRPr lang="cs-CZ" altLang="cs-CZ" sz="1800" b="1">
                  <a:solidFill>
                    <a:srgbClr val="00001E"/>
                  </a:solidFill>
                </a:endParaRPr>
              </a:p>
            </p:txBody>
          </p:sp>
          <p:sp>
            <p:nvSpPr>
              <p:cNvPr id="103496" name="Text Box 72"/>
              <p:cNvSpPr txBox="1">
                <a:spLocks noChangeArrowheads="1"/>
              </p:cNvSpPr>
              <p:nvPr/>
            </p:nvSpPr>
            <p:spPr bwMode="auto">
              <a:xfrm>
                <a:off x="3969" y="3879"/>
                <a:ext cx="5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1E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1800" b="1">
                    <a:solidFill>
                      <a:srgbClr val="00001E"/>
                    </a:solidFill>
                  </a:rPr>
                  <a:t>f [</a:t>
                </a:r>
                <a:r>
                  <a:rPr lang="cs-CZ" altLang="cs-CZ" sz="1800" b="1">
                    <a:solidFill>
                      <a:srgbClr val="00001E"/>
                    </a:solidFill>
                  </a:rPr>
                  <a:t>kHz</a:t>
                </a:r>
                <a:r>
                  <a:rPr lang="en-US" altLang="cs-CZ" sz="1800" b="1">
                    <a:solidFill>
                      <a:srgbClr val="00001E"/>
                    </a:solidFill>
                  </a:rPr>
                  <a:t>]</a:t>
                </a:r>
                <a:endParaRPr lang="cs-CZ" altLang="cs-CZ" sz="1800">
                  <a:solidFill>
                    <a:srgbClr val="00001E"/>
                  </a:solidFill>
                </a:endParaRPr>
              </a:p>
            </p:txBody>
          </p:sp>
          <p:sp>
            <p:nvSpPr>
              <p:cNvPr id="103499" name="Text Box 75"/>
              <p:cNvSpPr txBox="1">
                <a:spLocks noChangeArrowheads="1"/>
              </p:cNvSpPr>
              <p:nvPr/>
            </p:nvSpPr>
            <p:spPr bwMode="auto">
              <a:xfrm>
                <a:off x="2880" y="1929"/>
                <a:ext cx="19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1E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800" b="1">
                    <a:solidFill>
                      <a:srgbClr val="00001E"/>
                    </a:solidFill>
                  </a:rPr>
                  <a:t>„power spe</a:t>
                </a:r>
                <a:r>
                  <a:rPr lang="en-US" altLang="cs-CZ" sz="1800" b="1">
                    <a:solidFill>
                      <a:srgbClr val="00001E"/>
                    </a:solidFill>
                  </a:rPr>
                  <a:t>c</a:t>
                </a:r>
                <a:r>
                  <a:rPr lang="cs-CZ" altLang="cs-CZ" sz="1800" b="1">
                    <a:solidFill>
                      <a:srgbClr val="00001E"/>
                    </a:solidFill>
                  </a:rPr>
                  <a:t>trum</a:t>
                </a:r>
                <a:r>
                  <a:rPr lang="en-US" altLang="cs-CZ" sz="1800" b="1">
                    <a:solidFill>
                      <a:srgbClr val="00001E"/>
                    </a:solidFill>
                  </a:rPr>
                  <a:t>” diagram</a:t>
                </a:r>
                <a:endParaRPr lang="cs-CZ" altLang="cs-CZ" b="1">
                  <a:solidFill>
                    <a:srgbClr val="00001E"/>
                  </a:solidFill>
                </a:endParaRPr>
              </a:p>
            </p:txBody>
          </p:sp>
        </p:grpSp>
        <p:grpSp>
          <p:nvGrpSpPr>
            <p:cNvPr id="103512" name="Group 88"/>
            <p:cNvGrpSpPr>
              <a:grpSpLocks/>
            </p:cNvGrpSpPr>
            <p:nvPr/>
          </p:nvGrpSpPr>
          <p:grpSpPr bwMode="auto">
            <a:xfrm>
              <a:off x="1973" y="2335"/>
              <a:ext cx="2456" cy="1562"/>
              <a:chOff x="1973" y="2335"/>
              <a:chExt cx="2456" cy="1562"/>
            </a:xfrm>
          </p:grpSpPr>
          <p:sp>
            <p:nvSpPr>
              <p:cNvPr id="103487" name="Line 63"/>
              <p:cNvSpPr>
                <a:spLocks noChangeShapeType="1"/>
              </p:cNvSpPr>
              <p:nvPr/>
            </p:nvSpPr>
            <p:spPr bwMode="auto">
              <a:xfrm>
                <a:off x="2736" y="2451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001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488" name="Line 64"/>
              <p:cNvSpPr>
                <a:spLocks noChangeShapeType="1"/>
              </p:cNvSpPr>
              <p:nvPr/>
            </p:nvSpPr>
            <p:spPr bwMode="auto">
              <a:xfrm>
                <a:off x="3024" y="2407"/>
                <a:ext cx="0" cy="1490"/>
              </a:xfrm>
              <a:prstGeom prst="line">
                <a:avLst/>
              </a:prstGeom>
              <a:noFill/>
              <a:ln w="9525">
                <a:solidFill>
                  <a:srgbClr val="00001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489" name="Line 65"/>
              <p:cNvSpPr>
                <a:spLocks noChangeShapeType="1"/>
              </p:cNvSpPr>
              <p:nvPr/>
            </p:nvSpPr>
            <p:spPr bwMode="auto">
              <a:xfrm>
                <a:off x="2736" y="3020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001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490" name="Line 66"/>
              <p:cNvSpPr>
                <a:spLocks noChangeShapeType="1"/>
              </p:cNvSpPr>
              <p:nvPr/>
            </p:nvSpPr>
            <p:spPr bwMode="auto">
              <a:xfrm>
                <a:off x="2928" y="3020"/>
                <a:ext cx="0" cy="877"/>
              </a:xfrm>
              <a:prstGeom prst="line">
                <a:avLst/>
              </a:prstGeom>
              <a:noFill/>
              <a:ln w="9525">
                <a:solidFill>
                  <a:srgbClr val="00001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491" name="Line 67"/>
              <p:cNvSpPr>
                <a:spLocks noChangeShapeType="1"/>
              </p:cNvSpPr>
              <p:nvPr/>
            </p:nvSpPr>
            <p:spPr bwMode="auto">
              <a:xfrm>
                <a:off x="3456" y="3020"/>
                <a:ext cx="0" cy="877"/>
              </a:xfrm>
              <a:prstGeom prst="line">
                <a:avLst/>
              </a:prstGeom>
              <a:noFill/>
              <a:ln w="9525">
                <a:solidFill>
                  <a:srgbClr val="00001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492" name="Text Box 68"/>
              <p:cNvSpPr txBox="1">
                <a:spLocks noChangeArrowheads="1"/>
              </p:cNvSpPr>
              <p:nvPr/>
            </p:nvSpPr>
            <p:spPr bwMode="auto">
              <a:xfrm>
                <a:off x="3002" y="3294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1E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200">
                    <a:solidFill>
                      <a:srgbClr val="00001E"/>
                    </a:solidFill>
                  </a:rPr>
                  <a:t>vrcholová frekvence</a:t>
                </a:r>
                <a:endParaRPr lang="cs-CZ" altLang="cs-CZ">
                  <a:solidFill>
                    <a:srgbClr val="00001E"/>
                  </a:solidFill>
                </a:endParaRPr>
              </a:p>
            </p:txBody>
          </p:sp>
          <p:sp>
            <p:nvSpPr>
              <p:cNvPr id="103493" name="Text Box 69"/>
              <p:cNvSpPr txBox="1">
                <a:spLocks noChangeArrowheads="1"/>
              </p:cNvSpPr>
              <p:nvPr/>
            </p:nvSpPr>
            <p:spPr bwMode="auto">
              <a:xfrm>
                <a:off x="1973" y="3693"/>
                <a:ext cx="91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1E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200">
                    <a:solidFill>
                      <a:srgbClr val="00001E"/>
                    </a:solidFill>
                  </a:rPr>
                  <a:t>koncová frekvence</a:t>
                </a:r>
                <a:endParaRPr lang="cs-CZ" altLang="cs-CZ">
                  <a:solidFill>
                    <a:srgbClr val="00001E"/>
                  </a:solidFill>
                </a:endParaRPr>
              </a:p>
            </p:txBody>
          </p:sp>
          <p:sp>
            <p:nvSpPr>
              <p:cNvPr id="103494" name="Text Box 70"/>
              <p:cNvSpPr txBox="1">
                <a:spLocks noChangeArrowheads="1"/>
              </p:cNvSpPr>
              <p:nvPr/>
            </p:nvSpPr>
            <p:spPr bwMode="auto">
              <a:xfrm>
                <a:off x="3456" y="3693"/>
                <a:ext cx="97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1E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200">
                    <a:solidFill>
                      <a:srgbClr val="00001E"/>
                    </a:solidFill>
                  </a:rPr>
                  <a:t>počáteční frekvence</a:t>
                </a:r>
                <a:endParaRPr lang="cs-CZ" altLang="cs-CZ">
                  <a:solidFill>
                    <a:srgbClr val="00001E"/>
                  </a:solidFill>
                </a:endParaRPr>
              </a:p>
            </p:txBody>
          </p:sp>
          <p:sp>
            <p:nvSpPr>
              <p:cNvPr id="103497" name="Text Box 73"/>
              <p:cNvSpPr txBox="1">
                <a:spLocks noChangeArrowheads="1"/>
              </p:cNvSpPr>
              <p:nvPr/>
            </p:nvSpPr>
            <p:spPr bwMode="auto">
              <a:xfrm>
                <a:off x="2484" y="2335"/>
                <a:ext cx="31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1E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200">
                    <a:solidFill>
                      <a:srgbClr val="00001E"/>
                    </a:solidFill>
                  </a:rPr>
                  <a:t>0 dB</a:t>
                </a:r>
                <a:endParaRPr lang="cs-CZ" altLang="cs-CZ">
                  <a:solidFill>
                    <a:srgbClr val="00001E"/>
                  </a:solidFill>
                </a:endParaRPr>
              </a:p>
            </p:txBody>
          </p:sp>
          <p:sp>
            <p:nvSpPr>
              <p:cNvPr id="103498" name="Text Box 74"/>
              <p:cNvSpPr txBox="1">
                <a:spLocks noChangeArrowheads="1"/>
              </p:cNvSpPr>
              <p:nvPr/>
            </p:nvSpPr>
            <p:spPr bwMode="auto">
              <a:xfrm>
                <a:off x="2400" y="2904"/>
                <a:ext cx="42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1E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200">
                    <a:solidFill>
                      <a:srgbClr val="00001E"/>
                    </a:solidFill>
                  </a:rPr>
                  <a:t>- 40 dB</a:t>
                </a:r>
                <a:endParaRPr lang="cs-CZ" altLang="cs-CZ">
                  <a:solidFill>
                    <a:srgbClr val="00001E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533400" y="455613"/>
            <a:ext cx="272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Parametry signálu: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609600" y="1141413"/>
            <a:ext cx="240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tx2"/>
                </a:solidFill>
              </a:rPr>
              <a:t>1) tónová kvalita</a:t>
            </a:r>
            <a:endParaRPr lang="cs-CZ" altLang="cs-CZ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609600" y="1522413"/>
            <a:ext cx="186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tx2"/>
                </a:solidFill>
              </a:rPr>
              <a:t>2) frekvence</a:t>
            </a:r>
            <a:endParaRPr lang="cs-CZ" altLang="cs-CZ">
              <a:solidFill>
                <a:srgbClr val="FFFF00"/>
              </a:solidFill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609600" y="1903413"/>
            <a:ext cx="1658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FF00"/>
                </a:solidFill>
              </a:rPr>
              <a:t>3) hlasitost</a:t>
            </a:r>
            <a:endParaRPr lang="cs-CZ" altLang="cs-CZ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09600" y="2284413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4) rytmus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517525" y="3089275"/>
            <a:ext cx="8397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Amplituda ve vztahu k citlivosti mikrofonu detektoru ultrazvuku, směru a vzdálenosti letících netopýrů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517525" y="4003675"/>
            <a:ext cx="8397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97075" indent="-19970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187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3780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568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7590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216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73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130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87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>
                <a:latin typeface="Arial" charset="0"/>
              </a:rPr>
              <a:t>„hlasité“ druhy: </a:t>
            </a:r>
            <a:r>
              <a:rPr lang="cs-CZ" altLang="cs-CZ" i="1">
                <a:latin typeface="Arial" charset="0"/>
              </a:rPr>
              <a:t>Nyctalus </a:t>
            </a:r>
            <a:r>
              <a:rPr lang="cs-CZ" altLang="cs-CZ">
                <a:latin typeface="Arial" charset="0"/>
              </a:rPr>
              <a:t>spp.,</a:t>
            </a:r>
            <a:r>
              <a:rPr lang="cs-CZ" altLang="cs-CZ" i="1">
                <a:latin typeface="Arial" charset="0"/>
              </a:rPr>
              <a:t> Eptesicus</a:t>
            </a:r>
            <a:r>
              <a:rPr lang="cs-CZ" altLang="cs-CZ">
                <a:latin typeface="Arial" charset="0"/>
              </a:rPr>
              <a:t> spp.</a:t>
            </a:r>
            <a:r>
              <a:rPr lang="cs-CZ" altLang="cs-CZ" i="1">
                <a:latin typeface="Arial" charset="0"/>
              </a:rPr>
              <a:t>, Pipistrellus </a:t>
            </a:r>
            <a:r>
              <a:rPr lang="cs-CZ" altLang="cs-CZ">
                <a:latin typeface="Arial" charset="0"/>
              </a:rPr>
              <a:t>spp.,</a:t>
            </a:r>
            <a:r>
              <a:rPr lang="cs-CZ" altLang="cs-CZ" i="1">
                <a:latin typeface="Arial" charset="0"/>
              </a:rPr>
              <a:t> Myotis daubentonii</a:t>
            </a:r>
            <a:r>
              <a:rPr lang="cs-CZ" altLang="cs-CZ">
                <a:latin typeface="Arial" charset="0"/>
              </a:rPr>
              <a:t>,</a:t>
            </a:r>
            <a:r>
              <a:rPr lang="cs-CZ" altLang="cs-CZ" i="1">
                <a:latin typeface="Arial" charset="0"/>
              </a:rPr>
              <a:t> M. dasycneme</a:t>
            </a:r>
            <a:endParaRPr lang="cs-CZ" altLang="cs-CZ">
              <a:latin typeface="Arial" charset="0"/>
            </a:endParaRP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533400" y="4816475"/>
            <a:ext cx="8397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97075" indent="-19970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187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3780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568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7590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216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73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130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87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>
                <a:latin typeface="Arial" charset="0"/>
              </a:rPr>
              <a:t>„tiché“ druhy: </a:t>
            </a:r>
            <a:r>
              <a:rPr lang="cs-CZ" altLang="cs-CZ" i="1">
                <a:latin typeface="Arial" charset="0"/>
              </a:rPr>
              <a:t>Myotis nattereri</a:t>
            </a:r>
            <a:r>
              <a:rPr lang="cs-CZ" altLang="cs-CZ">
                <a:latin typeface="Arial" charset="0"/>
              </a:rPr>
              <a:t>,</a:t>
            </a:r>
            <a:r>
              <a:rPr lang="cs-CZ" altLang="cs-CZ" i="1">
                <a:latin typeface="Arial" charset="0"/>
              </a:rPr>
              <a:t> Plecotus</a:t>
            </a:r>
            <a:r>
              <a:rPr lang="cs-CZ" altLang="cs-CZ">
                <a:latin typeface="Arial" charset="0"/>
              </a:rPr>
              <a:t> spp., </a:t>
            </a:r>
            <a:r>
              <a:rPr lang="cs-CZ" altLang="cs-CZ" i="1">
                <a:latin typeface="Arial" charset="0"/>
              </a:rPr>
              <a:t>Rhinolophus</a:t>
            </a:r>
            <a:r>
              <a:rPr lang="cs-CZ" altLang="cs-CZ">
                <a:latin typeface="Arial" charset="0"/>
              </a:rPr>
              <a:t> spp.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7" name="Rectangle 15"/>
          <p:cNvSpPr>
            <a:spLocks noChangeArrowheads="1"/>
          </p:cNvSpPr>
          <p:nvPr/>
        </p:nvSpPr>
        <p:spPr bwMode="auto">
          <a:xfrm>
            <a:off x="685800" y="530225"/>
            <a:ext cx="5200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 u="sng">
                <a:solidFill>
                  <a:srgbClr val="FFFF00"/>
                </a:solidFill>
              </a:rPr>
              <a:t>Zvuk = mechanické vlnění</a:t>
            </a:r>
            <a:endParaRPr lang="cs-CZ" altLang="cs-CZ" sz="2800" u="sng">
              <a:solidFill>
                <a:srgbClr val="FFFF00"/>
              </a:solidFill>
            </a:endParaRPr>
          </a:p>
        </p:txBody>
      </p:sp>
      <p:sp>
        <p:nvSpPr>
          <p:cNvPr id="161809" name="Rectangle 17"/>
          <p:cNvSpPr>
            <a:spLocks noChangeArrowheads="1"/>
          </p:cNvSpPr>
          <p:nvPr/>
        </p:nvSpPr>
        <p:spPr bwMode="auto">
          <a:xfrm>
            <a:off x="685800" y="1477963"/>
            <a:ext cx="39703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>
                <a:solidFill>
                  <a:srgbClr val="FFFF00"/>
                </a:solidFill>
              </a:rPr>
              <a:t>Veličiny a jednotky:</a:t>
            </a:r>
            <a:endParaRPr lang="cs-CZ" altLang="cs-CZ" sz="2800">
              <a:solidFill>
                <a:srgbClr val="FFFF00"/>
              </a:solidFill>
            </a:endParaRPr>
          </a:p>
        </p:txBody>
      </p: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609600" y="2514600"/>
            <a:ext cx="8534400" cy="3962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00"/>
                </a:solidFill>
              </a:rPr>
              <a:t>  Rychlost šíření zvuku (c, m/s) </a:t>
            </a:r>
          </a:p>
          <a:p>
            <a:pPr>
              <a:buFont typeface="Wingdings" pitchFamily="2" charset="2"/>
              <a:buNone/>
            </a:pPr>
            <a:r>
              <a:rPr lang="cs-CZ" altLang="cs-CZ" sz="2800">
                <a:solidFill>
                  <a:srgbClr val="FFFF00"/>
                </a:solidFill>
              </a:rPr>
              <a:t>     ve vzduchu při 20</a:t>
            </a:r>
            <a:r>
              <a:rPr lang="cs-CZ" altLang="cs-CZ" sz="2800" baseline="30000">
                <a:solidFill>
                  <a:srgbClr val="FFFF00"/>
                </a:solidFill>
              </a:rPr>
              <a:t>o</a:t>
            </a:r>
            <a:r>
              <a:rPr lang="cs-CZ" altLang="cs-CZ" sz="2800">
                <a:solidFill>
                  <a:srgbClr val="FFFF00"/>
                </a:solidFill>
              </a:rPr>
              <a:t>C  343 m/s, při 10</a:t>
            </a:r>
            <a:r>
              <a:rPr lang="cs-CZ" altLang="cs-CZ" sz="2800" baseline="30000">
                <a:solidFill>
                  <a:srgbClr val="FFFF00"/>
                </a:solidFill>
              </a:rPr>
              <a:t>o</a:t>
            </a:r>
            <a:r>
              <a:rPr lang="cs-CZ" altLang="cs-CZ" sz="2800">
                <a:solidFill>
                  <a:srgbClr val="FFFF00"/>
                </a:solidFill>
              </a:rPr>
              <a:t>C 337 m/s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00"/>
                </a:solidFill>
              </a:rPr>
              <a:t>  Hladina akustického tlaku (L, dB) </a:t>
            </a:r>
          </a:p>
          <a:p>
            <a:pPr>
              <a:buFont typeface="Wingdings" pitchFamily="2" charset="2"/>
              <a:buNone/>
            </a:pPr>
            <a:r>
              <a:rPr lang="cs-CZ" altLang="cs-CZ" sz="2800">
                <a:solidFill>
                  <a:srgbClr val="FFFF00"/>
                </a:solidFill>
              </a:rPr>
              <a:t>     L = 20 log (p/p</a:t>
            </a:r>
            <a:r>
              <a:rPr lang="cs-CZ" altLang="cs-CZ" sz="2800" baseline="-25000">
                <a:solidFill>
                  <a:srgbClr val="FFFF00"/>
                </a:solidFill>
              </a:rPr>
              <a:t>o</a:t>
            </a:r>
            <a:r>
              <a:rPr lang="cs-CZ" altLang="cs-CZ" sz="2800">
                <a:solidFill>
                  <a:srgbClr val="FFFF00"/>
                </a:solidFill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00"/>
                </a:solidFill>
              </a:rPr>
              <a:t>  Vlnová délka (λ, m)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00"/>
                </a:solidFill>
              </a:rPr>
              <a:t>  Frekvence (=kmitočet) (f, Hz)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00"/>
                </a:solidFill>
              </a:rPr>
              <a:t>  Perioda (T, s)</a:t>
            </a:r>
          </a:p>
          <a:p>
            <a:pPr>
              <a:buFont typeface="Wingdings" pitchFamily="2" charset="2"/>
              <a:buChar char="Ø"/>
            </a:pPr>
            <a:endParaRPr lang="cs-CZ" altLang="cs-CZ" sz="1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533400" y="455613"/>
            <a:ext cx="272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Parametry signálu: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609600" y="1141413"/>
            <a:ext cx="240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tx2"/>
                </a:solidFill>
              </a:rPr>
              <a:t>1) tónová kvalita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09600" y="1522413"/>
            <a:ext cx="186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tx2"/>
                </a:solidFill>
              </a:rPr>
              <a:t>2) frekvence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609600" y="1903413"/>
            <a:ext cx="1658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tx2"/>
                </a:solidFill>
              </a:rPr>
              <a:t>3) hlasitost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609600" y="2284413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FF00"/>
                </a:solidFill>
              </a:rPr>
              <a:t>4) rytmus</a:t>
            </a:r>
            <a:endParaRPr lang="cs-CZ" altLang="cs-CZ"/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746125" y="3089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323850" y="3087688"/>
            <a:ext cx="674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altLang="cs-CZ"/>
              <a:t> délka signálu (S): 0,3 (krátké) - 200(dlouhé) ms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09600" y="3468688"/>
            <a:ext cx="8526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FM 5 ms, FM-qcf 10 ms, fm-QCF 25 ms, fm-CF-fm nad 50 ms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339725" y="3925888"/>
            <a:ext cx="2730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altLang="cs-CZ"/>
              <a:t> délka mezery (M)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339725" y="4459288"/>
            <a:ext cx="332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altLang="cs-CZ"/>
              <a:t> rytmus rychlý, pomalý</a:t>
            </a: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355600" y="4951413"/>
            <a:ext cx="4665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altLang="cs-CZ"/>
              <a:t> rytmus pravidelný, nepravidelný</a:t>
            </a:r>
          </a:p>
        </p:txBody>
      </p:sp>
      <p:grpSp>
        <p:nvGrpSpPr>
          <p:cNvPr id="95254" name="Group 22"/>
          <p:cNvGrpSpPr>
            <a:grpSpLocks/>
          </p:cNvGrpSpPr>
          <p:nvPr/>
        </p:nvGrpSpPr>
        <p:grpSpPr bwMode="auto">
          <a:xfrm>
            <a:off x="395288" y="5516563"/>
            <a:ext cx="8705850" cy="1339850"/>
            <a:chOff x="249" y="3475"/>
            <a:chExt cx="5484" cy="844"/>
          </a:xfrm>
        </p:grpSpPr>
        <p:sp>
          <p:nvSpPr>
            <p:cNvPr id="95245" name="Text Box 13"/>
            <p:cNvSpPr txBox="1">
              <a:spLocks noChangeArrowheads="1"/>
            </p:cNvSpPr>
            <p:nvPr/>
          </p:nvSpPr>
          <p:spPr bwMode="auto">
            <a:xfrm>
              <a:off x="249" y="3481"/>
              <a:ext cx="30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cs-CZ" altLang="cs-CZ"/>
                <a:t> opakovací poměr (repetition rate)</a:t>
              </a:r>
            </a:p>
          </p:txBody>
        </p:sp>
        <p:sp>
          <p:nvSpPr>
            <p:cNvPr id="95247" name="Text Box 15"/>
            <p:cNvSpPr txBox="1">
              <a:spLocks noChangeArrowheads="1"/>
            </p:cNvSpPr>
            <p:nvPr/>
          </p:nvSpPr>
          <p:spPr bwMode="auto">
            <a:xfrm>
              <a:off x="3308" y="3475"/>
              <a:ext cx="24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/>
                <a:t>RR = počet signálů / t </a:t>
              </a:r>
              <a:r>
                <a:rPr lang="en-US" altLang="cs-CZ"/>
                <a:t>[1/s]</a:t>
              </a:r>
              <a:r>
                <a:rPr lang="cs-CZ" altLang="cs-CZ"/>
                <a:t> </a:t>
              </a:r>
            </a:p>
          </p:txBody>
        </p:sp>
        <p:sp>
          <p:nvSpPr>
            <p:cNvPr id="95248" name="Text Box 16"/>
            <p:cNvSpPr txBox="1">
              <a:spLocks noChangeArrowheads="1"/>
            </p:cNvSpPr>
            <p:nvPr/>
          </p:nvSpPr>
          <p:spPr bwMode="auto">
            <a:xfrm>
              <a:off x="368" y="3743"/>
              <a:ext cx="9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/>
                <a:t>duty cycle</a:t>
              </a:r>
            </a:p>
          </p:txBody>
        </p:sp>
        <p:sp>
          <p:nvSpPr>
            <p:cNvPr id="95249" name="Text Box 17"/>
            <p:cNvSpPr txBox="1">
              <a:spLocks noChangeArrowheads="1"/>
            </p:cNvSpPr>
            <p:nvPr/>
          </p:nvSpPr>
          <p:spPr bwMode="auto">
            <a:xfrm>
              <a:off x="2419" y="4031"/>
              <a:ext cx="2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/>
                <a:t>DC = 100.S / S+M </a:t>
              </a:r>
              <a:r>
                <a:rPr lang="en-US" altLang="cs-CZ"/>
                <a:t>[</a:t>
              </a:r>
              <a:r>
                <a:rPr lang="cs-CZ" altLang="cs-CZ"/>
                <a:t>%</a:t>
              </a:r>
              <a:r>
                <a:rPr lang="en-US" altLang="cs-CZ"/>
                <a:t>]</a:t>
              </a:r>
              <a:r>
                <a:rPr lang="cs-CZ" altLang="cs-CZ"/>
                <a:t> </a:t>
              </a:r>
            </a:p>
          </p:txBody>
        </p:sp>
        <p:sp>
          <p:nvSpPr>
            <p:cNvPr id="95250" name="Text Box 18"/>
            <p:cNvSpPr txBox="1">
              <a:spLocks noChangeArrowheads="1"/>
            </p:cNvSpPr>
            <p:nvPr/>
          </p:nvSpPr>
          <p:spPr bwMode="auto">
            <a:xfrm>
              <a:off x="2419" y="3788"/>
              <a:ext cx="18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/>
                <a:t>DC = 100.</a:t>
              </a:r>
              <a:r>
                <a:rPr lang="cs-CZ" altLang="cs-CZ">
                  <a:sym typeface="Symbol" pitchFamily="18" charset="2"/>
                </a:rPr>
                <a:t></a:t>
              </a:r>
              <a:r>
                <a:rPr lang="cs-CZ" altLang="cs-CZ"/>
                <a:t>S / t </a:t>
              </a:r>
              <a:r>
                <a:rPr lang="en-US" altLang="cs-CZ"/>
                <a:t>[</a:t>
              </a:r>
              <a:r>
                <a:rPr lang="cs-CZ" altLang="cs-CZ"/>
                <a:t>%</a:t>
              </a:r>
              <a:r>
                <a:rPr lang="en-US" altLang="cs-CZ"/>
                <a:t>]</a:t>
              </a:r>
              <a:r>
                <a:rPr lang="cs-CZ" altLang="cs-CZ"/>
                <a:t> </a:t>
              </a:r>
            </a:p>
          </p:txBody>
        </p:sp>
      </p:grpSp>
      <p:grpSp>
        <p:nvGrpSpPr>
          <p:cNvPr id="95255" name="Group 23"/>
          <p:cNvGrpSpPr>
            <a:grpSpLocks/>
          </p:cNvGrpSpPr>
          <p:nvPr/>
        </p:nvGrpSpPr>
        <p:grpSpPr bwMode="auto">
          <a:xfrm>
            <a:off x="3490913" y="549275"/>
            <a:ext cx="5257800" cy="1141413"/>
            <a:chOff x="793" y="709"/>
            <a:chExt cx="3312" cy="719"/>
          </a:xfrm>
        </p:grpSpPr>
        <p:grpSp>
          <p:nvGrpSpPr>
            <p:cNvPr id="95256" name="Group 24"/>
            <p:cNvGrpSpPr>
              <a:grpSpLocks/>
            </p:cNvGrpSpPr>
            <p:nvPr/>
          </p:nvGrpSpPr>
          <p:grpSpPr bwMode="auto">
            <a:xfrm>
              <a:off x="793" y="709"/>
              <a:ext cx="3312" cy="719"/>
              <a:chOff x="748" y="709"/>
              <a:chExt cx="3312" cy="719"/>
            </a:xfrm>
          </p:grpSpPr>
          <p:pic>
            <p:nvPicPr>
              <p:cNvPr id="95257" name="Picture 25" descr="oscilogra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732"/>
                <a:ext cx="3312" cy="6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258" name="Text Box 26"/>
              <p:cNvSpPr txBox="1">
                <a:spLocks noChangeArrowheads="1"/>
              </p:cNvSpPr>
              <p:nvPr/>
            </p:nvSpPr>
            <p:spPr bwMode="auto">
              <a:xfrm>
                <a:off x="1286" y="709"/>
                <a:ext cx="78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400">
                    <a:solidFill>
                      <a:srgbClr val="00001E"/>
                    </a:solidFill>
                  </a:rPr>
                  <a:t>délka pulsu S</a:t>
                </a:r>
                <a:endParaRPr lang="cs-CZ" altLang="cs-CZ">
                  <a:solidFill>
                    <a:srgbClr val="00001E"/>
                  </a:solidFill>
                </a:endParaRPr>
              </a:p>
            </p:txBody>
          </p:sp>
          <p:sp>
            <p:nvSpPr>
              <p:cNvPr id="95259" name="Text Box 27"/>
              <p:cNvSpPr txBox="1">
                <a:spLocks noChangeArrowheads="1"/>
              </p:cNvSpPr>
              <p:nvPr/>
            </p:nvSpPr>
            <p:spPr bwMode="auto">
              <a:xfrm>
                <a:off x="966" y="1197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1E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800" b="1">
                    <a:solidFill>
                      <a:srgbClr val="00001E"/>
                    </a:solidFill>
                  </a:rPr>
                  <a:t>oscilogram</a:t>
                </a:r>
                <a:endParaRPr lang="cs-CZ" altLang="cs-CZ">
                  <a:solidFill>
                    <a:srgbClr val="00001E"/>
                  </a:solidFill>
                </a:endParaRPr>
              </a:p>
            </p:txBody>
          </p:sp>
        </p:grpSp>
        <p:sp>
          <p:nvSpPr>
            <p:cNvPr id="95260" name="Text Box 28"/>
            <p:cNvSpPr txBox="1">
              <a:spLocks noChangeArrowheads="1"/>
            </p:cNvSpPr>
            <p:nvPr/>
          </p:nvSpPr>
          <p:spPr bwMode="auto">
            <a:xfrm>
              <a:off x="3234" y="1067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800" b="1">
                  <a:solidFill>
                    <a:srgbClr val="00001E"/>
                  </a:solidFill>
                </a:rPr>
                <a:t>t</a:t>
              </a:r>
              <a:r>
                <a:rPr lang="cs-CZ" altLang="cs-CZ" sz="1800" b="1">
                  <a:solidFill>
                    <a:srgbClr val="00001E"/>
                  </a:solidFill>
                </a:rPr>
                <a:t> </a:t>
              </a:r>
              <a:r>
                <a:rPr lang="en-US" altLang="cs-CZ" sz="1800" b="1">
                  <a:solidFill>
                    <a:srgbClr val="00001E"/>
                  </a:solidFill>
                </a:rPr>
                <a:t>[</a:t>
              </a:r>
              <a:r>
                <a:rPr lang="cs-CZ" altLang="cs-CZ" sz="1800" b="1">
                  <a:solidFill>
                    <a:srgbClr val="00001E"/>
                  </a:solidFill>
                </a:rPr>
                <a:t>ms</a:t>
              </a:r>
              <a:r>
                <a:rPr lang="en-US" altLang="cs-CZ" sz="1800" b="1">
                  <a:solidFill>
                    <a:srgbClr val="00001E"/>
                  </a:solidFill>
                </a:rPr>
                <a:t>]</a:t>
              </a:r>
              <a:endParaRPr lang="cs-CZ" altLang="cs-CZ" sz="1800">
                <a:solidFill>
                  <a:srgbClr val="00001E"/>
                </a:solidFill>
              </a:endParaRPr>
            </a:p>
          </p:txBody>
        </p:sp>
        <p:sp>
          <p:nvSpPr>
            <p:cNvPr id="95261" name="Text Box 29"/>
            <p:cNvSpPr txBox="1">
              <a:spLocks noChangeArrowheads="1"/>
            </p:cNvSpPr>
            <p:nvPr/>
          </p:nvSpPr>
          <p:spPr bwMode="auto">
            <a:xfrm>
              <a:off x="1691" y="1061"/>
              <a:ext cx="9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>
                  <a:solidFill>
                    <a:srgbClr val="00001E"/>
                  </a:solidFill>
                </a:rPr>
                <a:t>délka mezery M</a:t>
              </a:r>
              <a:endParaRPr lang="cs-CZ" altLang="cs-CZ">
                <a:solidFill>
                  <a:srgbClr val="00001E"/>
                </a:solidFill>
              </a:endParaRPr>
            </a:p>
          </p:txBody>
        </p:sp>
        <p:sp>
          <p:nvSpPr>
            <p:cNvPr id="95262" name="Text Box 30"/>
            <p:cNvSpPr txBox="1">
              <a:spLocks noChangeArrowheads="1"/>
            </p:cNvSpPr>
            <p:nvPr/>
          </p:nvSpPr>
          <p:spPr bwMode="auto">
            <a:xfrm>
              <a:off x="793" y="75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800" b="1">
                  <a:solidFill>
                    <a:srgbClr val="00001E"/>
                  </a:solidFill>
                </a:rPr>
                <a:t>A</a:t>
              </a:r>
              <a:endParaRPr lang="cs-CZ" altLang="cs-CZ" sz="1800">
                <a:solidFill>
                  <a:srgbClr val="00001E"/>
                </a:solidFill>
              </a:endParaRPr>
            </a:p>
          </p:txBody>
        </p:sp>
      </p:grpSp>
      <p:sp>
        <p:nvSpPr>
          <p:cNvPr id="95263" name="Line 31"/>
          <p:cNvSpPr>
            <a:spLocks noChangeShapeType="1"/>
          </p:cNvSpPr>
          <p:nvPr/>
        </p:nvSpPr>
        <p:spPr bwMode="auto">
          <a:xfrm>
            <a:off x="4572000" y="981075"/>
            <a:ext cx="0" cy="12239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64" name="Line 32"/>
          <p:cNvSpPr>
            <a:spLocks noChangeShapeType="1"/>
          </p:cNvSpPr>
          <p:nvPr/>
        </p:nvSpPr>
        <p:spPr bwMode="auto">
          <a:xfrm>
            <a:off x="4500563" y="909638"/>
            <a:ext cx="0" cy="431800"/>
          </a:xfrm>
          <a:prstGeom prst="line">
            <a:avLst/>
          </a:prstGeom>
          <a:noFill/>
          <a:ln w="28575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65" name="Line 33"/>
          <p:cNvSpPr>
            <a:spLocks noChangeShapeType="1"/>
          </p:cNvSpPr>
          <p:nvPr/>
        </p:nvSpPr>
        <p:spPr bwMode="auto">
          <a:xfrm>
            <a:off x="6443663" y="909638"/>
            <a:ext cx="0" cy="431800"/>
          </a:xfrm>
          <a:prstGeom prst="line">
            <a:avLst/>
          </a:prstGeom>
          <a:noFill/>
          <a:ln w="28575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66" name="Text Box 34"/>
          <p:cNvSpPr txBox="1">
            <a:spLocks noChangeArrowheads="1"/>
          </p:cNvSpPr>
          <p:nvPr/>
        </p:nvSpPr>
        <p:spPr bwMode="auto">
          <a:xfrm>
            <a:off x="5135563" y="830263"/>
            <a:ext cx="66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solidFill>
                  <a:srgbClr val="FF3300"/>
                </a:solidFill>
              </a:rPr>
              <a:t>S+M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2" grpId="0" autoUpdateAnimBg="0"/>
      <p:bldP spid="95243" grpId="0" autoUpdateAnimBg="0"/>
      <p:bldP spid="9524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81000" y="2205038"/>
            <a:ext cx="8458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5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A) </a:t>
            </a:r>
            <a:r>
              <a:rPr lang="cs-CZ" altLang="cs-CZ" u="sng">
                <a:solidFill>
                  <a:srgbClr val="FFFF00"/>
                </a:solidFill>
                <a:latin typeface="Arial" charset="0"/>
              </a:rPr>
              <a:t>search calls</a:t>
            </a:r>
            <a:r>
              <a:rPr lang="cs-CZ" altLang="cs-CZ">
                <a:solidFill>
                  <a:srgbClr val="FFFF00"/>
                </a:solidFill>
                <a:latin typeface="Arial" charset="0"/>
              </a:rPr>
              <a:t> - vyhledávací hlasy, druhově specifické a charakteristické, vyhledávání kořisti, dlouhé signály, nízký opakovací poměr ("repetition rate"), CF a FM složky</a:t>
            </a:r>
            <a:endParaRPr lang="cs-CZ" altLang="cs-CZ">
              <a:latin typeface="Arial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65125" y="3810000"/>
            <a:ext cx="8474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5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B) </a:t>
            </a:r>
            <a:r>
              <a:rPr lang="cs-CZ" altLang="cs-CZ" u="sng">
                <a:solidFill>
                  <a:srgbClr val="FFFF00"/>
                </a:solidFill>
                <a:latin typeface="Arial" charset="0"/>
              </a:rPr>
              <a:t>approach calls</a:t>
            </a:r>
            <a:r>
              <a:rPr lang="cs-CZ" altLang="cs-CZ">
                <a:solidFill>
                  <a:srgbClr val="FFFF00"/>
                </a:solidFill>
                <a:latin typeface="Arial" charset="0"/>
              </a:rPr>
              <a:t> - přibližovací hlasy, detekce kořisti, zkracování délky pulsů a jejich zrychlení, frekvence klesá, redukce CF složky, často sílí harmonické frekvence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65125" y="5410200"/>
            <a:ext cx="8626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55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461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C)  </a:t>
            </a:r>
            <a:r>
              <a:rPr lang="cs-CZ" altLang="cs-CZ" u="sng">
                <a:solidFill>
                  <a:srgbClr val="FFFF00"/>
                </a:solidFill>
                <a:latin typeface="Arial" charset="0"/>
              </a:rPr>
              <a:t>"feeding buzz"</a:t>
            </a:r>
            <a:r>
              <a:rPr lang="cs-CZ" altLang="cs-CZ">
                <a:solidFill>
                  <a:srgbClr val="FFFF00"/>
                </a:solidFill>
                <a:latin typeface="Arial" charset="0"/>
              </a:rPr>
              <a:t> (terminal phase, potravní bzukot) - chytací signály, konečná fáze těsně před ulovením, velmi krátké signály, vysoký repetititon rate</a:t>
            </a:r>
            <a:endParaRPr lang="cs-CZ" altLang="cs-CZ">
              <a:latin typeface="Arial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514725" y="522288"/>
            <a:ext cx="20653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Bef>
                <a:spcPct val="30000"/>
              </a:spcBef>
            </a:pPr>
            <a:r>
              <a:rPr lang="cs-CZ" altLang="cs-CZ">
                <a:solidFill>
                  <a:srgbClr val="FFFF00"/>
                </a:solidFill>
              </a:rPr>
              <a:t>Typy signálů: </a:t>
            </a:r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  <p:bldP spid="8397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Echolokac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863013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Echolokac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063"/>
            <a:ext cx="7696200" cy="61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11" name="Group 19"/>
          <p:cNvGrpSpPr>
            <a:grpSpLocks/>
          </p:cNvGrpSpPr>
          <p:nvPr/>
        </p:nvGrpSpPr>
        <p:grpSpPr bwMode="auto">
          <a:xfrm>
            <a:off x="457200" y="1371600"/>
            <a:ext cx="8305800" cy="4457700"/>
            <a:chOff x="288" y="864"/>
            <a:chExt cx="5232" cy="2808"/>
          </a:xfrm>
        </p:grpSpPr>
        <p:pic>
          <p:nvPicPr>
            <p:cNvPr id="110598" name="Picture 6" descr="Kopie searc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64"/>
              <a:ext cx="5232" cy="2808"/>
            </a:xfrm>
            <a:prstGeom prst="rect">
              <a:avLst/>
            </a:prstGeom>
            <a:noFill/>
            <a:ln w="9525">
              <a:solidFill>
                <a:srgbClr val="00001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599" name="Text Box 7"/>
            <p:cNvSpPr txBox="1">
              <a:spLocks noChangeArrowheads="1"/>
            </p:cNvSpPr>
            <p:nvPr/>
          </p:nvSpPr>
          <p:spPr bwMode="auto">
            <a:xfrm>
              <a:off x="1430" y="1281"/>
              <a:ext cx="7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1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 i="1">
                  <a:solidFill>
                    <a:srgbClr val="00001E"/>
                  </a:solidFill>
                </a:rPr>
                <a:t>search phase</a:t>
              </a:r>
              <a:endParaRPr lang="cs-CZ" altLang="cs-CZ">
                <a:solidFill>
                  <a:srgbClr val="00001E"/>
                </a:solidFill>
              </a:endParaRPr>
            </a:p>
          </p:txBody>
        </p:sp>
        <p:sp>
          <p:nvSpPr>
            <p:cNvPr id="110600" name="Rectangle 8"/>
            <p:cNvSpPr>
              <a:spLocks noChangeArrowheads="1"/>
            </p:cNvSpPr>
            <p:nvPr/>
          </p:nvSpPr>
          <p:spPr bwMode="auto">
            <a:xfrm>
              <a:off x="4521" y="1291"/>
              <a:ext cx="6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1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 i="1">
                  <a:solidFill>
                    <a:srgbClr val="00001E"/>
                  </a:solidFill>
                </a:rPr>
                <a:t>terminal ph.</a:t>
              </a:r>
              <a:endParaRPr lang="cs-CZ" altLang="cs-CZ" sz="1600">
                <a:solidFill>
                  <a:srgbClr val="00001E"/>
                </a:solidFill>
              </a:endParaRPr>
            </a:p>
          </p:txBody>
        </p:sp>
        <p:sp>
          <p:nvSpPr>
            <p:cNvPr id="110601" name="Rectangle 9"/>
            <p:cNvSpPr>
              <a:spLocks noChangeArrowheads="1"/>
            </p:cNvSpPr>
            <p:nvPr/>
          </p:nvSpPr>
          <p:spPr bwMode="auto">
            <a:xfrm>
              <a:off x="3548" y="1291"/>
              <a:ext cx="7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1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 i="1">
                  <a:solidFill>
                    <a:srgbClr val="00001E"/>
                  </a:solidFill>
                </a:rPr>
                <a:t>approach ph.</a:t>
              </a:r>
              <a:endParaRPr lang="cs-CZ" altLang="cs-CZ" sz="1600">
                <a:solidFill>
                  <a:srgbClr val="00001E"/>
                </a:solidFill>
              </a:endParaRPr>
            </a:p>
          </p:txBody>
        </p:sp>
        <p:sp>
          <p:nvSpPr>
            <p:cNvPr id="110602" name="Line 10"/>
            <p:cNvSpPr>
              <a:spLocks noChangeShapeType="1"/>
            </p:cNvSpPr>
            <p:nvPr/>
          </p:nvSpPr>
          <p:spPr bwMode="auto">
            <a:xfrm>
              <a:off x="691" y="1546"/>
              <a:ext cx="4569" cy="0"/>
            </a:xfrm>
            <a:prstGeom prst="line">
              <a:avLst/>
            </a:prstGeom>
            <a:noFill/>
            <a:ln w="9525">
              <a:solidFill>
                <a:srgbClr val="0000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03" name="Line 11"/>
            <p:cNvSpPr>
              <a:spLocks noChangeShapeType="1"/>
            </p:cNvSpPr>
            <p:nvPr/>
          </p:nvSpPr>
          <p:spPr bwMode="auto">
            <a:xfrm>
              <a:off x="3446" y="1546"/>
              <a:ext cx="0" cy="1145"/>
            </a:xfrm>
            <a:prstGeom prst="line">
              <a:avLst/>
            </a:prstGeom>
            <a:noFill/>
            <a:ln w="9525">
              <a:solidFill>
                <a:srgbClr val="0000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04" name="Line 12"/>
            <p:cNvSpPr>
              <a:spLocks noChangeShapeType="1"/>
            </p:cNvSpPr>
            <p:nvPr/>
          </p:nvSpPr>
          <p:spPr bwMode="auto">
            <a:xfrm>
              <a:off x="4588" y="1546"/>
              <a:ext cx="0" cy="1145"/>
            </a:xfrm>
            <a:prstGeom prst="line">
              <a:avLst/>
            </a:prstGeom>
            <a:noFill/>
            <a:ln w="9525">
              <a:solidFill>
                <a:srgbClr val="0000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05" name="Text Box 13"/>
            <p:cNvSpPr txBox="1">
              <a:spLocks noChangeArrowheads="1"/>
            </p:cNvSpPr>
            <p:nvPr/>
          </p:nvSpPr>
          <p:spPr bwMode="auto">
            <a:xfrm>
              <a:off x="879" y="2774"/>
              <a:ext cx="11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1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rgbClr val="00001E"/>
                  </a:solidFill>
                </a:rPr>
                <a:t>spektrogram</a:t>
              </a:r>
            </a:p>
          </p:txBody>
        </p:sp>
      </p:grpSp>
      <p:sp>
        <p:nvSpPr>
          <p:cNvPr id="110607" name="Oval 15"/>
          <p:cNvSpPr>
            <a:spLocks noChangeArrowheads="1"/>
          </p:cNvSpPr>
          <p:nvPr/>
        </p:nvSpPr>
        <p:spPr bwMode="auto">
          <a:xfrm>
            <a:off x="990600" y="2843213"/>
            <a:ext cx="4371975" cy="1298575"/>
          </a:xfrm>
          <a:prstGeom prst="ellipse">
            <a:avLst/>
          </a:prstGeom>
          <a:noFill/>
          <a:ln w="22225">
            <a:solidFill>
              <a:srgbClr val="00001E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457200" y="1631950"/>
            <a:ext cx="509588" cy="314325"/>
          </a:xfrm>
          <a:prstGeom prst="rect">
            <a:avLst/>
          </a:prstGeom>
          <a:noFill/>
          <a:ln w="9525">
            <a:solidFill>
              <a:srgbClr val="00001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solidFill>
                  <a:srgbClr val="00001E"/>
                </a:solidFill>
              </a:rPr>
              <a:t>kHz</a:t>
            </a:r>
            <a:endParaRPr lang="cs-CZ" altLang="cs-CZ">
              <a:solidFill>
                <a:srgbClr val="00001E"/>
              </a:solidFill>
            </a:endParaRP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7923213" y="5094288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1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solidFill>
                  <a:srgbClr val="00001E"/>
                </a:solidFill>
              </a:rPr>
              <a:t>ms</a:t>
            </a:r>
            <a:endParaRPr lang="cs-CZ" altLang="cs-CZ">
              <a:solidFill>
                <a:srgbClr val="00001E"/>
              </a:solidFill>
            </a:endParaRP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1279525" y="496888"/>
            <a:ext cx="315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/>
              <a:t>Pipistrellus pygmaeus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914400" y="574675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Echolokační signály a registrace jejich ozvěn jsou adaptovány na typ loviště a loveckého chování</a:t>
            </a:r>
          </a:p>
        </p:txBody>
      </p:sp>
      <p:grpSp>
        <p:nvGrpSpPr>
          <p:cNvPr id="96274" name="Group 18"/>
          <p:cNvGrpSpPr>
            <a:grpSpLocks/>
          </p:cNvGrpSpPr>
          <p:nvPr/>
        </p:nvGrpSpPr>
        <p:grpSpPr bwMode="auto">
          <a:xfrm>
            <a:off x="1331913" y="3352800"/>
            <a:ext cx="2384425" cy="1370013"/>
            <a:chOff x="839" y="2112"/>
            <a:chExt cx="1502" cy="863"/>
          </a:xfrm>
        </p:grpSpPr>
        <p:sp>
          <p:nvSpPr>
            <p:cNvPr id="96260" name="Text Box 4"/>
            <p:cNvSpPr txBox="1">
              <a:spLocks noChangeArrowheads="1"/>
            </p:cNvSpPr>
            <p:nvPr/>
          </p:nvSpPr>
          <p:spPr bwMode="auto">
            <a:xfrm>
              <a:off x="839" y="2679"/>
              <a:ext cx="1502" cy="29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/>
                <a:t>lovecké chování</a:t>
              </a:r>
            </a:p>
          </p:txBody>
        </p:sp>
        <p:sp>
          <p:nvSpPr>
            <p:cNvPr id="96265" name="Line 9"/>
            <p:cNvSpPr>
              <a:spLocks noChangeShapeType="1"/>
            </p:cNvSpPr>
            <p:nvPr/>
          </p:nvSpPr>
          <p:spPr bwMode="auto">
            <a:xfrm>
              <a:off x="1632" y="2112"/>
              <a:ext cx="0" cy="5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6266" name="Line 10"/>
          <p:cNvSpPr>
            <a:spLocks noChangeShapeType="1"/>
          </p:cNvSpPr>
          <p:nvPr/>
        </p:nvSpPr>
        <p:spPr bwMode="auto">
          <a:xfrm flipH="1">
            <a:off x="3733800" y="448310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96276" name="Group 20"/>
          <p:cNvGrpSpPr>
            <a:grpSpLocks/>
          </p:cNvGrpSpPr>
          <p:nvPr/>
        </p:nvGrpSpPr>
        <p:grpSpPr bwMode="auto">
          <a:xfrm>
            <a:off x="1619250" y="2859088"/>
            <a:ext cx="5903913" cy="1863725"/>
            <a:chOff x="1020" y="1801"/>
            <a:chExt cx="3719" cy="1174"/>
          </a:xfrm>
        </p:grpSpPr>
        <p:grpSp>
          <p:nvGrpSpPr>
            <p:cNvPr id="96275" name="Group 19"/>
            <p:cNvGrpSpPr>
              <a:grpSpLocks/>
            </p:cNvGrpSpPr>
            <p:nvPr/>
          </p:nvGrpSpPr>
          <p:grpSpPr bwMode="auto">
            <a:xfrm>
              <a:off x="1020" y="1801"/>
              <a:ext cx="3315" cy="310"/>
              <a:chOff x="1020" y="1801"/>
              <a:chExt cx="3315" cy="310"/>
            </a:xfrm>
          </p:grpSpPr>
          <p:sp>
            <p:nvSpPr>
              <p:cNvPr id="96259" name="Text Box 3"/>
              <p:cNvSpPr txBox="1">
                <a:spLocks noChangeArrowheads="1"/>
              </p:cNvSpPr>
              <p:nvPr/>
            </p:nvSpPr>
            <p:spPr bwMode="auto">
              <a:xfrm>
                <a:off x="1020" y="1801"/>
                <a:ext cx="1545" cy="29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/>
                  <a:t>morfologie křídla</a:t>
                </a:r>
              </a:p>
            </p:txBody>
          </p:sp>
          <p:sp>
            <p:nvSpPr>
              <p:cNvPr id="96261" name="Text Box 5"/>
              <p:cNvSpPr txBox="1">
                <a:spLocks noChangeArrowheads="1"/>
              </p:cNvSpPr>
              <p:nvPr/>
            </p:nvSpPr>
            <p:spPr bwMode="auto">
              <a:xfrm>
                <a:off x="3238" y="1815"/>
                <a:ext cx="1097" cy="29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/>
                  <a:t>echolokace</a:t>
                </a:r>
              </a:p>
            </p:txBody>
          </p:sp>
          <p:sp>
            <p:nvSpPr>
              <p:cNvPr id="96264" name="Line 8"/>
              <p:cNvSpPr>
                <a:spLocks noChangeShapeType="1"/>
              </p:cNvSpPr>
              <p:nvPr/>
            </p:nvSpPr>
            <p:spPr bwMode="auto">
              <a:xfrm>
                <a:off x="2566" y="1968"/>
                <a:ext cx="67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96262" name="Text Box 6"/>
            <p:cNvSpPr txBox="1">
              <a:spLocks noChangeArrowheads="1"/>
            </p:cNvSpPr>
            <p:nvPr/>
          </p:nvSpPr>
          <p:spPr bwMode="auto">
            <a:xfrm>
              <a:off x="3216" y="2679"/>
              <a:ext cx="1523" cy="29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/>
                <a:t>charakter loviště</a:t>
              </a:r>
            </a:p>
          </p:txBody>
        </p:sp>
      </p:grp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5943600" y="33528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3733800" y="3429000"/>
            <a:ext cx="13716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 animBg="1"/>
      <p:bldP spid="96267" grpId="0" animBg="1"/>
      <p:bldP spid="962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76200" y="517525"/>
            <a:ext cx="8915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2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4318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s-CZ" altLang="cs-CZ" sz="2800" b="1" u="sng">
                <a:solidFill>
                  <a:srgbClr val="FFFF00"/>
                </a:solidFill>
                <a:latin typeface="Arial" charset="0"/>
              </a:rPr>
              <a:t>Lovecké strategie ve vztahu k echolokaci</a:t>
            </a:r>
            <a:endParaRPr lang="cs-CZ" altLang="cs-CZ" sz="2000" u="sng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0" y="1447800"/>
            <a:ext cx="8915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9838" indent="-3254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03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>
              <a:spcBef>
                <a:spcPct val="50000"/>
              </a:spcBef>
              <a:buFont typeface="Monotype Sorts" pitchFamily="2" charset="2"/>
              <a:buNone/>
            </a:pPr>
            <a:r>
              <a:rPr lang="cs-CZ" altLang="cs-CZ" sz="2000" u="sng">
                <a:solidFill>
                  <a:schemeClr val="accent1"/>
                </a:solidFill>
                <a:latin typeface="Arial" charset="0"/>
              </a:rPr>
              <a:t>1) dlouhé CF a úzkopásmové fm-QCF signály</a:t>
            </a:r>
            <a:endParaRPr lang="cs-CZ" altLang="cs-CZ" sz="2000">
              <a:solidFill>
                <a:schemeClr val="accent1"/>
              </a:solidFill>
              <a:latin typeface="Arial" charset="0"/>
            </a:endParaRPr>
          </a:p>
          <a:p>
            <a:pPr lvl="2"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cs-CZ" altLang="cs-CZ" sz="2000">
                <a:solidFill>
                  <a:schemeClr val="accent1"/>
                </a:solidFill>
                <a:latin typeface="Arial" charset="0"/>
              </a:rPr>
              <a:t>long-range detection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 - detekce 20 - 40 m,</a:t>
            </a:r>
            <a:r>
              <a:rPr lang="cs-CZ" altLang="cs-CZ" sz="2000">
                <a:solidFill>
                  <a:schemeClr val="accent1"/>
                </a:solidFill>
                <a:latin typeface="Arial" charset="0"/>
              </a:rPr>
              <a:t> úzce modulované fm-QCF signály,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 dlouhé signály nad 10 ms, intenzívní hlasy, nízká frekvence (úspora energie na úkor přesnosti - málo informací o kořisti, zvýšení rozsahu f při přiblížení ke kořisti), rychle létající, lovící ve volném prostoru, </a:t>
            </a:r>
            <a:r>
              <a:rPr lang="cs-CZ" altLang="cs-CZ" sz="2000">
                <a:solidFill>
                  <a:srgbClr val="FF3300"/>
                </a:solidFill>
                <a:latin typeface="Arial" charset="0"/>
              </a:rPr>
              <a:t>aerial hawking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 (vysoké WL a AR), </a:t>
            </a:r>
            <a:r>
              <a:rPr lang="cs-CZ" altLang="cs-CZ" sz="2000" i="1">
                <a:solidFill>
                  <a:srgbClr val="FFFF00"/>
                </a:solidFill>
                <a:latin typeface="Arial" charset="0"/>
              </a:rPr>
              <a:t>Tadarida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cs-CZ" altLang="cs-CZ" sz="2000" i="1">
                <a:solidFill>
                  <a:srgbClr val="FFFF00"/>
                </a:solidFill>
                <a:latin typeface="Arial" charset="0"/>
              </a:rPr>
              <a:t>Taphozous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cs-CZ" altLang="cs-CZ" sz="2000" i="1">
                <a:solidFill>
                  <a:srgbClr val="FFFF00"/>
                </a:solidFill>
                <a:latin typeface="Arial" charset="0"/>
              </a:rPr>
              <a:t>Nyctalus noctula</a:t>
            </a:r>
          </a:p>
          <a:p>
            <a:pPr lvl="2" algn="just">
              <a:spcBef>
                <a:spcPct val="50000"/>
              </a:spcBef>
              <a:buFont typeface="Monotype Sorts" pitchFamily="2" charset="2"/>
              <a:buNone/>
            </a:pPr>
            <a:r>
              <a:rPr lang="cs-CZ" altLang="cs-CZ" sz="2000" b="1">
                <a:solidFill>
                  <a:srgbClr val="FFFF00"/>
                </a:solidFill>
                <a:latin typeface="Arial" charset="0"/>
              </a:rPr>
              <a:t>    Úzký vztah mezi tvarem křídla a charakterem signálů - při rychlém letu je detekce na velkou vzdálenost nezbytná</a:t>
            </a:r>
            <a:endParaRPr lang="cs-CZ" altLang="cs-CZ">
              <a:latin typeface="Arial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0" y="4648200"/>
            <a:ext cx="891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9838" indent="-3254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03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>
              <a:spcBef>
                <a:spcPct val="50000"/>
              </a:spcBef>
              <a:buFont typeface="Wingdings" pitchFamily="2" charset="2"/>
              <a:buChar char="q"/>
            </a:pPr>
            <a:r>
              <a:rPr lang="cs-CZ" altLang="cs-CZ" sz="2000">
                <a:solidFill>
                  <a:schemeClr val="accent1"/>
                </a:solidFill>
                <a:latin typeface="Arial" charset="0"/>
              </a:rPr>
              <a:t>fluttering-insect detection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cs-CZ" altLang="cs-CZ" sz="2000">
                <a:solidFill>
                  <a:schemeClr val="accent1"/>
                </a:solidFill>
                <a:latin typeface="Arial" charset="0"/>
              </a:rPr>
              <a:t>úzce směrové fm-CF-fm signály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 pro registraci pohybu kořisti (využívá Dopplerova efektu), slabá intenzita hlasů, malý dosah (1-3 m), vysoká frekvence (1. harmonická), v uzavřených biotopech absorbujících ultrazvuk (v korunách stromů),</a:t>
            </a:r>
            <a:r>
              <a:rPr lang="cs-CZ" altLang="cs-CZ" sz="2000">
                <a:solidFill>
                  <a:srgbClr val="FF3300"/>
                </a:solidFill>
                <a:latin typeface="Arial" charset="0"/>
              </a:rPr>
              <a:t> hovering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 (nízké WL, různé AR), Rhinolophidae, Hipposideridae, </a:t>
            </a:r>
            <a:r>
              <a:rPr lang="cs-CZ" altLang="cs-CZ" sz="2000" i="1">
                <a:solidFill>
                  <a:srgbClr val="FFFF00"/>
                </a:solidFill>
                <a:latin typeface="Arial" charset="0"/>
              </a:rPr>
              <a:t>Rhinolophus hipposideros</a:t>
            </a:r>
            <a:endParaRPr lang="cs-CZ" altLang="cs-CZ" sz="2000" b="1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685800"/>
            <a:ext cx="891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 algn="just">
              <a:buFont typeface="Monotype Sorts" pitchFamily="2" charset="2"/>
              <a:buNone/>
            </a:pPr>
            <a:r>
              <a:rPr lang="cs-CZ" altLang="cs-CZ" sz="2000">
                <a:solidFill>
                  <a:srgbClr val="FFFF00"/>
                </a:solidFill>
              </a:rPr>
              <a:t>Rozpoznávání vzdálenosti kořisti, v blízkosti pak i rozlišení povrchové textury měřením zpoždění odraženého signálu. Různá morfologie křídla (různé WL a AR) - např. </a:t>
            </a:r>
            <a:r>
              <a:rPr lang="cs-CZ" altLang="cs-CZ" sz="2000" i="1">
                <a:solidFill>
                  <a:srgbClr val="FFFF00"/>
                </a:solidFill>
              </a:rPr>
              <a:t>Pipistrellus</a:t>
            </a:r>
            <a:r>
              <a:rPr lang="cs-CZ" altLang="cs-CZ" sz="2000">
                <a:solidFill>
                  <a:srgbClr val="FFFF00"/>
                </a:solidFill>
              </a:rPr>
              <a:t> spp. v. </a:t>
            </a:r>
            <a:r>
              <a:rPr lang="cs-CZ" altLang="cs-CZ" sz="2000" i="1">
                <a:solidFill>
                  <a:srgbClr val="FFFF00"/>
                </a:solidFill>
              </a:rPr>
              <a:t>Plecotus</a:t>
            </a:r>
            <a:r>
              <a:rPr lang="cs-CZ" altLang="cs-CZ" sz="2000">
                <a:solidFill>
                  <a:srgbClr val="FFFF00"/>
                </a:solidFill>
              </a:rPr>
              <a:t> spp.</a:t>
            </a:r>
          </a:p>
          <a:p>
            <a:pPr lvl="2" algn="just">
              <a:buFont typeface="Monotype Sorts" pitchFamily="2" charset="2"/>
              <a:buNone/>
            </a:pPr>
            <a:r>
              <a:rPr lang="cs-CZ" altLang="cs-CZ" sz="2000">
                <a:solidFill>
                  <a:srgbClr val="FFFF00"/>
                </a:solidFill>
              </a:rPr>
              <a:t>Echolokace a létací aparát se vyvíjel nezávisle na sobě v souvislosti </a:t>
            </a:r>
            <a:br>
              <a:rPr lang="cs-CZ" altLang="cs-CZ" sz="2000">
                <a:solidFill>
                  <a:srgbClr val="FFFF00"/>
                </a:solidFill>
              </a:rPr>
            </a:br>
            <a:r>
              <a:rPr lang="cs-CZ" altLang="cs-CZ" sz="2000">
                <a:solidFill>
                  <a:srgbClr val="FFFF00"/>
                </a:solidFill>
              </a:rPr>
              <a:t>s rozvojem rozmanitých loveckých strategií, jejich korelace je sekundární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76200" y="225425"/>
            <a:ext cx="623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>
              <a:spcBef>
                <a:spcPct val="50000"/>
              </a:spcBef>
              <a:buFont typeface="Monotype Sorts" pitchFamily="2" charset="2"/>
              <a:buNone/>
            </a:pPr>
            <a:r>
              <a:rPr lang="cs-CZ" altLang="cs-CZ" sz="2000" u="sng">
                <a:solidFill>
                  <a:schemeClr val="accent1"/>
                </a:solidFill>
              </a:rPr>
              <a:t>2) krátké širokopásmové FM a FM-qcf signály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76200" y="5119688"/>
            <a:ext cx="3806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>
              <a:spcBef>
                <a:spcPct val="50000"/>
              </a:spcBef>
              <a:buFont typeface="Monotype Sorts" pitchFamily="2" charset="2"/>
              <a:buNone/>
            </a:pPr>
            <a:r>
              <a:rPr lang="cs-CZ" altLang="cs-CZ" sz="2000" u="sng">
                <a:solidFill>
                  <a:schemeClr val="accent1"/>
                </a:solidFill>
              </a:rPr>
              <a:t>3) kombinace obou typů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974725" y="5516563"/>
            <a:ext cx="8169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>
                <a:solidFill>
                  <a:srgbClr val="FFFF00"/>
                </a:solidFill>
              </a:rPr>
              <a:t>Adaptace na konkrétní situaci (chování, biotop), např. </a:t>
            </a:r>
            <a:r>
              <a:rPr lang="cs-CZ" altLang="cs-CZ" sz="2000" i="1">
                <a:solidFill>
                  <a:srgbClr val="FFFF00"/>
                </a:solidFill>
              </a:rPr>
              <a:t>Rhinopoma hardwickei </a:t>
            </a:r>
            <a:r>
              <a:rPr lang="cs-CZ" altLang="cs-CZ" sz="2000">
                <a:solidFill>
                  <a:srgbClr val="FFFF00"/>
                </a:solidFill>
              </a:rPr>
              <a:t>při přeletu používá CF signály s harmonickými frekvencemi (nejsilnější 1. harmonická jako u našich  vrápenců), při pronásledování kořisti přechod na krátké FM signály opět s harmonickými frekvencemi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-92075" y="2549525"/>
            <a:ext cx="90836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7763" indent="-233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>
              <a:spcBef>
                <a:spcPct val="50000"/>
              </a:spcBef>
              <a:buFont typeface="Wingdings" pitchFamily="2" charset="2"/>
              <a:buChar char="q"/>
            </a:pPr>
            <a:r>
              <a:rPr lang="cs-CZ" altLang="cs-CZ" sz="2000">
                <a:solidFill>
                  <a:schemeClr val="accent1"/>
                </a:solidFill>
                <a:latin typeface="Arial" charset="0"/>
              </a:rPr>
              <a:t>hovering a foliage gleaners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 - velmi krátké signály (&lt;2 ms, echo se nesmí překrývat s emitovaným signálem) v uzavřených biotopech (v korunách stromů), detekce kořisti do 1 m, vysoké manévrovací schopnosti (nízké WL a AR, zaokrouhlená křídla), </a:t>
            </a:r>
            <a:r>
              <a:rPr lang="cs-CZ" altLang="cs-CZ" sz="2000" i="1">
                <a:solidFill>
                  <a:srgbClr val="FFFF00"/>
                </a:solidFill>
                <a:latin typeface="Arial" charset="0"/>
              </a:rPr>
              <a:t>Plecotus 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spp. 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-92075" y="3773488"/>
            <a:ext cx="90836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7763" indent="-233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>
              <a:spcBef>
                <a:spcPct val="50000"/>
              </a:spcBef>
              <a:buFont typeface="Wingdings" pitchFamily="2" charset="2"/>
              <a:buChar char="q"/>
            </a:pPr>
            <a:r>
              <a:rPr lang="cs-CZ" altLang="cs-CZ" sz="2000">
                <a:solidFill>
                  <a:schemeClr val="accent1"/>
                </a:solidFill>
                <a:latin typeface="Arial" charset="0"/>
              </a:rPr>
              <a:t>ground gleaners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 - velmi krátké signály velmi nízké intenzity (aby unikli kořisti schopné registrovat ultrazvuky), využití harmonických frekvencí (přesné „ohmatání“ okolního prostoru), často vypnutí echolokace a poslouchání kořisti, </a:t>
            </a:r>
            <a:r>
              <a:rPr lang="cs-CZ" altLang="cs-CZ" sz="2000" i="1">
                <a:solidFill>
                  <a:srgbClr val="FFFF00"/>
                </a:solidFill>
                <a:latin typeface="Arial" charset="0"/>
              </a:rPr>
              <a:t>Megaderma lyra</a:t>
            </a:r>
            <a:endParaRPr lang="cs-CZ" altLang="cs-CZ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utoUpdateAnimBg="0"/>
      <p:bldP spid="97285" grpId="0" autoUpdateAnimBg="0"/>
      <p:bldP spid="97286" grpId="0" autoUpdateAnimBg="0"/>
      <p:bldP spid="9728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050"/>
          <p:cNvSpPr txBox="1">
            <a:spLocks noChangeArrowheads="1"/>
          </p:cNvSpPr>
          <p:nvPr/>
        </p:nvSpPr>
        <p:spPr bwMode="auto">
          <a:xfrm>
            <a:off x="76200" y="1162050"/>
            <a:ext cx="8915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2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4318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algn="just">
              <a:buFont typeface="Wingdings" pitchFamily="2" charset="2"/>
              <a:buChar char="q"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rychle létající, lovící ve volném prostoru, úzce modulované fm-QCF signály, detekce do 20 m, dlouhé signály nad 10 ms, intenzívní hlasy, </a:t>
            </a:r>
            <a:r>
              <a:rPr lang="cs-CZ" altLang="cs-CZ" i="1">
                <a:solidFill>
                  <a:srgbClr val="FFFF00"/>
                </a:solidFill>
                <a:latin typeface="Arial" charset="0"/>
              </a:rPr>
              <a:t>Nyctalus noctula</a:t>
            </a:r>
            <a:endParaRPr lang="cs-CZ" altLang="cs-CZ" sz="2000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8307" name="Text Box 2051"/>
          <p:cNvSpPr txBox="1">
            <a:spLocks noChangeArrowheads="1"/>
          </p:cNvSpPr>
          <p:nvPr/>
        </p:nvSpPr>
        <p:spPr bwMode="auto">
          <a:xfrm>
            <a:off x="1436688" y="44450"/>
            <a:ext cx="623093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b="1" u="sng">
                <a:solidFill>
                  <a:srgbClr val="FFFF00"/>
                </a:solidFill>
              </a:rPr>
              <a:t>Lovecké strategie ve vztahu k echolokaci </a:t>
            </a:r>
          </a:p>
          <a:p>
            <a:pPr algn="ctr"/>
            <a:r>
              <a:rPr lang="cs-CZ" altLang="cs-CZ" b="1" u="sng">
                <a:solidFill>
                  <a:srgbClr val="FFFF00"/>
                </a:solidFill>
              </a:rPr>
              <a:t>u čeledi </a:t>
            </a:r>
            <a:r>
              <a:rPr lang="cs-CZ" altLang="cs-CZ" b="1" i="1" u="sng">
                <a:solidFill>
                  <a:srgbClr val="FFFF00"/>
                </a:solidFill>
              </a:rPr>
              <a:t>Vespertilionidae </a:t>
            </a:r>
            <a:r>
              <a:rPr lang="cs-CZ" altLang="cs-CZ" b="1" u="sng">
                <a:solidFill>
                  <a:srgbClr val="FFFF00"/>
                </a:solidFill>
              </a:rPr>
              <a:t>(Fenton 1986)</a:t>
            </a:r>
            <a:endParaRPr lang="cs-CZ" altLang="cs-CZ"/>
          </a:p>
        </p:txBody>
      </p:sp>
      <p:sp>
        <p:nvSpPr>
          <p:cNvPr id="98308" name="Text Box 2052"/>
          <p:cNvSpPr txBox="1">
            <a:spLocks noChangeArrowheads="1"/>
          </p:cNvSpPr>
          <p:nvPr/>
        </p:nvSpPr>
        <p:spPr bwMode="auto">
          <a:xfrm>
            <a:off x="76200" y="2590800"/>
            <a:ext cx="8915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2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4318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algn="just">
              <a:buFont typeface="Wingdings" pitchFamily="2" charset="2"/>
              <a:buChar char="q"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pomaleji létající, lovící při okrajích porostů, kolem korun stromů nebo v blízkosti vody, intenzívní hlasy, ale široce modulované o vyšší frekvenci,  FM-qcf, délka signálu do 10 ms, detekce kořisti do 1 m, </a:t>
            </a:r>
            <a:r>
              <a:rPr lang="cs-CZ" altLang="cs-CZ" i="1">
                <a:solidFill>
                  <a:srgbClr val="FFFF00"/>
                </a:solidFill>
                <a:latin typeface="Arial" charset="0"/>
              </a:rPr>
              <a:t>M. daubentonii, N. leisleri, P. pipistrellus, E. serotinus, B. barbastellus, M. nattereri</a:t>
            </a:r>
            <a:endParaRPr lang="cs-CZ" altLang="cs-CZ" sz="1800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8309" name="Text Box 2053"/>
          <p:cNvSpPr txBox="1">
            <a:spLocks noChangeArrowheads="1"/>
          </p:cNvSpPr>
          <p:nvPr/>
        </p:nvSpPr>
        <p:spPr bwMode="auto">
          <a:xfrm>
            <a:off x="76200" y="4614863"/>
            <a:ext cx="8915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2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4318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algn="just">
              <a:buFont typeface="Wingdings" pitchFamily="2" charset="2"/>
              <a:buChar char="q"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létající v uzavřeném prostoru - v korunách stromů, sběrači z povrchů, pomalý nepravidelný let, výborné manévrovací schopnosti, slabé hlasy o nízké intenzitě, velké frekvenční rozpětí, krátké signály do 1 ms, </a:t>
            </a:r>
            <a:r>
              <a:rPr lang="cs-CZ" altLang="cs-CZ" i="1">
                <a:solidFill>
                  <a:srgbClr val="FFFF00"/>
                </a:solidFill>
                <a:latin typeface="Arial" charset="0"/>
              </a:rPr>
              <a:t>Plecotus </a:t>
            </a:r>
            <a:r>
              <a:rPr lang="cs-CZ" altLang="cs-CZ">
                <a:solidFill>
                  <a:srgbClr val="FFFF00"/>
                </a:solidFill>
                <a:latin typeface="Arial" charset="0"/>
              </a:rPr>
              <a:t>spp.</a:t>
            </a:r>
            <a:r>
              <a:rPr lang="cs-CZ" altLang="cs-CZ" i="1">
                <a:solidFill>
                  <a:srgbClr val="FFFF00"/>
                </a:solidFill>
                <a:latin typeface="Arial" charset="0"/>
              </a:rPr>
              <a:t>, M. bechsteinii</a:t>
            </a:r>
            <a:endParaRPr lang="cs-CZ" altLang="cs-CZ" sz="1800" i="1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utoUpdateAnimBg="0"/>
      <p:bldP spid="9830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>
                <a:latin typeface="Arial" charset="0"/>
              </a:rPr>
              <a:t>UTZ detektor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458200" cy="3387725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ultrazvukový mikrofon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elektronické zařízení převádějícící signál</a:t>
            </a:r>
          </a:p>
          <a:p>
            <a:pPr>
              <a:lnSpc>
                <a:spcPct val="150000"/>
              </a:lnSpc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reproduktor</a:t>
            </a:r>
          </a:p>
          <a:p>
            <a:pPr>
              <a:lnSpc>
                <a:spcPct val="150000"/>
              </a:lnSpc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baterie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254000" y="1341438"/>
            <a:ext cx="6981825" cy="4267200"/>
            <a:chOff x="1484" y="7001"/>
            <a:chExt cx="7056" cy="4464"/>
          </a:xfrm>
        </p:grpSpPr>
        <p:grpSp>
          <p:nvGrpSpPr>
            <p:cNvPr id="165891" name="Group 3"/>
            <p:cNvGrpSpPr>
              <a:grpSpLocks/>
            </p:cNvGrpSpPr>
            <p:nvPr/>
          </p:nvGrpSpPr>
          <p:grpSpPr bwMode="auto">
            <a:xfrm>
              <a:off x="2060" y="8483"/>
              <a:ext cx="2448" cy="1872"/>
              <a:chOff x="2592" y="3312"/>
              <a:chExt cx="2448" cy="1872"/>
            </a:xfrm>
          </p:grpSpPr>
          <p:sp>
            <p:nvSpPr>
              <p:cNvPr id="165892" name="Text Box 4"/>
              <p:cNvSpPr txBox="1">
                <a:spLocks noChangeArrowheads="1"/>
              </p:cNvSpPr>
              <p:nvPr/>
            </p:nvSpPr>
            <p:spPr bwMode="auto">
              <a:xfrm>
                <a:off x="4464" y="4608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 altLang="cs-CZ" sz="2000" b="1">
                    <a:solidFill>
                      <a:srgbClr val="FFFFFF"/>
                    </a:solidFill>
                  </a:rPr>
                  <a:t>λ</a:t>
                </a:r>
              </a:p>
            </p:txBody>
          </p:sp>
          <p:sp>
            <p:nvSpPr>
              <p:cNvPr id="165893" name="Text Box 5"/>
              <p:cNvSpPr txBox="1">
                <a:spLocks noChangeArrowheads="1"/>
              </p:cNvSpPr>
              <p:nvPr/>
            </p:nvSpPr>
            <p:spPr bwMode="auto">
              <a:xfrm>
                <a:off x="2592" y="3312"/>
                <a:ext cx="72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 altLang="cs-CZ" sz="2000" b="1">
                    <a:solidFill>
                      <a:srgbClr val="FFFFFF"/>
                    </a:solidFill>
                  </a:rPr>
                  <a:t>A</a:t>
                </a:r>
              </a:p>
            </p:txBody>
          </p:sp>
        </p:grpSp>
        <p:grpSp>
          <p:nvGrpSpPr>
            <p:cNvPr id="165894" name="Group 6"/>
            <p:cNvGrpSpPr>
              <a:grpSpLocks/>
            </p:cNvGrpSpPr>
            <p:nvPr/>
          </p:nvGrpSpPr>
          <p:grpSpPr bwMode="auto">
            <a:xfrm>
              <a:off x="1484" y="7907"/>
              <a:ext cx="5760" cy="3155"/>
              <a:chOff x="2016" y="2736"/>
              <a:chExt cx="5760" cy="3155"/>
            </a:xfrm>
          </p:grpSpPr>
          <p:sp>
            <p:nvSpPr>
              <p:cNvPr id="165895" name="Freeform 7"/>
              <p:cNvSpPr>
                <a:spLocks/>
              </p:cNvSpPr>
              <p:nvPr/>
            </p:nvSpPr>
            <p:spPr bwMode="auto">
              <a:xfrm>
                <a:off x="2016" y="2736"/>
                <a:ext cx="2736" cy="1584"/>
              </a:xfrm>
              <a:custGeom>
                <a:avLst/>
                <a:gdLst>
                  <a:gd name="T0" fmla="*/ 0 w 2016"/>
                  <a:gd name="T1" fmla="*/ 1584 h 1584"/>
                  <a:gd name="T2" fmla="*/ 864 w 2016"/>
                  <a:gd name="T3" fmla="*/ 0 h 1584"/>
                  <a:gd name="T4" fmla="*/ 2016 w 2016"/>
                  <a:gd name="T5" fmla="*/ 1584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6" h="1584">
                    <a:moveTo>
                      <a:pt x="0" y="1584"/>
                    </a:moveTo>
                    <a:cubicBezTo>
                      <a:pt x="264" y="792"/>
                      <a:pt x="528" y="0"/>
                      <a:pt x="864" y="0"/>
                    </a:cubicBezTo>
                    <a:cubicBezTo>
                      <a:pt x="1200" y="0"/>
                      <a:pt x="1824" y="1320"/>
                      <a:pt x="2016" y="1584"/>
                    </a:cubicBez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896" name="Freeform 8"/>
              <p:cNvSpPr>
                <a:spLocks/>
              </p:cNvSpPr>
              <p:nvPr/>
            </p:nvSpPr>
            <p:spPr bwMode="auto">
              <a:xfrm rot="-10885699">
                <a:off x="4752" y="4307"/>
                <a:ext cx="3024" cy="1584"/>
              </a:xfrm>
              <a:custGeom>
                <a:avLst/>
                <a:gdLst>
                  <a:gd name="T0" fmla="*/ 0 w 2016"/>
                  <a:gd name="T1" fmla="*/ 1584 h 1584"/>
                  <a:gd name="T2" fmla="*/ 864 w 2016"/>
                  <a:gd name="T3" fmla="*/ 0 h 1584"/>
                  <a:gd name="T4" fmla="*/ 2016 w 2016"/>
                  <a:gd name="T5" fmla="*/ 1584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6" h="1584">
                    <a:moveTo>
                      <a:pt x="0" y="1584"/>
                    </a:moveTo>
                    <a:cubicBezTo>
                      <a:pt x="264" y="792"/>
                      <a:pt x="528" y="0"/>
                      <a:pt x="864" y="0"/>
                    </a:cubicBezTo>
                    <a:cubicBezTo>
                      <a:pt x="1200" y="0"/>
                      <a:pt x="1824" y="1320"/>
                      <a:pt x="2016" y="1584"/>
                    </a:cubicBez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5897" name="Group 9"/>
            <p:cNvGrpSpPr>
              <a:grpSpLocks/>
            </p:cNvGrpSpPr>
            <p:nvPr/>
          </p:nvGrpSpPr>
          <p:grpSpPr bwMode="auto">
            <a:xfrm>
              <a:off x="1484" y="7001"/>
              <a:ext cx="7056" cy="4464"/>
              <a:chOff x="2016" y="1872"/>
              <a:chExt cx="7056" cy="4464"/>
            </a:xfrm>
          </p:grpSpPr>
          <p:sp>
            <p:nvSpPr>
              <p:cNvPr id="165898" name="Line 10"/>
              <p:cNvSpPr>
                <a:spLocks noChangeShapeType="1"/>
              </p:cNvSpPr>
              <p:nvPr/>
            </p:nvSpPr>
            <p:spPr bwMode="auto">
              <a:xfrm>
                <a:off x="2016" y="4320"/>
                <a:ext cx="7056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899" name="Line 11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0" cy="446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900" name="Line 12"/>
              <p:cNvSpPr>
                <a:spLocks noChangeShapeType="1"/>
              </p:cNvSpPr>
              <p:nvPr/>
            </p:nvSpPr>
            <p:spPr bwMode="auto">
              <a:xfrm>
                <a:off x="3168" y="2736"/>
                <a:ext cx="0" cy="158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901" name="Line 13"/>
              <p:cNvSpPr>
                <a:spLocks noChangeShapeType="1"/>
              </p:cNvSpPr>
              <p:nvPr/>
            </p:nvSpPr>
            <p:spPr bwMode="auto">
              <a:xfrm>
                <a:off x="2016" y="4608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902" name="Line 14"/>
              <p:cNvSpPr>
                <a:spLocks noChangeShapeType="1"/>
              </p:cNvSpPr>
              <p:nvPr/>
            </p:nvSpPr>
            <p:spPr bwMode="auto">
              <a:xfrm>
                <a:off x="7776" y="4320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685800" y="530225"/>
            <a:ext cx="5200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 u="sng">
                <a:solidFill>
                  <a:srgbClr val="FFFF00"/>
                </a:solidFill>
              </a:rPr>
              <a:t>Zvuk = mechanické vlnění</a:t>
            </a:r>
            <a:endParaRPr lang="cs-CZ" altLang="cs-CZ" sz="2800" u="sng">
              <a:solidFill>
                <a:srgbClr val="FFFF00"/>
              </a:solidFill>
            </a:endParaRPr>
          </a:p>
        </p:txBody>
      </p:sp>
      <p:sp>
        <p:nvSpPr>
          <p:cNvPr id="165904" name="Text Box 16"/>
          <p:cNvSpPr txBox="1">
            <a:spLocks noChangeArrowheads="1"/>
          </p:cNvSpPr>
          <p:nvPr/>
        </p:nvSpPr>
        <p:spPr bwMode="auto">
          <a:xfrm>
            <a:off x="6372225" y="3789363"/>
            <a:ext cx="2455863" cy="2447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b="1">
                <a:solidFill>
                  <a:srgbClr val="FFFF00"/>
                </a:solidFill>
              </a:rPr>
              <a:t>c = λ / T (m/s)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b="1">
                <a:solidFill>
                  <a:srgbClr val="FFFF00"/>
                </a:solidFill>
              </a:rPr>
              <a:t>T = 1 / f (s)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b="1">
                <a:solidFill>
                  <a:srgbClr val="FFFF00"/>
                </a:solidFill>
              </a:rPr>
              <a:t>f =  1 / T (1/s)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b="1">
                <a:solidFill>
                  <a:srgbClr val="FFFF00"/>
                </a:solidFill>
              </a:rPr>
              <a:t>f = c / λ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b="1">
                <a:solidFill>
                  <a:srgbClr val="FFFF00"/>
                </a:solidFill>
              </a:rPr>
              <a:t>1/s ~ Hz</a:t>
            </a:r>
          </a:p>
          <a:p>
            <a:pPr>
              <a:lnSpc>
                <a:spcPct val="80000"/>
              </a:lnSpc>
            </a:pPr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>
                <a:latin typeface="Arial" charset="0"/>
              </a:rPr>
              <a:t>Typy detektorů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3603625"/>
          </a:xfrm>
          <a:noFill/>
          <a:ln/>
        </p:spPr>
        <p:txBody>
          <a:bodyPr/>
          <a:lstStyle/>
          <a:p>
            <a:pPr marL="712788" indent="-712788"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 sz="3600">
                <a:solidFill>
                  <a:srgbClr val="FFFF00"/>
                </a:solidFill>
                <a:latin typeface="Arial" charset="0"/>
              </a:rPr>
              <a:t>heterodynovací</a:t>
            </a:r>
          </a:p>
          <a:p>
            <a:pPr marL="712788" indent="-712788">
              <a:buClr>
                <a:srgbClr val="FFFF00"/>
              </a:buClr>
              <a:buSzPct val="75000"/>
              <a:buFontTx/>
              <a:buNone/>
            </a:pPr>
            <a:endParaRPr lang="cs-CZ" altLang="cs-CZ" sz="3600">
              <a:solidFill>
                <a:srgbClr val="FFFF00"/>
              </a:solidFill>
              <a:latin typeface="Arial" charset="0"/>
            </a:endParaRPr>
          </a:p>
          <a:p>
            <a:pPr marL="712788" indent="-712788"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 sz="3600">
                <a:solidFill>
                  <a:srgbClr val="FFFF00"/>
                </a:solidFill>
                <a:latin typeface="Arial" charset="0"/>
              </a:rPr>
              <a:t>frequence division</a:t>
            </a:r>
          </a:p>
          <a:p>
            <a:pPr marL="712788" indent="-712788">
              <a:buClr>
                <a:srgbClr val="FFFF00"/>
              </a:buClr>
              <a:buSzPct val="75000"/>
              <a:buFont typeface="Wingdings" pitchFamily="2" charset="2"/>
              <a:buChar char="q"/>
            </a:pPr>
            <a:endParaRPr lang="cs-CZ" altLang="cs-CZ" sz="3600">
              <a:solidFill>
                <a:srgbClr val="FFFF00"/>
              </a:solidFill>
              <a:latin typeface="Arial" charset="0"/>
            </a:endParaRPr>
          </a:p>
          <a:p>
            <a:pPr marL="712788" indent="-712788"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 sz="3600">
                <a:solidFill>
                  <a:srgbClr val="FFFF00"/>
                </a:solidFill>
                <a:latin typeface="Arial" charset="0"/>
              </a:rPr>
              <a:t>time expansion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>
                <a:latin typeface="Arial" charset="0"/>
              </a:rPr>
              <a:t>Výhody a nevýhody</a:t>
            </a:r>
            <a:br>
              <a:rPr lang="cs-CZ" altLang="cs-CZ">
                <a:latin typeface="Arial" charset="0"/>
              </a:rPr>
            </a:br>
            <a:r>
              <a:rPr lang="cs-CZ" altLang="cs-CZ" sz="2800">
                <a:latin typeface="Arial" charset="0"/>
              </a:rPr>
              <a:t>heterodynovací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vysoká senzitivita</a:t>
            </a:r>
          </a:p>
          <a:p>
            <a:pPr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určitelnost</a:t>
            </a:r>
          </a:p>
          <a:p>
            <a:pPr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zachování typu signálu (FM, CF atd.)</a:t>
            </a:r>
          </a:p>
          <a:p>
            <a:pPr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může být doplněn o skanování</a:t>
            </a:r>
          </a:p>
          <a:p>
            <a:pPr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levný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4572000" y="2060575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omezen jen na část frekvencí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manuální ovládání ladění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neanalyzovatelný záznam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>
                <a:latin typeface="Arial" charset="0"/>
              </a:rPr>
              <a:t>Výhody a nevýhody</a:t>
            </a:r>
            <a:br>
              <a:rPr lang="cs-CZ" altLang="cs-CZ">
                <a:latin typeface="Arial" charset="0"/>
              </a:rPr>
            </a:br>
            <a:r>
              <a:rPr lang="cs-CZ" altLang="cs-CZ" sz="2800">
                <a:latin typeface="Arial" charset="0"/>
              </a:rPr>
              <a:t>frequence division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3810000" cy="4114800"/>
          </a:xfrm>
          <a:noFill/>
          <a:ln/>
        </p:spPr>
        <p:txBody>
          <a:bodyPr/>
          <a:lstStyle/>
          <a:p>
            <a:pPr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širokopásmový</a:t>
            </a:r>
          </a:p>
          <a:p>
            <a:pPr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analyzovatelný</a:t>
            </a:r>
          </a:p>
          <a:p>
            <a:pPr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reálný čas</a:t>
            </a:r>
            <a:endParaRPr lang="cs-CZ" altLang="cs-CZ" sz="2800">
              <a:latin typeface="Arial" charset="0"/>
            </a:endParaRP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4572000" y="1981200"/>
            <a:ext cx="4321175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omezené rozlišení frekvencí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analyzovatelný záznam s omezením (nezaznamená harmonické frekvence)</a:t>
            </a:r>
            <a:endParaRPr lang="cs-CZ" altLang="cs-CZ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>
                <a:latin typeface="Arial" charset="0"/>
              </a:rPr>
              <a:t>Výhody a nevýhody</a:t>
            </a:r>
            <a:br>
              <a:rPr lang="cs-CZ" altLang="cs-CZ">
                <a:latin typeface="Arial" charset="0"/>
              </a:rPr>
            </a:br>
            <a:r>
              <a:rPr lang="cs-CZ" altLang="cs-CZ" sz="2800">
                <a:latin typeface="Arial" charset="0"/>
              </a:rPr>
              <a:t>time expansion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924175"/>
            <a:ext cx="4392613" cy="2595563"/>
          </a:xfrm>
          <a:noFill/>
          <a:ln/>
        </p:spPr>
        <p:txBody>
          <a:bodyPr/>
          <a:lstStyle/>
          <a:p>
            <a:pPr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všechny charakteristiky signálu zachovány pro analýzu</a:t>
            </a:r>
          </a:p>
          <a:p>
            <a:pPr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částečná určitelnost</a:t>
            </a:r>
          </a:p>
          <a:p>
            <a:pPr>
              <a:buClr>
                <a:srgbClr val="FFFF00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širokopásmový</a:t>
            </a:r>
            <a:endParaRPr lang="cs-CZ" altLang="cs-CZ" sz="2800">
              <a:latin typeface="Arial" charset="0"/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5076825" y="2916238"/>
            <a:ext cx="38100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délka doby ukládané do paměti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nereálný čas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vysoká cena</a:t>
            </a:r>
            <a:endParaRPr lang="cs-CZ" altLang="cs-CZ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DSC003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765175"/>
            <a:ext cx="7010400" cy="525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900113" y="2971800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Times New Roman" pitchFamily="18" charset="0"/>
              </a:rPr>
              <a:t>HET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471488" y="836613"/>
            <a:ext cx="1147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Times New Roman" pitchFamily="18" charset="0"/>
              </a:rPr>
              <a:t>Holgate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QM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92150"/>
            <a:ext cx="63373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468313" y="225107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Times New Roman" pitchFamily="18" charset="0"/>
              </a:rPr>
              <a:t>QMC mini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755650" y="2971800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Times New Roman" pitchFamily="18" charset="0"/>
              </a:rPr>
              <a:t>HET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5" name="Picture 5" descr="DetSk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500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755650" y="2174875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Times New Roman" pitchFamily="18" charset="0"/>
              </a:rPr>
              <a:t>Skye Inst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900113" y="2971800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Times New Roman" pitchFamily="18" charset="0"/>
              </a:rPr>
              <a:t>HET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822325" y="2174875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Times New Roman" pitchFamily="18" charset="0"/>
              </a:rPr>
              <a:t>D 100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900113" y="2971800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Times New Roman" pitchFamily="18" charset="0"/>
              </a:rPr>
              <a:t>HET</a:t>
            </a:r>
          </a:p>
        </p:txBody>
      </p:sp>
      <p:pic>
        <p:nvPicPr>
          <p:cNvPr id="139269" name="Picture 5" descr="Det_D100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988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D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5164138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822325" y="2174875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Times New Roman" pitchFamily="18" charset="0"/>
              </a:rPr>
              <a:t>D 200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900113" y="2971800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Times New Roman" pitchFamily="18" charset="0"/>
              </a:rPr>
              <a:t>HET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593725" y="1870075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Times New Roman" pitchFamily="18" charset="0"/>
              </a:rPr>
              <a:t>D230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17525" y="2784475"/>
            <a:ext cx="133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Times New Roman" pitchFamily="18" charset="0"/>
              </a:rPr>
              <a:t>HET+FD</a:t>
            </a:r>
          </a:p>
        </p:txBody>
      </p:sp>
      <p:pic>
        <p:nvPicPr>
          <p:cNvPr id="140293" name="Picture 5" descr="Det2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3457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914400" y="2819400"/>
            <a:ext cx="7543800" cy="27701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00"/>
                </a:solidFill>
              </a:rPr>
              <a:t>   oblast vnímaná lidským uchem: </a:t>
            </a:r>
          </a:p>
          <a:p>
            <a:pPr algn="just">
              <a:buFont typeface="Wingdings" pitchFamily="2" charset="2"/>
              <a:buNone/>
            </a:pPr>
            <a:r>
              <a:rPr lang="cs-CZ" altLang="cs-CZ" sz="2800">
                <a:solidFill>
                  <a:srgbClr val="FFFF00"/>
                </a:solidFill>
              </a:rPr>
              <a:t>      16 Hz - 20 000 Hz (lidská řeč 1-3 kHz)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00"/>
                </a:solidFill>
              </a:rPr>
              <a:t>   ultrazvuk: nad 20 000 Hz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00"/>
                </a:solidFill>
              </a:rPr>
              <a:t>   echolokační signály našich netopýrů: </a:t>
            </a:r>
          </a:p>
          <a:p>
            <a:pPr>
              <a:buFont typeface="Wingdings" pitchFamily="2" charset="2"/>
              <a:buNone/>
            </a:pPr>
            <a:r>
              <a:rPr lang="cs-CZ" altLang="cs-CZ" sz="2800">
                <a:solidFill>
                  <a:srgbClr val="FFFF00"/>
                </a:solidFill>
              </a:rPr>
              <a:t>      14 – 110 kHz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Det_4xD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431925" y="1030288"/>
            <a:ext cx="99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D 200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3276600" y="1065213"/>
            <a:ext cx="99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D 230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5105400" y="1065213"/>
            <a:ext cx="99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D 240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6705600" y="1065213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D 240x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Det_Holg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125538"/>
            <a:ext cx="5937250" cy="44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822325" y="2173288"/>
            <a:ext cx="123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Holgate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900113" y="2970213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HET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Det_Se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848600" cy="58864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d9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0"/>
            <a:ext cx="3216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822325" y="1412875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Times New Roman" pitchFamily="18" charset="0"/>
              </a:rPr>
              <a:t>D 980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404813" y="2327275"/>
            <a:ext cx="188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Times New Roman" pitchFamily="18" charset="0"/>
              </a:rPr>
              <a:t>HET+FD+TE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371600"/>
          </a:xfrm>
          <a:noFill/>
          <a:ln/>
        </p:spPr>
        <p:txBody>
          <a:bodyPr/>
          <a:lstStyle/>
          <a:p>
            <a:r>
              <a:rPr lang="cs-CZ" altLang="cs-CZ">
                <a:latin typeface="Arial" charset="0"/>
              </a:rPr>
              <a:t>Základní principy použití detektoru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9138"/>
            <a:ext cx="7772400" cy="1981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cs-CZ" altLang="cs-CZ">
                <a:solidFill>
                  <a:srgbClr val="CC0099"/>
                </a:solidFill>
                <a:latin typeface="Arial" charset="0"/>
              </a:rPr>
              <a:t>Kdy ?</a:t>
            </a:r>
            <a:endParaRPr lang="cs-CZ" altLang="cs-CZ">
              <a:latin typeface="Arial" charset="0"/>
            </a:endParaRPr>
          </a:p>
          <a:p>
            <a:pPr>
              <a:buClr>
                <a:schemeClr val="folHlink"/>
              </a:buClr>
              <a:buSzPct val="75000"/>
              <a:buFont typeface="Wingdings" pitchFamily="2" charset="2"/>
              <a:buChar char="q"/>
            </a:pPr>
            <a:r>
              <a:rPr kumimoji="0" lang="cs-CZ" altLang="cs-CZ" sz="2800">
                <a:solidFill>
                  <a:srgbClr val="FFFF00"/>
                </a:solidFill>
                <a:latin typeface="Arial" charset="0"/>
              </a:rPr>
              <a:t>během roku</a:t>
            </a:r>
          </a:p>
          <a:p>
            <a:pPr>
              <a:buClr>
                <a:schemeClr val="folHlink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během noci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762000" y="37338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200">
                <a:solidFill>
                  <a:srgbClr val="CC0099"/>
                </a:solidFill>
                <a:latin typeface="Arial" charset="0"/>
              </a:rPr>
              <a:t>Kde ?</a:t>
            </a:r>
            <a:endParaRPr lang="cs-CZ" altLang="cs-CZ" sz="320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loviště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úkryty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q"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ochrana před klimatickými vlivy (vítr apod.)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611188" y="1314450"/>
            <a:ext cx="48815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cs-CZ" altLang="cs-CZ" sz="3200">
                <a:solidFill>
                  <a:srgbClr val="FFFF00"/>
                </a:solidFill>
              </a:rPr>
              <a:t> sledování jednoho druhu</a:t>
            </a: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611188" y="2133600"/>
            <a:ext cx="670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cs-CZ" altLang="cs-CZ" sz="3200">
                <a:solidFill>
                  <a:srgbClr val="FFFF00"/>
                </a:solidFill>
              </a:rPr>
              <a:t> výzkum netopýrů v jednom biotopu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611188" y="2971800"/>
            <a:ext cx="382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cs-CZ" altLang="cs-CZ" sz="3200">
                <a:solidFill>
                  <a:srgbClr val="FFFF00"/>
                </a:solidFill>
              </a:rPr>
              <a:t> vyhledávání úkrytů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611188" y="3810000"/>
            <a:ext cx="6370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cs-CZ" altLang="cs-CZ" sz="3200">
                <a:solidFill>
                  <a:srgbClr val="FFFF00"/>
                </a:solidFill>
              </a:rPr>
              <a:t> liniové transekty, bodová metoda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611188" y="4602163"/>
            <a:ext cx="8356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cs-CZ" altLang="cs-CZ" sz="3200">
                <a:solidFill>
                  <a:srgbClr val="FFFF00"/>
                </a:solidFill>
              </a:rPr>
              <a:t> faunistický výzkum části krajiny (např. obce)</a:t>
            </a: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35038"/>
          </a:xfrm>
          <a:noFill/>
          <a:ln/>
        </p:spPr>
        <p:txBody>
          <a:bodyPr/>
          <a:lstStyle/>
          <a:p>
            <a:r>
              <a:rPr lang="cs-CZ" altLang="cs-CZ">
                <a:latin typeface="Arial" charset="0"/>
              </a:rPr>
              <a:t>Typy výzkumu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utoUpdateAnimBg="0"/>
      <p:bldP spid="146435" grpId="0" autoUpdateAnimBg="0"/>
      <p:bldP spid="146436" grpId="0" autoUpdateAnimBg="0"/>
      <p:bldP spid="146437" grpId="0" autoUpdateAnimBg="0"/>
      <p:bldP spid="14643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analý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8991600" cy="649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576263" y="2852738"/>
            <a:ext cx="78835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altLang="cs-CZ" sz="3200">
                <a:solidFill>
                  <a:srgbClr val="FFFF00"/>
                </a:solidFill>
              </a:rPr>
              <a:t>   </a:t>
            </a:r>
            <a:r>
              <a:rPr lang="cs-CZ" altLang="cs-CZ" sz="2800">
                <a:solidFill>
                  <a:srgbClr val="FFFF00"/>
                </a:solidFill>
              </a:rPr>
              <a:t>podstata a význam echolokace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00"/>
                </a:solidFill>
              </a:rPr>
              <a:t>   echolokace u vrápenců, netopýrů </a:t>
            </a:r>
          </a:p>
          <a:p>
            <a:pPr>
              <a:buFont typeface="Wingdings" pitchFamily="2" charset="2"/>
              <a:buNone/>
            </a:pPr>
            <a:r>
              <a:rPr lang="cs-CZ" altLang="cs-CZ" sz="2800">
                <a:solidFill>
                  <a:srgbClr val="FFFF00"/>
                </a:solidFill>
              </a:rPr>
              <a:t>      a některých kaloňů </a:t>
            </a:r>
            <a:r>
              <a:rPr lang="cs-CZ" altLang="cs-CZ" sz="1600">
                <a:solidFill>
                  <a:srgbClr val="FFFF00"/>
                </a:solidFill>
              </a:rPr>
              <a:t>(</a:t>
            </a:r>
            <a:r>
              <a:rPr lang="cs-CZ" altLang="cs-CZ" sz="1600" i="1">
                <a:solidFill>
                  <a:srgbClr val="FFFF00"/>
                </a:solidFill>
              </a:rPr>
              <a:t>Rousettus aegyptiacus, Eonycteris spelaea</a:t>
            </a:r>
            <a:r>
              <a:rPr lang="cs-CZ" altLang="cs-CZ" sz="1600">
                <a:solidFill>
                  <a:srgbClr val="FFFF00"/>
                </a:solidFill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00"/>
                </a:solidFill>
              </a:rPr>
              <a:t>   typy echolokačních signálů</a:t>
            </a:r>
            <a:endParaRPr lang="cs-CZ" altLang="cs-CZ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763713" y="476250"/>
            <a:ext cx="6364287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s-CZ" altLang="cs-CZ" sz="3200"/>
              <a:t>Parametry ultrazvukových signálů: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639888" y="2827338"/>
            <a:ext cx="3138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s-CZ" altLang="cs-CZ" sz="3200">
                <a:solidFill>
                  <a:srgbClr val="FFFF00"/>
                </a:solidFill>
              </a:rPr>
              <a:t>1) tónová kvalita</a:t>
            </a:r>
            <a:endParaRPr lang="cs-CZ" altLang="cs-CZ" sz="3200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639888" y="3536950"/>
            <a:ext cx="241617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s-CZ" altLang="cs-CZ" sz="3200"/>
              <a:t>2) frekvence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639888" y="4186238"/>
            <a:ext cx="21463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s-CZ" altLang="cs-CZ" sz="3200"/>
              <a:t>3) hlasitost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639888" y="4908550"/>
            <a:ext cx="1874837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s-CZ" altLang="cs-CZ" sz="3200"/>
              <a:t>4) rytmus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554038" y="5462588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cs-CZ" sz="1800">
                <a:solidFill>
                  <a:srgbClr val="FFFF00"/>
                </a:solidFill>
              </a:rPr>
              <a:t>0</a:t>
            </a:r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6305550" y="303847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1800">
                <a:solidFill>
                  <a:srgbClr val="FFFF00"/>
                </a:solidFill>
              </a:rPr>
              <a:t>fm</a:t>
            </a:r>
            <a:endParaRPr lang="cs-CZ" altLang="cs-CZ" sz="1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963988" y="2547938"/>
            <a:ext cx="339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2000" b="1">
                <a:solidFill>
                  <a:srgbClr val="FFFF00"/>
                </a:solidFill>
              </a:rPr>
              <a:t>CF</a:t>
            </a:r>
            <a:endParaRPr lang="cs-CZ" altLang="cs-CZ" sz="1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04800" y="2057400"/>
            <a:ext cx="438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2000">
                <a:solidFill>
                  <a:srgbClr val="FFFF00"/>
                </a:solidFill>
              </a:rPr>
              <a:t>kHz</a:t>
            </a:r>
            <a:endParaRPr lang="cs-CZ" altLang="cs-CZ" sz="1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6840538" y="5538788"/>
            <a:ext cx="338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2000">
                <a:solidFill>
                  <a:srgbClr val="FFFF00"/>
                </a:solidFill>
              </a:rPr>
              <a:t>ms</a:t>
            </a:r>
            <a:endParaRPr lang="cs-CZ" altLang="cs-CZ" sz="2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3963988" y="55387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1800">
                <a:solidFill>
                  <a:srgbClr val="FFFF00"/>
                </a:solidFill>
              </a:rPr>
              <a:t>50</a:t>
            </a:r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1700213" y="303847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1800">
                <a:solidFill>
                  <a:srgbClr val="FFFF00"/>
                </a:solidFill>
              </a:rPr>
              <a:t>fm</a:t>
            </a:r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569913" y="2819400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1800">
                <a:solidFill>
                  <a:srgbClr val="FFFF00"/>
                </a:solidFill>
              </a:rPr>
              <a:t>80</a:t>
            </a:r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115722" name="Group 10"/>
          <p:cNvGrpSpPr>
            <a:grpSpLocks/>
          </p:cNvGrpSpPr>
          <p:nvPr/>
        </p:nvGrpSpPr>
        <p:grpSpPr bwMode="auto">
          <a:xfrm>
            <a:off x="2224088" y="2932113"/>
            <a:ext cx="3949700" cy="325437"/>
            <a:chOff x="3045" y="2826"/>
            <a:chExt cx="2985" cy="210"/>
          </a:xfrm>
        </p:grpSpPr>
        <p:sp>
          <p:nvSpPr>
            <p:cNvPr id="115723" name="Line 11"/>
            <p:cNvSpPr>
              <a:spLocks noChangeShapeType="1"/>
            </p:cNvSpPr>
            <p:nvPr/>
          </p:nvSpPr>
          <p:spPr bwMode="auto">
            <a:xfrm flipV="1">
              <a:off x="3045" y="2826"/>
              <a:ext cx="60" cy="21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5724" name="Line 12"/>
            <p:cNvSpPr>
              <a:spLocks noChangeShapeType="1"/>
            </p:cNvSpPr>
            <p:nvPr/>
          </p:nvSpPr>
          <p:spPr bwMode="auto">
            <a:xfrm>
              <a:off x="3105" y="2826"/>
              <a:ext cx="2865" cy="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5725" name="Line 13"/>
            <p:cNvSpPr>
              <a:spLocks noChangeShapeType="1"/>
            </p:cNvSpPr>
            <p:nvPr/>
          </p:nvSpPr>
          <p:spPr bwMode="auto">
            <a:xfrm>
              <a:off x="5970" y="2826"/>
              <a:ext cx="60" cy="21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2224088" y="3224213"/>
            <a:ext cx="0" cy="246538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>
            <a:off x="6151563" y="3224213"/>
            <a:ext cx="0" cy="246538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>
            <a:off x="1046163" y="2349500"/>
            <a:ext cx="1587" cy="30829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1046163" y="5432425"/>
            <a:ext cx="6211887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1127125" y="533400"/>
            <a:ext cx="470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FFFF00"/>
                </a:solidFill>
              </a:rPr>
              <a:t>CF puls s fm okraji (fm-CF-fm)</a:t>
            </a:r>
            <a:r>
              <a:rPr lang="cs-CZ" altLang="cs-CZ" b="1">
                <a:solidFill>
                  <a:srgbClr val="FFFF00"/>
                </a:solidFill>
                <a:latin typeface="Times New Roman" pitchFamily="18" charset="0"/>
              </a:rPr>
              <a:t>  </a:t>
            </a:r>
            <a:endParaRPr lang="cs-CZ" altLang="cs-CZ">
              <a:latin typeface="Times New Roman" pitchFamily="18" charset="0"/>
            </a:endParaRP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381000" y="6096000"/>
            <a:ext cx="663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CC00"/>
                </a:solidFill>
              </a:rPr>
              <a:t>Rhinolophidae, Hipposideridae, Emballonuridae</a:t>
            </a:r>
            <a:endParaRPr lang="cs-CZ" altLang="cs-CZ">
              <a:latin typeface="Times New Roman" pitchFamily="18" charset="0"/>
            </a:endParaRP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1476375" y="1844675"/>
            <a:ext cx="401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rgbClr val="FFCC00"/>
                </a:solidFill>
              </a:rPr>
              <a:t>Rhinolophus ferrumequinum</a:t>
            </a:r>
            <a:endParaRPr lang="cs-CZ" altLang="cs-CZ">
              <a:latin typeface="Times New Roman" pitchFamily="18" charset="0"/>
            </a:endParaRPr>
          </a:p>
        </p:txBody>
      </p:sp>
      <p:sp>
        <p:nvSpPr>
          <p:cNvPr id="115733" name="Line 21"/>
          <p:cNvSpPr>
            <a:spLocks noChangeShapeType="1"/>
          </p:cNvSpPr>
          <p:nvPr/>
        </p:nvSpPr>
        <p:spPr bwMode="auto">
          <a:xfrm flipH="1">
            <a:off x="914400" y="2971800"/>
            <a:ext cx="76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15734" name="Picture 22" descr="Rhi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381000"/>
            <a:ext cx="2206625" cy="24384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7575550" y="314166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Rfer</a:t>
            </a:r>
          </a:p>
        </p:txBody>
      </p:sp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7596188" y="3772272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dirty="0" err="1">
                <a:solidFill>
                  <a:schemeClr val="accent1"/>
                </a:solidFill>
              </a:rPr>
              <a:t>Rhip</a:t>
            </a:r>
            <a:endParaRPr lang="cs-CZ" altLang="cs-CZ" sz="1400" dirty="0">
              <a:solidFill>
                <a:schemeClr val="accent1"/>
              </a:solidFill>
            </a:endParaRPr>
          </a:p>
        </p:txBody>
      </p:sp>
      <p:pic>
        <p:nvPicPr>
          <p:cNvPr id="115747" name="01_Rhip 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01_Rhip 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640" y="37890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67" fill="hold"/>
                                        <p:tgtEl>
                                          <p:spTgt spid="1157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4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4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0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2"/>
          <p:cNvSpPr>
            <a:spLocks noChangeShapeType="1"/>
          </p:cNvSpPr>
          <p:nvPr/>
        </p:nvSpPr>
        <p:spPr bwMode="auto">
          <a:xfrm>
            <a:off x="1390650" y="5657850"/>
            <a:ext cx="82550" cy="15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>
            <a:off x="1371600" y="3733800"/>
            <a:ext cx="152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1490663" y="1524000"/>
            <a:ext cx="6586537" cy="4133850"/>
            <a:chOff x="3024" y="825"/>
            <a:chExt cx="4785" cy="1966"/>
          </a:xfrm>
        </p:grpSpPr>
        <p:sp>
          <p:nvSpPr>
            <p:cNvPr id="116741" name="Line 5"/>
            <p:cNvSpPr>
              <a:spLocks noChangeShapeType="1"/>
            </p:cNvSpPr>
            <p:nvPr/>
          </p:nvSpPr>
          <p:spPr bwMode="auto">
            <a:xfrm>
              <a:off x="3024" y="825"/>
              <a:ext cx="1" cy="196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3024" y="2790"/>
              <a:ext cx="4785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6743" name="Freeform 7"/>
          <p:cNvSpPr>
            <a:spLocks/>
          </p:cNvSpPr>
          <p:nvPr/>
        </p:nvSpPr>
        <p:spPr bwMode="auto">
          <a:xfrm rot="-1946384">
            <a:off x="4113213" y="2806700"/>
            <a:ext cx="1352550" cy="1371600"/>
          </a:xfrm>
          <a:custGeom>
            <a:avLst/>
            <a:gdLst>
              <a:gd name="T0" fmla="*/ 24 w 600"/>
              <a:gd name="T1" fmla="*/ 0 h 576"/>
              <a:gd name="T2" fmla="*/ 24 w 600"/>
              <a:gd name="T3" fmla="*/ 144 h 576"/>
              <a:gd name="T4" fmla="*/ 168 w 600"/>
              <a:gd name="T5" fmla="*/ 288 h 576"/>
              <a:gd name="T6" fmla="*/ 600 w 600"/>
              <a:gd name="T7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0" h="576">
                <a:moveTo>
                  <a:pt x="24" y="0"/>
                </a:moveTo>
                <a:cubicBezTo>
                  <a:pt x="12" y="48"/>
                  <a:pt x="0" y="96"/>
                  <a:pt x="24" y="144"/>
                </a:cubicBezTo>
                <a:cubicBezTo>
                  <a:pt x="48" y="192"/>
                  <a:pt x="72" y="216"/>
                  <a:pt x="168" y="288"/>
                </a:cubicBezTo>
                <a:cubicBezTo>
                  <a:pt x="264" y="360"/>
                  <a:pt x="432" y="468"/>
                  <a:pt x="600" y="576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3886200" y="3276600"/>
            <a:ext cx="0" cy="2614613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5715000" y="3733800"/>
            <a:ext cx="0" cy="2109788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977900" y="540385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1800">
                <a:solidFill>
                  <a:srgbClr val="FFFF00"/>
                </a:solidFill>
              </a:rPr>
              <a:t>0</a:t>
            </a:r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965200" y="361156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1800">
                <a:solidFill>
                  <a:srgbClr val="FFFF00"/>
                </a:solidFill>
              </a:rPr>
              <a:t>22</a:t>
            </a:r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116748" name="Group 12"/>
          <p:cNvGrpSpPr>
            <a:grpSpLocks/>
          </p:cNvGrpSpPr>
          <p:nvPr/>
        </p:nvGrpSpPr>
        <p:grpSpPr bwMode="auto">
          <a:xfrm>
            <a:off x="4652963" y="5813425"/>
            <a:ext cx="3027362" cy="430213"/>
            <a:chOff x="5279" y="2864"/>
            <a:chExt cx="2199" cy="205"/>
          </a:xfrm>
        </p:grpSpPr>
        <p:sp>
          <p:nvSpPr>
            <p:cNvPr id="116749" name="Rectangle 13"/>
            <p:cNvSpPr>
              <a:spLocks noChangeArrowheads="1"/>
            </p:cNvSpPr>
            <p:nvPr/>
          </p:nvSpPr>
          <p:spPr bwMode="auto">
            <a:xfrm>
              <a:off x="7233" y="2924"/>
              <a:ext cx="2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2000">
                  <a:solidFill>
                    <a:srgbClr val="FFFF00"/>
                  </a:solidFill>
                </a:rPr>
                <a:t>ms</a:t>
              </a:r>
              <a:endParaRPr lang="cs-CZ" altLang="cs-CZ" sz="10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16750" name="Rectangle 14"/>
            <p:cNvSpPr>
              <a:spLocks noChangeArrowheads="1"/>
            </p:cNvSpPr>
            <p:nvPr/>
          </p:nvSpPr>
          <p:spPr bwMode="auto">
            <a:xfrm>
              <a:off x="5279" y="2864"/>
              <a:ext cx="18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800">
                  <a:solidFill>
                    <a:srgbClr val="FFFF00"/>
                  </a:solidFill>
                </a:rPr>
                <a:t>14</a:t>
              </a:r>
              <a:endParaRPr lang="cs-CZ" altLang="cs-CZ" sz="18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3286125" y="306863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1800">
                <a:solidFill>
                  <a:srgbClr val="FFFF00"/>
                </a:solidFill>
              </a:rPr>
              <a:t>fm</a:t>
            </a:r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4521200" y="3276600"/>
            <a:ext cx="339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2000" b="1">
                <a:solidFill>
                  <a:srgbClr val="FFFF00"/>
                </a:solidFill>
              </a:rPr>
              <a:t>CF</a:t>
            </a:r>
            <a:endParaRPr lang="cs-CZ" altLang="cs-CZ" sz="1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28650" y="1608138"/>
            <a:ext cx="438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cs-CZ" sz="2000">
                <a:solidFill>
                  <a:srgbClr val="FFFF00"/>
                </a:solidFill>
              </a:rPr>
              <a:t>kHz</a:t>
            </a:r>
            <a:endParaRPr lang="cs-CZ" altLang="cs-CZ" sz="2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685800" y="379413"/>
            <a:ext cx="506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cs-CZ" altLang="cs-CZ" b="1">
                <a:solidFill>
                  <a:srgbClr val="FFFF00"/>
                </a:solidFill>
                <a:latin typeface="Arial" charset="0"/>
              </a:rPr>
              <a:t>QCF puls s fm začátkem (fm-CF)</a:t>
            </a:r>
            <a:endParaRPr lang="cs-CZ" altLang="cs-CZ" b="1"/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62000" y="6172200"/>
            <a:ext cx="135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CC00"/>
                </a:solidFill>
              </a:rPr>
              <a:t>Nyctalus</a:t>
            </a:r>
            <a:endParaRPr lang="cs-CZ" altLang="cs-CZ">
              <a:solidFill>
                <a:srgbClr val="FFCC00"/>
              </a:solidFill>
              <a:latin typeface="Times New Roman" pitchFamily="18" charset="0"/>
            </a:endParaRPr>
          </a:p>
        </p:txBody>
      </p:sp>
      <p:pic>
        <p:nvPicPr>
          <p:cNvPr id="116756" name="Picture 20" descr="Nno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304800"/>
            <a:ext cx="2368550" cy="365760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3140075" y="1524000"/>
            <a:ext cx="242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rgbClr val="FFCC00"/>
                </a:solidFill>
              </a:rPr>
              <a:t>Nyctalus noctula</a:t>
            </a:r>
            <a:endParaRPr lang="cs-CZ" altLang="cs-CZ">
              <a:latin typeface="Times New Roman" pitchFamily="18" charset="0"/>
            </a:endParaRP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7740650" y="4365625"/>
            <a:ext cx="598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Nnoc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7753350" y="477996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chemeClr val="accent1"/>
                </a:solidFill>
              </a:rPr>
              <a:t>Nlei</a:t>
            </a:r>
          </a:p>
        </p:txBody>
      </p:sp>
      <p:pic>
        <p:nvPicPr>
          <p:cNvPr id="116767" name="02_Nnoc 5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365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8" name="Nlei 6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97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07" fill="hold"/>
                                        <p:tgtEl>
                                          <p:spTgt spid="1167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6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6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6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40" fill="hold"/>
                                        <p:tgtEl>
                                          <p:spTgt spid="1167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6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6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15988"/>
            <a:ext cx="8928100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5" name="Line 5"/>
          <p:cNvSpPr>
            <a:spLocks noChangeShapeType="1"/>
          </p:cNvSpPr>
          <p:nvPr/>
        </p:nvSpPr>
        <p:spPr bwMode="auto">
          <a:xfrm flipH="1">
            <a:off x="5580063" y="2492375"/>
            <a:ext cx="287337" cy="1800225"/>
          </a:xfrm>
          <a:prstGeom prst="line">
            <a:avLst/>
          </a:prstGeom>
          <a:noFill/>
          <a:ln w="28575" cap="sq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46" name="Oval 6"/>
          <p:cNvSpPr>
            <a:spLocks noChangeArrowheads="1"/>
          </p:cNvSpPr>
          <p:nvPr/>
        </p:nvSpPr>
        <p:spPr bwMode="auto">
          <a:xfrm>
            <a:off x="6659563" y="2060575"/>
            <a:ext cx="1728787" cy="2879725"/>
          </a:xfrm>
          <a:prstGeom prst="ellipse">
            <a:avLst/>
          </a:prstGeom>
          <a:noFill/>
          <a:ln w="28575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5487988" y="1935163"/>
            <a:ext cx="155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rgbClr val="FF3300"/>
                </a:solidFill>
              </a:rPr>
              <a:t>N. noctula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hnivá čára">
  <a:themeElements>
    <a:clrScheme name="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FF66FF"/>
      </a:folHlink>
    </a:clrScheme>
    <a:fontScheme name="Ohnivá čár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hnivá čára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nivá čára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nivá čár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Office\Sablony\Návrhy prezentací\Ohnivá čára.pot</Template>
  <TotalTime>1781</TotalTime>
  <Words>1432</Words>
  <Application>Microsoft Office PowerPoint</Application>
  <PresentationFormat>Předvádění na obrazovce (4:3)</PresentationFormat>
  <Paragraphs>277</Paragraphs>
  <Slides>46</Slides>
  <Notes>3</Notes>
  <HiddenSlides>0</HiddenSlides>
  <MMClips>20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8" baseType="lpstr">
      <vt:lpstr>Ohnivá čára</vt:lpstr>
      <vt:lpstr>Photo Editor Photo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UTZ detektor</vt:lpstr>
      <vt:lpstr>Typy detektorů</vt:lpstr>
      <vt:lpstr>Výhody a nevýhody heterodynovací</vt:lpstr>
      <vt:lpstr>Výhody a nevýhody frequence division</vt:lpstr>
      <vt:lpstr>Výhody a nevýhody time expansion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principy použití detektoru</vt:lpstr>
      <vt:lpstr>Typy výzkumu</vt:lpstr>
      <vt:lpstr>Prezentace aplikace PowerPoint</vt:lpstr>
    </vt:vector>
  </TitlesOfParts>
  <Company>KZE PřF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RNDr. Zdeněk Řehák</dc:creator>
  <cp:lastModifiedBy>zdenek</cp:lastModifiedBy>
  <cp:revision>59</cp:revision>
  <dcterms:created xsi:type="dcterms:W3CDTF">2000-09-06T18:13:31Z</dcterms:created>
  <dcterms:modified xsi:type="dcterms:W3CDTF">2015-10-29T15:31:05Z</dcterms:modified>
</cp:coreProperties>
</file>