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8" r:id="rId1"/>
    <p:sldMasterId id="2147483813" r:id="rId2"/>
    <p:sldMasterId id="2147484093" r:id="rId3"/>
    <p:sldMasterId id="2147484108" r:id="rId4"/>
    <p:sldMasterId id="2147484123" r:id="rId5"/>
    <p:sldMasterId id="2147484138" r:id="rId6"/>
  </p:sldMasterIdLst>
  <p:notesMasterIdLst>
    <p:notesMasterId r:id="rId71"/>
  </p:notesMasterIdLst>
  <p:handoutMasterIdLst>
    <p:handoutMasterId r:id="rId72"/>
  </p:handoutMasterIdLst>
  <p:sldIdLst>
    <p:sldId id="484" r:id="rId7"/>
    <p:sldId id="628" r:id="rId8"/>
    <p:sldId id="629" r:id="rId9"/>
    <p:sldId id="630" r:id="rId10"/>
    <p:sldId id="631" r:id="rId11"/>
    <p:sldId id="632" r:id="rId12"/>
    <p:sldId id="633" r:id="rId13"/>
    <p:sldId id="634" r:id="rId14"/>
    <p:sldId id="635" r:id="rId15"/>
    <p:sldId id="636" r:id="rId16"/>
    <p:sldId id="637" r:id="rId17"/>
    <p:sldId id="638" r:id="rId18"/>
    <p:sldId id="639" r:id="rId19"/>
    <p:sldId id="640" r:id="rId20"/>
    <p:sldId id="641" r:id="rId21"/>
    <p:sldId id="642" r:id="rId22"/>
    <p:sldId id="643" r:id="rId23"/>
    <p:sldId id="644" r:id="rId24"/>
    <p:sldId id="645" r:id="rId25"/>
    <p:sldId id="646" r:id="rId26"/>
    <p:sldId id="647" r:id="rId27"/>
    <p:sldId id="648" r:id="rId28"/>
    <p:sldId id="649" r:id="rId29"/>
    <p:sldId id="650" r:id="rId30"/>
    <p:sldId id="604" r:id="rId31"/>
    <p:sldId id="603" r:id="rId32"/>
    <p:sldId id="605" r:id="rId33"/>
    <p:sldId id="606" r:id="rId34"/>
    <p:sldId id="607" r:id="rId35"/>
    <p:sldId id="608" r:id="rId36"/>
    <p:sldId id="609" r:id="rId37"/>
    <p:sldId id="610" r:id="rId38"/>
    <p:sldId id="611" r:id="rId39"/>
    <p:sldId id="612" r:id="rId40"/>
    <p:sldId id="613" r:id="rId41"/>
    <p:sldId id="614" r:id="rId42"/>
    <p:sldId id="615" r:id="rId43"/>
    <p:sldId id="616" r:id="rId44"/>
    <p:sldId id="617" r:id="rId45"/>
    <p:sldId id="618" r:id="rId46"/>
    <p:sldId id="619" r:id="rId47"/>
    <p:sldId id="620" r:id="rId48"/>
    <p:sldId id="621" r:id="rId49"/>
    <p:sldId id="622" r:id="rId50"/>
    <p:sldId id="623" r:id="rId51"/>
    <p:sldId id="624" r:id="rId52"/>
    <p:sldId id="625" r:id="rId53"/>
    <p:sldId id="626" r:id="rId54"/>
    <p:sldId id="627" r:id="rId55"/>
    <p:sldId id="592" r:id="rId56"/>
    <p:sldId id="573" r:id="rId57"/>
    <p:sldId id="575" r:id="rId58"/>
    <p:sldId id="598" r:id="rId59"/>
    <p:sldId id="576" r:id="rId60"/>
    <p:sldId id="577" r:id="rId61"/>
    <p:sldId id="595" r:id="rId62"/>
    <p:sldId id="599" r:id="rId63"/>
    <p:sldId id="578" r:id="rId64"/>
    <p:sldId id="600" r:id="rId65"/>
    <p:sldId id="581" r:id="rId66"/>
    <p:sldId id="579" r:id="rId67"/>
    <p:sldId id="580" r:id="rId68"/>
    <p:sldId id="583" r:id="rId69"/>
    <p:sldId id="597" r:id="rId70"/>
  </p:sldIdLst>
  <p:sldSz cx="9144000" cy="6858000" type="screen4x3"/>
  <p:notesSz cx="6858000" cy="9640888"/>
  <p:custDataLst>
    <p:tags r:id="rId7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CCFF66"/>
    <a:srgbClr val="3333CC"/>
    <a:srgbClr val="CC0000"/>
    <a:srgbClr val="669900"/>
    <a:srgbClr val="FF6699"/>
    <a:srgbClr val="000082"/>
    <a:srgbClr val="CC6600"/>
    <a:srgbClr val="666699"/>
    <a:srgbClr val="FFFFFF"/>
    <a:srgbClr val="E7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3" autoAdjust="0"/>
    <p:restoredTop sz="99655" autoAdjust="0"/>
  </p:normalViewPr>
  <p:slideViewPr>
    <p:cSldViewPr>
      <p:cViewPr varScale="1">
        <p:scale>
          <a:sx n="85" d="100"/>
          <a:sy n="85" d="100"/>
        </p:scale>
        <p:origin x="-162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016" y="-84"/>
      </p:cViewPr>
      <p:guideLst>
        <p:guide orient="horz" pos="3037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ru-RU"/>
              <a:t>Сергей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8288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ru-RU"/>
              <a:t>Место заголовка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58288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F4657048-BE69-4084-8835-613FD0AE2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6380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9175" y="723900"/>
            <a:ext cx="4819650" cy="3614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79938"/>
            <a:ext cx="50292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8288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58288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E773CEC4-87D1-442F-B049-0560798A4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9192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08D3866-7F09-4380-9EF1-1BD53F97FE4A}" type="slidenum">
              <a:rPr kumimoji="0" lang="ru-RU" sz="1200" smtClean="0"/>
              <a:pPr/>
              <a:t>1</a:t>
            </a:fld>
            <a:endParaRPr kumimoji="0" lang="ru-RU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10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11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12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13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14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9D83EE-62AF-4D8C-A896-DB1BE678C052}" type="slidenum">
              <a:rPr kumimoji="0" lang="ru-RU" sz="1200" smtClean="0">
                <a:solidFill>
                  <a:prstClr val="black"/>
                </a:solidFill>
              </a:rPr>
              <a:pPr/>
              <a:t>15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16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17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18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19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9D83EE-62AF-4D8C-A896-DB1BE678C052}" type="slidenum">
              <a:rPr kumimoji="0" lang="ru-RU" sz="1200" smtClean="0">
                <a:solidFill>
                  <a:prstClr val="black"/>
                </a:solidFill>
              </a:rPr>
              <a:pPr/>
              <a:t>2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20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21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22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23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24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9D83EE-62AF-4D8C-A896-DB1BE678C052}" type="slidenum">
              <a:rPr kumimoji="0" lang="ru-RU" sz="1200" smtClean="0">
                <a:solidFill>
                  <a:prstClr val="black"/>
                </a:solidFill>
              </a:rPr>
              <a:pPr/>
              <a:t>25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26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27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28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29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3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30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31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32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33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34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35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36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37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38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39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4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9D83EE-62AF-4D8C-A896-DB1BE678C052}" type="slidenum">
              <a:rPr kumimoji="0" lang="ru-RU" sz="1200" smtClean="0">
                <a:solidFill>
                  <a:prstClr val="black"/>
                </a:solidFill>
              </a:rPr>
              <a:pPr/>
              <a:t>40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41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42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43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44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45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46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47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48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49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5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9D83EE-62AF-4D8C-A896-DB1BE678C052}" type="slidenum">
              <a:rPr kumimoji="0" lang="ru-RU" sz="1200" smtClean="0"/>
              <a:pPr/>
              <a:t>50</a:t>
            </a:fld>
            <a:endParaRPr kumimoji="0"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51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52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53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54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55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56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57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58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59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6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60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9D83EE-62AF-4D8C-A896-DB1BE678C052}" type="slidenum">
              <a:rPr kumimoji="0" lang="ru-RU" sz="1200" smtClean="0"/>
              <a:pPr/>
              <a:t>61</a:t>
            </a:fld>
            <a:endParaRPr kumimoji="0"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62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63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/>
              <a:pPr/>
              <a:t>64</a:t>
            </a:fld>
            <a:endParaRPr kumimoji="0" lang="ru-RU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7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F87B9-224D-4815-A271-65B5BABCD4C9}" type="slidenum">
              <a:rPr kumimoji="0" lang="ru-RU" sz="1200" smtClean="0">
                <a:solidFill>
                  <a:prstClr val="black"/>
                </a:solidFill>
              </a:rPr>
              <a:pPr/>
              <a:t>8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23900"/>
            <a:ext cx="4819650" cy="36147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9D83EE-62AF-4D8C-A896-DB1BE678C052}" type="slidenum">
              <a:rPr kumimoji="0" lang="ru-RU" sz="1200" smtClean="0">
                <a:solidFill>
                  <a:prstClr val="black"/>
                </a:solidFill>
              </a:rPr>
              <a:pPr/>
              <a:t>9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8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0C8B030-DF20-4EA4-9319-FF3F0BBB5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89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6E47CF2-ED5D-4330-ACA9-8DF4E3D1B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831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81825" y="0"/>
            <a:ext cx="2162175" cy="63198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3713" y="0"/>
            <a:ext cx="6335712" cy="63198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C4565BC-93CA-486F-BE80-6771244B6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5079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8562763 w 21600"/>
              <a:gd name="T1" fmla="*/ 310356 h 21600"/>
              <a:gd name="T2" fmla="*/ 4572000 w 21600"/>
              <a:gd name="T3" fmla="*/ 620712 h 21600"/>
              <a:gd name="T4" fmla="*/ 581237 w 21600"/>
              <a:gd name="T5" fmla="*/ 310356 h 21600"/>
              <a:gd name="T6" fmla="*/ 4572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" name="Rectangle 51"/>
          <p:cNvSpPr>
            <a:spLocks noChangeArrowheads="1"/>
          </p:cNvSpPr>
          <p:nvPr userDrawn="1"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kumimoji="0" lang="cs-CZ" sz="1800">
              <a:solidFill>
                <a:srgbClr val="292929"/>
              </a:solidFill>
              <a:latin typeface="Verdana" pitchFamily="34" charset="0"/>
            </a:endParaRPr>
          </a:p>
        </p:txBody>
      </p:sp>
      <p:pic>
        <p:nvPicPr>
          <p:cNvPr id="5" name="Picture 50" descr="zahlavi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438" y="0"/>
            <a:ext cx="12182476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6"/>
          <p:cNvSpPr>
            <a:spLocks noChangeArrowheads="1"/>
          </p:cNvSpPr>
          <p:nvPr userDrawn="1"/>
        </p:nvSpPr>
        <p:spPr bwMode="auto">
          <a:xfrm rot="5400000">
            <a:off x="7488238" y="1868488"/>
            <a:ext cx="4537075" cy="2016125"/>
          </a:xfrm>
          <a:custGeom>
            <a:avLst/>
            <a:gdLst>
              <a:gd name="T0" fmla="*/ 3960908 w 21600"/>
              <a:gd name="T1" fmla="*/ 1008063 h 21600"/>
              <a:gd name="T2" fmla="*/ 2268538 w 21600"/>
              <a:gd name="T3" fmla="*/ 2016125 h 21600"/>
              <a:gd name="T4" fmla="*/ 576167 w 21600"/>
              <a:gd name="T5" fmla="*/ 1008063 h 21600"/>
              <a:gd name="T6" fmla="*/ 22685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cs-CZ" sz="180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0" lang="cs-CZ" sz="180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3"/>
            <a:ext cx="7493000" cy="197326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Klepnutím lze upravit styl předlohy nadpisů.</a:t>
            </a:r>
          </a:p>
        </p:txBody>
      </p:sp>
      <p:sp>
        <p:nvSpPr>
          <p:cNvPr id="11" name="Rectangle 4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4213" y="6418263"/>
            <a:ext cx="161925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916238" y="6284913"/>
            <a:ext cx="33115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37288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400" b="0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D11E43E-86F4-43F3-9C96-C6546FE5B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4942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2B65917-F291-40D7-92A6-746D34C20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8491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AB53377-5FDB-4CDC-8952-C9CE6327F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418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DBDE532-9268-40C7-A126-C19F2517A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340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3713" y="1844675"/>
            <a:ext cx="4248150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94263" y="1844675"/>
            <a:ext cx="4249737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FC18AB6-B6FA-4A08-AF1E-E3A6D93C2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4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DA4D868-10C9-4320-92A2-1464A39D4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1387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42980A2-CB5A-40DC-AC40-2D704659E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356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FB48FB2-858B-4D49-A1D5-CBB4F0F7C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983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2DCEC30-DE3E-47D4-A922-E10A5BF5A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5575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ADC50F7-5559-4A38-9FE6-A79AFBD4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6092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F0033E5-D365-478B-ADDC-747EBA44B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118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A68D2B0-15F1-41C4-889B-59964460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663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81825" y="0"/>
            <a:ext cx="2162175" cy="63198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3713" y="0"/>
            <a:ext cx="6335712" cy="63198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3F7916E-11A9-4F45-B088-F28D0312C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4579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8562763 w 21600"/>
              <a:gd name="T1" fmla="*/ 310356 h 21600"/>
              <a:gd name="T2" fmla="*/ 4572000 w 21600"/>
              <a:gd name="T3" fmla="*/ 620712 h 21600"/>
              <a:gd name="T4" fmla="*/ 581237 w 21600"/>
              <a:gd name="T5" fmla="*/ 310356 h 21600"/>
              <a:gd name="T6" fmla="*/ 4572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" name="Rectangle 51"/>
          <p:cNvSpPr>
            <a:spLocks noChangeArrowheads="1"/>
          </p:cNvSpPr>
          <p:nvPr userDrawn="1"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kumimoji="0" lang="cs-CZ" sz="1800">
              <a:solidFill>
                <a:srgbClr val="292929"/>
              </a:solidFill>
              <a:latin typeface="Verdana" pitchFamily="34" charset="0"/>
            </a:endParaRPr>
          </a:p>
        </p:txBody>
      </p:sp>
      <p:pic>
        <p:nvPicPr>
          <p:cNvPr id="5" name="Picture 50" descr="zahlavi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438" y="0"/>
            <a:ext cx="12182476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6"/>
          <p:cNvSpPr>
            <a:spLocks noChangeArrowheads="1"/>
          </p:cNvSpPr>
          <p:nvPr userDrawn="1"/>
        </p:nvSpPr>
        <p:spPr bwMode="auto">
          <a:xfrm rot="5400000">
            <a:off x="7488238" y="1868488"/>
            <a:ext cx="4537075" cy="2016125"/>
          </a:xfrm>
          <a:custGeom>
            <a:avLst/>
            <a:gdLst>
              <a:gd name="T0" fmla="*/ 3960908 w 21600"/>
              <a:gd name="T1" fmla="*/ 1008063 h 21600"/>
              <a:gd name="T2" fmla="*/ 2268538 w 21600"/>
              <a:gd name="T3" fmla="*/ 2016125 h 21600"/>
              <a:gd name="T4" fmla="*/ 576167 w 21600"/>
              <a:gd name="T5" fmla="*/ 1008063 h 21600"/>
              <a:gd name="T6" fmla="*/ 22685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cs-CZ" sz="180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0" lang="cs-CZ" sz="180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3"/>
            <a:ext cx="7493000" cy="197326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Klepnutím lze upravit styl předlohy nadpisů.</a:t>
            </a:r>
          </a:p>
        </p:txBody>
      </p:sp>
      <p:sp>
        <p:nvSpPr>
          <p:cNvPr id="11" name="Rectangle 4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4213" y="6418263"/>
            <a:ext cx="161925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916238" y="6284913"/>
            <a:ext cx="33115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37288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400" b="0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D5187E6-4AE9-4BE5-A989-8682E6EF3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871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1470025"/>
          </a:xfrm>
          <a:noFill/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7128792" cy="206308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0C8B030-DF20-4EA4-9319-FF3F0BBB5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311"/>
            <a:ext cx="5035768" cy="9144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324606" y="3717032"/>
            <a:ext cx="345638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795058" y="3717032"/>
            <a:ext cx="108012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889246" y="3717032"/>
            <a:ext cx="2592288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7092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CEC30-DE3E-47D4-A922-E10A5BF5A7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42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9" y="6202100"/>
            <a:ext cx="313200" cy="32023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68" y="6200280"/>
            <a:ext cx="313200" cy="32387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49" y="6199094"/>
            <a:ext cx="304739" cy="32625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1324606" y="4257926"/>
            <a:ext cx="345638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795058" y="4257926"/>
            <a:ext cx="108012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889246" y="4257926"/>
            <a:ext cx="2592288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4606" y="4406900"/>
            <a:ext cx="7170106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24606" y="2906713"/>
            <a:ext cx="7170106" cy="1242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BCCBA-A879-4409-BE60-EDA65FE03E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2" name="Obrázek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311"/>
            <a:ext cx="5035768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794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7BB14-2F95-43DB-94BB-6F943D4491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1880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124C2-3ED1-499B-A7AB-3B775064C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36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C6BCCBA-A879-4409-BE60-EDA65FE03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3897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60F05-A2A9-46C3-9D60-0AD07A9D9C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1862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601B0-BE0F-4044-B772-E686686766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73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74162-4112-42A6-9C25-D0CCBAD0E6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1173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6AADC-15A3-4281-80B2-596BE519E9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337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47CF2-ED5D-4330-ACA9-8DF4E3D1B2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66576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565BC-93CA-486F-BE80-6771244B67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2594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/>
          <p:cNvSpPr>
            <a:spLocks noChangeArrowheads="1"/>
          </p:cNvSpPr>
          <p:nvPr userDrawn="1"/>
        </p:nvSpPr>
        <p:spPr bwMode="auto">
          <a:xfrm>
            <a:off x="0" y="1219200"/>
            <a:ext cx="9144000" cy="1905000"/>
          </a:xfrm>
          <a:prstGeom prst="rect">
            <a:avLst/>
          </a:prstGeom>
          <a:gradFill rotWithShape="0">
            <a:gsLst>
              <a:gs pos="0">
                <a:srgbClr val="8C4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Arc 52"/>
          <p:cNvSpPr>
            <a:spLocks/>
          </p:cNvSpPr>
          <p:nvPr userDrawn="1"/>
        </p:nvSpPr>
        <p:spPr bwMode="auto">
          <a:xfrm flipH="1">
            <a:off x="5715000" y="1924050"/>
            <a:ext cx="3429000" cy="6854825"/>
          </a:xfrm>
          <a:custGeom>
            <a:avLst/>
            <a:gdLst>
              <a:gd name="T0" fmla="*/ 7938 w 21600"/>
              <a:gd name="T1" fmla="*/ 0 h 43184"/>
              <a:gd name="T2" fmla="*/ 130175 w 21600"/>
              <a:gd name="T3" fmla="*/ 6854825 h 43184"/>
              <a:gd name="T4" fmla="*/ 0 w 21600"/>
              <a:gd name="T5" fmla="*/ 3428682 h 43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4" fill="none" extrusionOk="0">
                <a:moveTo>
                  <a:pt x="49" y="0"/>
                </a:moveTo>
                <a:cubicBezTo>
                  <a:pt x="11959" y="27"/>
                  <a:pt x="21600" y="9690"/>
                  <a:pt x="21600" y="21600"/>
                </a:cubicBezTo>
                <a:cubicBezTo>
                  <a:pt x="21600" y="33210"/>
                  <a:pt x="12421" y="42743"/>
                  <a:pt x="820" y="43184"/>
                </a:cubicBezTo>
              </a:path>
              <a:path w="21600" h="43184" stroke="0" extrusionOk="0">
                <a:moveTo>
                  <a:pt x="49" y="0"/>
                </a:moveTo>
                <a:cubicBezTo>
                  <a:pt x="11959" y="27"/>
                  <a:pt x="21600" y="9690"/>
                  <a:pt x="21600" y="21600"/>
                </a:cubicBezTo>
                <a:cubicBezTo>
                  <a:pt x="21600" y="33210"/>
                  <a:pt x="12421" y="42743"/>
                  <a:pt x="820" y="43184"/>
                </a:cubicBezTo>
                <a:lnTo>
                  <a:pt x="0" y="21600"/>
                </a:lnTo>
                <a:lnTo>
                  <a:pt x="49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" name="Arc 53"/>
          <p:cNvSpPr>
            <a:spLocks/>
          </p:cNvSpPr>
          <p:nvPr userDrawn="1"/>
        </p:nvSpPr>
        <p:spPr bwMode="auto">
          <a:xfrm flipV="1">
            <a:off x="6754813" y="1066800"/>
            <a:ext cx="2355850" cy="2381250"/>
          </a:xfrm>
          <a:custGeom>
            <a:avLst/>
            <a:gdLst>
              <a:gd name="T0" fmla="*/ 0 w 21546"/>
              <a:gd name="T1" fmla="*/ 2213342 h 21599"/>
              <a:gd name="T2" fmla="*/ 2329936 w 21546"/>
              <a:gd name="T3" fmla="*/ 0 h 21599"/>
              <a:gd name="T4" fmla="*/ 2355850 w 21546"/>
              <a:gd name="T5" fmla="*/ 2381250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46" h="21599" fill="none" extrusionOk="0">
                <a:moveTo>
                  <a:pt x="-1" y="20075"/>
                </a:moveTo>
                <a:cubicBezTo>
                  <a:pt x="792" y="8856"/>
                  <a:pt x="10062" y="123"/>
                  <a:pt x="21309" y="0"/>
                </a:cubicBezTo>
              </a:path>
              <a:path w="21546" h="21599" stroke="0" extrusionOk="0">
                <a:moveTo>
                  <a:pt x="-1" y="20075"/>
                </a:moveTo>
                <a:cubicBezTo>
                  <a:pt x="792" y="8856"/>
                  <a:pt x="10062" y="123"/>
                  <a:pt x="21309" y="0"/>
                </a:cubicBezTo>
                <a:lnTo>
                  <a:pt x="21546" y="21599"/>
                </a:lnTo>
                <a:lnTo>
                  <a:pt x="-1" y="20075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Line 54"/>
          <p:cNvSpPr>
            <a:spLocks noChangeShapeType="1"/>
          </p:cNvSpPr>
          <p:nvPr userDrawn="1"/>
        </p:nvSpPr>
        <p:spPr bwMode="auto">
          <a:xfrm rot="2975352" flipH="1">
            <a:off x="5307013" y="2894013"/>
            <a:ext cx="4541837" cy="587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Line 55"/>
          <p:cNvSpPr>
            <a:spLocks noChangeShapeType="1"/>
          </p:cNvSpPr>
          <p:nvPr userDrawn="1"/>
        </p:nvSpPr>
        <p:spPr bwMode="auto">
          <a:xfrm>
            <a:off x="7239000" y="1219200"/>
            <a:ext cx="1588" cy="68119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Rectangle 58"/>
          <p:cNvSpPr>
            <a:spLocks noChangeArrowheads="1"/>
          </p:cNvSpPr>
          <p:nvPr userDrawn="1"/>
        </p:nvSpPr>
        <p:spPr bwMode="auto">
          <a:xfrm>
            <a:off x="990600" y="0"/>
            <a:ext cx="6943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kumimoji="0" lang="cs-CZ" sz="2100" b="1">
                <a:solidFill>
                  <a:srgbClr val="000000"/>
                </a:solidFill>
              </a:rPr>
              <a:t>INSTITUTE OF BIOSTATISTICS AND ANALYSES</a:t>
            </a:r>
          </a:p>
          <a:p>
            <a:pPr algn="ctr"/>
            <a:endParaRPr kumimoji="0" lang="cs-CZ" sz="800" b="1">
              <a:solidFill>
                <a:srgbClr val="000000"/>
              </a:solidFill>
            </a:endParaRPr>
          </a:p>
          <a:p>
            <a:pPr algn="ctr"/>
            <a:r>
              <a:rPr kumimoji="0" lang="cs-CZ" sz="1400">
                <a:solidFill>
                  <a:srgbClr val="000000"/>
                </a:solidFill>
              </a:rPr>
              <a:t>Faculty of Medicine </a:t>
            </a:r>
            <a:r>
              <a:rPr kumimoji="0" lang="en-US" sz="1400">
                <a:solidFill>
                  <a:srgbClr val="000000"/>
                </a:solidFill>
              </a:rPr>
              <a:t>&amp;</a:t>
            </a:r>
            <a:r>
              <a:rPr kumimoji="0" lang="cs-CZ" sz="1400">
                <a:solidFill>
                  <a:srgbClr val="000000"/>
                </a:solidFill>
              </a:rPr>
              <a:t> Faculty of Science</a:t>
            </a:r>
          </a:p>
          <a:p>
            <a:pPr algn="ctr"/>
            <a:r>
              <a:rPr kumimoji="0" lang="cs-CZ" sz="1400">
                <a:solidFill>
                  <a:srgbClr val="000000"/>
                </a:solidFill>
              </a:rPr>
              <a:t>Masaryk University, Brno, Czech Republic </a:t>
            </a:r>
            <a:endParaRPr kumimoji="0" lang="cs-CZ" sz="1600" b="1">
              <a:solidFill>
                <a:srgbClr val="000000"/>
              </a:solidFill>
            </a:endParaRPr>
          </a:p>
        </p:txBody>
      </p:sp>
      <p:sp>
        <p:nvSpPr>
          <p:cNvPr id="8" name="Freeform 63"/>
          <p:cNvSpPr>
            <a:spLocks/>
          </p:cNvSpPr>
          <p:nvPr userDrawn="1"/>
        </p:nvSpPr>
        <p:spPr bwMode="auto">
          <a:xfrm>
            <a:off x="600075" y="514350"/>
            <a:ext cx="177800" cy="222250"/>
          </a:xfrm>
          <a:custGeom>
            <a:avLst/>
            <a:gdLst>
              <a:gd name="T0" fmla="*/ 165 w 224"/>
              <a:gd name="T1" fmla="*/ 135 h 281"/>
              <a:gd name="T2" fmla="*/ 165 w 224"/>
              <a:gd name="T3" fmla="*/ 135 h 281"/>
              <a:gd name="T4" fmla="*/ 177 w 224"/>
              <a:gd name="T5" fmla="*/ 139 h 281"/>
              <a:gd name="T6" fmla="*/ 188 w 224"/>
              <a:gd name="T7" fmla="*/ 144 h 281"/>
              <a:gd name="T8" fmla="*/ 198 w 224"/>
              <a:gd name="T9" fmla="*/ 149 h 281"/>
              <a:gd name="T10" fmla="*/ 205 w 224"/>
              <a:gd name="T11" fmla="*/ 156 h 281"/>
              <a:gd name="T12" fmla="*/ 205 w 224"/>
              <a:gd name="T13" fmla="*/ 156 h 281"/>
              <a:gd name="T14" fmla="*/ 212 w 224"/>
              <a:gd name="T15" fmla="*/ 165 h 281"/>
              <a:gd name="T16" fmla="*/ 215 w 224"/>
              <a:gd name="T17" fmla="*/ 175 h 281"/>
              <a:gd name="T18" fmla="*/ 219 w 224"/>
              <a:gd name="T19" fmla="*/ 187 h 281"/>
              <a:gd name="T20" fmla="*/ 219 w 224"/>
              <a:gd name="T21" fmla="*/ 199 h 281"/>
              <a:gd name="T22" fmla="*/ 219 w 224"/>
              <a:gd name="T23" fmla="*/ 199 h 281"/>
              <a:gd name="T24" fmla="*/ 219 w 224"/>
              <a:gd name="T25" fmla="*/ 210 h 281"/>
              <a:gd name="T26" fmla="*/ 217 w 224"/>
              <a:gd name="T27" fmla="*/ 220 h 281"/>
              <a:gd name="T28" fmla="*/ 214 w 224"/>
              <a:gd name="T29" fmla="*/ 229 h 281"/>
              <a:gd name="T30" fmla="*/ 210 w 224"/>
              <a:gd name="T31" fmla="*/ 239 h 281"/>
              <a:gd name="T32" fmla="*/ 210 w 224"/>
              <a:gd name="T33" fmla="*/ 239 h 281"/>
              <a:gd name="T34" fmla="*/ 205 w 224"/>
              <a:gd name="T35" fmla="*/ 248 h 281"/>
              <a:gd name="T36" fmla="*/ 198 w 224"/>
              <a:gd name="T37" fmla="*/ 255 h 281"/>
              <a:gd name="T38" fmla="*/ 191 w 224"/>
              <a:gd name="T39" fmla="*/ 262 h 281"/>
              <a:gd name="T40" fmla="*/ 184 w 224"/>
              <a:gd name="T41" fmla="*/ 267 h 281"/>
              <a:gd name="T42" fmla="*/ 184 w 224"/>
              <a:gd name="T43" fmla="*/ 267 h 281"/>
              <a:gd name="T44" fmla="*/ 170 w 224"/>
              <a:gd name="T45" fmla="*/ 274 h 281"/>
              <a:gd name="T46" fmla="*/ 153 w 224"/>
              <a:gd name="T47" fmla="*/ 277 h 281"/>
              <a:gd name="T48" fmla="*/ 153 w 224"/>
              <a:gd name="T49" fmla="*/ 277 h 281"/>
              <a:gd name="T50" fmla="*/ 129 w 224"/>
              <a:gd name="T51" fmla="*/ 281 h 281"/>
              <a:gd name="T52" fmla="*/ 91 w 224"/>
              <a:gd name="T53" fmla="*/ 281 h 281"/>
              <a:gd name="T54" fmla="*/ 72 w 224"/>
              <a:gd name="T55" fmla="*/ 281 h 281"/>
              <a:gd name="T56" fmla="*/ 0 w 224"/>
              <a:gd name="T57" fmla="*/ 281 h 281"/>
              <a:gd name="T58" fmla="*/ 44 w 224"/>
              <a:gd name="T59" fmla="*/ 0 h 281"/>
              <a:gd name="T60" fmla="*/ 107 w 224"/>
              <a:gd name="T61" fmla="*/ 0 h 281"/>
              <a:gd name="T62" fmla="*/ 107 w 224"/>
              <a:gd name="T63" fmla="*/ 0 h 281"/>
              <a:gd name="T64" fmla="*/ 139 w 224"/>
              <a:gd name="T65" fmla="*/ 2 h 281"/>
              <a:gd name="T66" fmla="*/ 160 w 224"/>
              <a:gd name="T67" fmla="*/ 2 h 281"/>
              <a:gd name="T68" fmla="*/ 160 w 224"/>
              <a:gd name="T69" fmla="*/ 2 h 281"/>
              <a:gd name="T70" fmla="*/ 174 w 224"/>
              <a:gd name="T71" fmla="*/ 6 h 281"/>
              <a:gd name="T72" fmla="*/ 186 w 224"/>
              <a:gd name="T73" fmla="*/ 9 h 281"/>
              <a:gd name="T74" fmla="*/ 186 w 224"/>
              <a:gd name="T75" fmla="*/ 9 h 281"/>
              <a:gd name="T76" fmla="*/ 195 w 224"/>
              <a:gd name="T77" fmla="*/ 13 h 281"/>
              <a:gd name="T78" fmla="*/ 202 w 224"/>
              <a:gd name="T79" fmla="*/ 18 h 281"/>
              <a:gd name="T80" fmla="*/ 208 w 224"/>
              <a:gd name="T81" fmla="*/ 25 h 281"/>
              <a:gd name="T82" fmla="*/ 214 w 224"/>
              <a:gd name="T83" fmla="*/ 32 h 281"/>
              <a:gd name="T84" fmla="*/ 214 w 224"/>
              <a:gd name="T85" fmla="*/ 32 h 281"/>
              <a:gd name="T86" fmla="*/ 217 w 224"/>
              <a:gd name="T87" fmla="*/ 40 h 281"/>
              <a:gd name="T88" fmla="*/ 221 w 224"/>
              <a:gd name="T89" fmla="*/ 49 h 281"/>
              <a:gd name="T90" fmla="*/ 222 w 224"/>
              <a:gd name="T91" fmla="*/ 58 h 281"/>
              <a:gd name="T92" fmla="*/ 224 w 224"/>
              <a:gd name="T93" fmla="*/ 68 h 281"/>
              <a:gd name="T94" fmla="*/ 224 w 224"/>
              <a:gd name="T95" fmla="*/ 68 h 281"/>
              <a:gd name="T96" fmla="*/ 222 w 224"/>
              <a:gd name="T97" fmla="*/ 82 h 281"/>
              <a:gd name="T98" fmla="*/ 219 w 224"/>
              <a:gd name="T99" fmla="*/ 94 h 281"/>
              <a:gd name="T100" fmla="*/ 215 w 224"/>
              <a:gd name="T101" fmla="*/ 104 h 281"/>
              <a:gd name="T102" fmla="*/ 208 w 224"/>
              <a:gd name="T103" fmla="*/ 113 h 281"/>
              <a:gd name="T104" fmla="*/ 208 w 224"/>
              <a:gd name="T105" fmla="*/ 113 h 281"/>
              <a:gd name="T106" fmla="*/ 200 w 224"/>
              <a:gd name="T107" fmla="*/ 122 h 281"/>
              <a:gd name="T108" fmla="*/ 189 w 224"/>
              <a:gd name="T109" fmla="*/ 128 h 281"/>
              <a:gd name="T110" fmla="*/ 177 w 224"/>
              <a:gd name="T111" fmla="*/ 132 h 281"/>
              <a:gd name="T112" fmla="*/ 165 w 224"/>
              <a:gd name="T113" fmla="*/ 135 h 2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4" h="281">
                <a:moveTo>
                  <a:pt x="165" y="135"/>
                </a:moveTo>
                <a:lnTo>
                  <a:pt x="165" y="135"/>
                </a:lnTo>
                <a:lnTo>
                  <a:pt x="177" y="139"/>
                </a:lnTo>
                <a:lnTo>
                  <a:pt x="188" y="144"/>
                </a:lnTo>
                <a:lnTo>
                  <a:pt x="198" y="149"/>
                </a:lnTo>
                <a:lnTo>
                  <a:pt x="205" y="156"/>
                </a:lnTo>
                <a:lnTo>
                  <a:pt x="212" y="165"/>
                </a:lnTo>
                <a:lnTo>
                  <a:pt x="215" y="175"/>
                </a:lnTo>
                <a:lnTo>
                  <a:pt x="219" y="187"/>
                </a:lnTo>
                <a:lnTo>
                  <a:pt x="219" y="199"/>
                </a:lnTo>
                <a:lnTo>
                  <a:pt x="219" y="210"/>
                </a:lnTo>
                <a:lnTo>
                  <a:pt x="217" y="220"/>
                </a:lnTo>
                <a:lnTo>
                  <a:pt x="214" y="229"/>
                </a:lnTo>
                <a:lnTo>
                  <a:pt x="210" y="239"/>
                </a:lnTo>
                <a:lnTo>
                  <a:pt x="205" y="248"/>
                </a:lnTo>
                <a:lnTo>
                  <a:pt x="198" y="255"/>
                </a:lnTo>
                <a:lnTo>
                  <a:pt x="191" y="262"/>
                </a:lnTo>
                <a:lnTo>
                  <a:pt x="184" y="267"/>
                </a:lnTo>
                <a:lnTo>
                  <a:pt x="170" y="274"/>
                </a:lnTo>
                <a:lnTo>
                  <a:pt x="153" y="277"/>
                </a:lnTo>
                <a:lnTo>
                  <a:pt x="129" y="281"/>
                </a:lnTo>
                <a:lnTo>
                  <a:pt x="91" y="281"/>
                </a:lnTo>
                <a:lnTo>
                  <a:pt x="72" y="281"/>
                </a:lnTo>
                <a:lnTo>
                  <a:pt x="0" y="281"/>
                </a:lnTo>
                <a:lnTo>
                  <a:pt x="44" y="0"/>
                </a:lnTo>
                <a:lnTo>
                  <a:pt x="107" y="0"/>
                </a:lnTo>
                <a:lnTo>
                  <a:pt x="139" y="2"/>
                </a:lnTo>
                <a:lnTo>
                  <a:pt x="160" y="2"/>
                </a:lnTo>
                <a:lnTo>
                  <a:pt x="174" y="6"/>
                </a:lnTo>
                <a:lnTo>
                  <a:pt x="186" y="9"/>
                </a:lnTo>
                <a:lnTo>
                  <a:pt x="195" y="13"/>
                </a:lnTo>
                <a:lnTo>
                  <a:pt x="202" y="18"/>
                </a:lnTo>
                <a:lnTo>
                  <a:pt x="208" y="25"/>
                </a:lnTo>
                <a:lnTo>
                  <a:pt x="214" y="32"/>
                </a:lnTo>
                <a:lnTo>
                  <a:pt x="217" y="40"/>
                </a:lnTo>
                <a:lnTo>
                  <a:pt x="221" y="49"/>
                </a:lnTo>
                <a:lnTo>
                  <a:pt x="222" y="58"/>
                </a:lnTo>
                <a:lnTo>
                  <a:pt x="224" y="68"/>
                </a:lnTo>
                <a:lnTo>
                  <a:pt x="222" y="82"/>
                </a:lnTo>
                <a:lnTo>
                  <a:pt x="219" y="94"/>
                </a:lnTo>
                <a:lnTo>
                  <a:pt x="215" y="104"/>
                </a:lnTo>
                <a:lnTo>
                  <a:pt x="208" y="113"/>
                </a:lnTo>
                <a:lnTo>
                  <a:pt x="200" y="122"/>
                </a:lnTo>
                <a:lnTo>
                  <a:pt x="189" y="128"/>
                </a:lnTo>
                <a:lnTo>
                  <a:pt x="177" y="132"/>
                </a:lnTo>
                <a:lnTo>
                  <a:pt x="165" y="1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9" name="Picture 83" descr="ima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56"/>
          <p:cNvSpPr>
            <a:spLocks noChangeShapeType="1"/>
          </p:cNvSpPr>
          <p:nvPr userDrawn="1"/>
        </p:nvSpPr>
        <p:spPr bwMode="auto">
          <a:xfrm>
            <a:off x="-4763" y="2501900"/>
            <a:ext cx="9144001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Rectangle 81"/>
          <p:cNvSpPr>
            <a:spLocks noChangeArrowheads="1"/>
          </p:cNvSpPr>
          <p:nvPr userDrawn="1"/>
        </p:nvSpPr>
        <p:spPr bwMode="auto">
          <a:xfrm>
            <a:off x="0" y="2505075"/>
            <a:ext cx="9144000" cy="657225"/>
          </a:xfrm>
          <a:prstGeom prst="rect">
            <a:avLst/>
          </a:prstGeom>
          <a:solidFill>
            <a:srgbClr val="F0DA9C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2" name="Picture 8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188913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6" descr="logo-IBA-transparen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27013"/>
            <a:ext cx="6667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0097056"/>
      </p:ext>
    </p:extLst>
  </p:cSld>
  <p:clrMapOvr>
    <a:masterClrMapping/>
  </p:clrMapOvr>
  <p:transition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0"/>
            <a:ext cx="7972425" cy="6207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950" y="1052513"/>
            <a:ext cx="4351338" cy="53292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11688" y="1052513"/>
            <a:ext cx="4352925" cy="25876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11688" y="3792538"/>
            <a:ext cx="4352925" cy="25892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919490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950" y="0"/>
            <a:ext cx="8907463" cy="6381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780327"/>
      </p:ext>
    </p:extLst>
  </p:cSld>
  <p:clrMapOvr>
    <a:masterClrMapping/>
  </p:clrMapOvr>
  <p:transition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1470025"/>
          </a:xfrm>
          <a:noFill/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7128792" cy="206308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0C8B030-DF20-4EA4-9319-FF3F0BBB5F1C}" type="slidenum">
              <a:rPr lang="en-US" smtClean="0">
                <a:solidFill>
                  <a:srgbClr val="F0EEE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EEE7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311"/>
            <a:ext cx="5035768" cy="9144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324606" y="3717032"/>
            <a:ext cx="345638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95058" y="3717032"/>
            <a:ext cx="108012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889246" y="3717032"/>
            <a:ext cx="2592288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92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3713" y="1844675"/>
            <a:ext cx="4248150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94263" y="1844675"/>
            <a:ext cx="4249737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547BB14-2F95-43DB-94BB-6F943D449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298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endParaRPr lang="cs-CZ" dirty="0">
              <a:solidFill>
                <a:srgbClr val="87837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CEC30-DE3E-47D4-A922-E10A5BF5A757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2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9" y="6202100"/>
            <a:ext cx="313200" cy="32023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68" y="6200280"/>
            <a:ext cx="313200" cy="32387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49" y="6199094"/>
            <a:ext cx="304739" cy="32625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1324606" y="4257926"/>
            <a:ext cx="345638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795058" y="4257926"/>
            <a:ext cx="108012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889246" y="4257926"/>
            <a:ext cx="2592288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4606" y="4406900"/>
            <a:ext cx="7170106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24606" y="2906713"/>
            <a:ext cx="7170106" cy="1242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cs-CZ" dirty="0">
              <a:solidFill>
                <a:srgbClr val="87837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cs-CZ" dirty="0">
              <a:solidFill>
                <a:srgbClr val="87837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BCCBA-A879-4409-BE60-EDA65FE03E79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  <p:pic>
        <p:nvPicPr>
          <p:cNvPr id="22" name="Obrázek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311"/>
            <a:ext cx="5035768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794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7BB14-2F95-43DB-94BB-6F943D449152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880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124C2-3ED1-499B-A7AB-3B775064C814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605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60F05-A2A9-46C3-9D60-0AD07A9D9C5C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862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601B0-BE0F-4044-B772-E68668676620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73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74162-4112-42A6-9C25-D0CCBAD0E64A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173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6AADC-15A3-4281-80B2-596BE519E997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337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47CF2-ED5D-4330-ACA9-8DF4E3D1B2D7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657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565BC-93CA-486F-BE80-6771244B6789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59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58124C2-3ED1-499B-A7AB-3B775064C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9546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/>
          <p:cNvSpPr>
            <a:spLocks noChangeArrowheads="1"/>
          </p:cNvSpPr>
          <p:nvPr userDrawn="1"/>
        </p:nvSpPr>
        <p:spPr bwMode="auto">
          <a:xfrm>
            <a:off x="0" y="1219200"/>
            <a:ext cx="9144000" cy="1905000"/>
          </a:xfrm>
          <a:prstGeom prst="rect">
            <a:avLst/>
          </a:prstGeom>
          <a:gradFill rotWithShape="0">
            <a:gsLst>
              <a:gs pos="0">
                <a:srgbClr val="8C4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Arc 52"/>
          <p:cNvSpPr>
            <a:spLocks/>
          </p:cNvSpPr>
          <p:nvPr userDrawn="1"/>
        </p:nvSpPr>
        <p:spPr bwMode="auto">
          <a:xfrm flipH="1">
            <a:off x="5715000" y="1924050"/>
            <a:ext cx="3429000" cy="6854825"/>
          </a:xfrm>
          <a:custGeom>
            <a:avLst/>
            <a:gdLst>
              <a:gd name="T0" fmla="*/ 7938 w 21600"/>
              <a:gd name="T1" fmla="*/ 0 h 43184"/>
              <a:gd name="T2" fmla="*/ 130175 w 21600"/>
              <a:gd name="T3" fmla="*/ 6854825 h 43184"/>
              <a:gd name="T4" fmla="*/ 0 w 21600"/>
              <a:gd name="T5" fmla="*/ 3428682 h 43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4" fill="none" extrusionOk="0">
                <a:moveTo>
                  <a:pt x="49" y="0"/>
                </a:moveTo>
                <a:cubicBezTo>
                  <a:pt x="11959" y="27"/>
                  <a:pt x="21600" y="9690"/>
                  <a:pt x="21600" y="21600"/>
                </a:cubicBezTo>
                <a:cubicBezTo>
                  <a:pt x="21600" y="33210"/>
                  <a:pt x="12421" y="42743"/>
                  <a:pt x="820" y="43184"/>
                </a:cubicBezTo>
              </a:path>
              <a:path w="21600" h="43184" stroke="0" extrusionOk="0">
                <a:moveTo>
                  <a:pt x="49" y="0"/>
                </a:moveTo>
                <a:cubicBezTo>
                  <a:pt x="11959" y="27"/>
                  <a:pt x="21600" y="9690"/>
                  <a:pt x="21600" y="21600"/>
                </a:cubicBezTo>
                <a:cubicBezTo>
                  <a:pt x="21600" y="33210"/>
                  <a:pt x="12421" y="42743"/>
                  <a:pt x="820" y="43184"/>
                </a:cubicBezTo>
                <a:lnTo>
                  <a:pt x="0" y="21600"/>
                </a:lnTo>
                <a:lnTo>
                  <a:pt x="49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Arc 53"/>
          <p:cNvSpPr>
            <a:spLocks/>
          </p:cNvSpPr>
          <p:nvPr userDrawn="1"/>
        </p:nvSpPr>
        <p:spPr bwMode="auto">
          <a:xfrm flipV="1">
            <a:off x="6754813" y="1066800"/>
            <a:ext cx="2355850" cy="2381250"/>
          </a:xfrm>
          <a:custGeom>
            <a:avLst/>
            <a:gdLst>
              <a:gd name="T0" fmla="*/ 0 w 21546"/>
              <a:gd name="T1" fmla="*/ 2213342 h 21599"/>
              <a:gd name="T2" fmla="*/ 2329936 w 21546"/>
              <a:gd name="T3" fmla="*/ 0 h 21599"/>
              <a:gd name="T4" fmla="*/ 2355850 w 21546"/>
              <a:gd name="T5" fmla="*/ 2381250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46" h="21599" fill="none" extrusionOk="0">
                <a:moveTo>
                  <a:pt x="-1" y="20075"/>
                </a:moveTo>
                <a:cubicBezTo>
                  <a:pt x="792" y="8856"/>
                  <a:pt x="10062" y="123"/>
                  <a:pt x="21309" y="0"/>
                </a:cubicBezTo>
              </a:path>
              <a:path w="21546" h="21599" stroke="0" extrusionOk="0">
                <a:moveTo>
                  <a:pt x="-1" y="20075"/>
                </a:moveTo>
                <a:cubicBezTo>
                  <a:pt x="792" y="8856"/>
                  <a:pt x="10062" y="123"/>
                  <a:pt x="21309" y="0"/>
                </a:cubicBezTo>
                <a:lnTo>
                  <a:pt x="21546" y="21599"/>
                </a:lnTo>
                <a:lnTo>
                  <a:pt x="-1" y="20075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Line 54"/>
          <p:cNvSpPr>
            <a:spLocks noChangeShapeType="1"/>
          </p:cNvSpPr>
          <p:nvPr userDrawn="1"/>
        </p:nvSpPr>
        <p:spPr bwMode="auto">
          <a:xfrm rot="2975352" flipH="1">
            <a:off x="5307013" y="2894013"/>
            <a:ext cx="4541837" cy="587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Line 55"/>
          <p:cNvSpPr>
            <a:spLocks noChangeShapeType="1"/>
          </p:cNvSpPr>
          <p:nvPr userDrawn="1"/>
        </p:nvSpPr>
        <p:spPr bwMode="auto">
          <a:xfrm>
            <a:off x="7239000" y="1219200"/>
            <a:ext cx="1588" cy="68119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Rectangle 58"/>
          <p:cNvSpPr>
            <a:spLocks noChangeArrowheads="1"/>
          </p:cNvSpPr>
          <p:nvPr userDrawn="1"/>
        </p:nvSpPr>
        <p:spPr bwMode="auto">
          <a:xfrm>
            <a:off x="990600" y="0"/>
            <a:ext cx="6943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kumimoji="0" lang="cs-CZ" sz="2100" b="1">
                <a:solidFill>
                  <a:srgbClr val="000000"/>
                </a:solidFill>
              </a:rPr>
              <a:t>INSTITUTE OF BIOSTATISTICS AND ANALYSES</a:t>
            </a:r>
          </a:p>
          <a:p>
            <a:pPr algn="ctr"/>
            <a:endParaRPr kumimoji="0" lang="cs-CZ" sz="800" b="1">
              <a:solidFill>
                <a:srgbClr val="000000"/>
              </a:solidFill>
            </a:endParaRPr>
          </a:p>
          <a:p>
            <a:pPr algn="ctr"/>
            <a:r>
              <a:rPr kumimoji="0" lang="cs-CZ" sz="1400">
                <a:solidFill>
                  <a:srgbClr val="000000"/>
                </a:solidFill>
              </a:rPr>
              <a:t>Faculty of Medicine </a:t>
            </a:r>
            <a:r>
              <a:rPr kumimoji="0" lang="en-US" sz="1400">
                <a:solidFill>
                  <a:srgbClr val="000000"/>
                </a:solidFill>
              </a:rPr>
              <a:t>&amp;</a:t>
            </a:r>
            <a:r>
              <a:rPr kumimoji="0" lang="cs-CZ" sz="1400">
                <a:solidFill>
                  <a:srgbClr val="000000"/>
                </a:solidFill>
              </a:rPr>
              <a:t> Faculty of Science</a:t>
            </a:r>
          </a:p>
          <a:p>
            <a:pPr algn="ctr"/>
            <a:r>
              <a:rPr kumimoji="0" lang="cs-CZ" sz="1400">
                <a:solidFill>
                  <a:srgbClr val="000000"/>
                </a:solidFill>
              </a:rPr>
              <a:t>Masaryk University, Brno, Czech Republic </a:t>
            </a:r>
            <a:endParaRPr kumimoji="0" lang="cs-CZ" sz="1600" b="1">
              <a:solidFill>
                <a:srgbClr val="000000"/>
              </a:solidFill>
            </a:endParaRPr>
          </a:p>
        </p:txBody>
      </p:sp>
      <p:sp>
        <p:nvSpPr>
          <p:cNvPr id="8" name="Freeform 63"/>
          <p:cNvSpPr>
            <a:spLocks/>
          </p:cNvSpPr>
          <p:nvPr userDrawn="1"/>
        </p:nvSpPr>
        <p:spPr bwMode="auto">
          <a:xfrm>
            <a:off x="600075" y="514350"/>
            <a:ext cx="177800" cy="222250"/>
          </a:xfrm>
          <a:custGeom>
            <a:avLst/>
            <a:gdLst>
              <a:gd name="T0" fmla="*/ 165 w 224"/>
              <a:gd name="T1" fmla="*/ 135 h 281"/>
              <a:gd name="T2" fmla="*/ 165 w 224"/>
              <a:gd name="T3" fmla="*/ 135 h 281"/>
              <a:gd name="T4" fmla="*/ 177 w 224"/>
              <a:gd name="T5" fmla="*/ 139 h 281"/>
              <a:gd name="T6" fmla="*/ 188 w 224"/>
              <a:gd name="T7" fmla="*/ 144 h 281"/>
              <a:gd name="T8" fmla="*/ 198 w 224"/>
              <a:gd name="T9" fmla="*/ 149 h 281"/>
              <a:gd name="T10" fmla="*/ 205 w 224"/>
              <a:gd name="T11" fmla="*/ 156 h 281"/>
              <a:gd name="T12" fmla="*/ 205 w 224"/>
              <a:gd name="T13" fmla="*/ 156 h 281"/>
              <a:gd name="T14" fmla="*/ 212 w 224"/>
              <a:gd name="T15" fmla="*/ 165 h 281"/>
              <a:gd name="T16" fmla="*/ 215 w 224"/>
              <a:gd name="T17" fmla="*/ 175 h 281"/>
              <a:gd name="T18" fmla="*/ 219 w 224"/>
              <a:gd name="T19" fmla="*/ 187 h 281"/>
              <a:gd name="T20" fmla="*/ 219 w 224"/>
              <a:gd name="T21" fmla="*/ 199 h 281"/>
              <a:gd name="T22" fmla="*/ 219 w 224"/>
              <a:gd name="T23" fmla="*/ 199 h 281"/>
              <a:gd name="T24" fmla="*/ 219 w 224"/>
              <a:gd name="T25" fmla="*/ 210 h 281"/>
              <a:gd name="T26" fmla="*/ 217 w 224"/>
              <a:gd name="T27" fmla="*/ 220 h 281"/>
              <a:gd name="T28" fmla="*/ 214 w 224"/>
              <a:gd name="T29" fmla="*/ 229 h 281"/>
              <a:gd name="T30" fmla="*/ 210 w 224"/>
              <a:gd name="T31" fmla="*/ 239 h 281"/>
              <a:gd name="T32" fmla="*/ 210 w 224"/>
              <a:gd name="T33" fmla="*/ 239 h 281"/>
              <a:gd name="T34" fmla="*/ 205 w 224"/>
              <a:gd name="T35" fmla="*/ 248 h 281"/>
              <a:gd name="T36" fmla="*/ 198 w 224"/>
              <a:gd name="T37" fmla="*/ 255 h 281"/>
              <a:gd name="T38" fmla="*/ 191 w 224"/>
              <a:gd name="T39" fmla="*/ 262 h 281"/>
              <a:gd name="T40" fmla="*/ 184 w 224"/>
              <a:gd name="T41" fmla="*/ 267 h 281"/>
              <a:gd name="T42" fmla="*/ 184 w 224"/>
              <a:gd name="T43" fmla="*/ 267 h 281"/>
              <a:gd name="T44" fmla="*/ 170 w 224"/>
              <a:gd name="T45" fmla="*/ 274 h 281"/>
              <a:gd name="T46" fmla="*/ 153 w 224"/>
              <a:gd name="T47" fmla="*/ 277 h 281"/>
              <a:gd name="T48" fmla="*/ 153 w 224"/>
              <a:gd name="T49" fmla="*/ 277 h 281"/>
              <a:gd name="T50" fmla="*/ 129 w 224"/>
              <a:gd name="T51" fmla="*/ 281 h 281"/>
              <a:gd name="T52" fmla="*/ 91 w 224"/>
              <a:gd name="T53" fmla="*/ 281 h 281"/>
              <a:gd name="T54" fmla="*/ 72 w 224"/>
              <a:gd name="T55" fmla="*/ 281 h 281"/>
              <a:gd name="T56" fmla="*/ 0 w 224"/>
              <a:gd name="T57" fmla="*/ 281 h 281"/>
              <a:gd name="T58" fmla="*/ 44 w 224"/>
              <a:gd name="T59" fmla="*/ 0 h 281"/>
              <a:gd name="T60" fmla="*/ 107 w 224"/>
              <a:gd name="T61" fmla="*/ 0 h 281"/>
              <a:gd name="T62" fmla="*/ 107 w 224"/>
              <a:gd name="T63" fmla="*/ 0 h 281"/>
              <a:gd name="T64" fmla="*/ 139 w 224"/>
              <a:gd name="T65" fmla="*/ 2 h 281"/>
              <a:gd name="T66" fmla="*/ 160 w 224"/>
              <a:gd name="T67" fmla="*/ 2 h 281"/>
              <a:gd name="T68" fmla="*/ 160 w 224"/>
              <a:gd name="T69" fmla="*/ 2 h 281"/>
              <a:gd name="T70" fmla="*/ 174 w 224"/>
              <a:gd name="T71" fmla="*/ 6 h 281"/>
              <a:gd name="T72" fmla="*/ 186 w 224"/>
              <a:gd name="T73" fmla="*/ 9 h 281"/>
              <a:gd name="T74" fmla="*/ 186 w 224"/>
              <a:gd name="T75" fmla="*/ 9 h 281"/>
              <a:gd name="T76" fmla="*/ 195 w 224"/>
              <a:gd name="T77" fmla="*/ 13 h 281"/>
              <a:gd name="T78" fmla="*/ 202 w 224"/>
              <a:gd name="T79" fmla="*/ 18 h 281"/>
              <a:gd name="T80" fmla="*/ 208 w 224"/>
              <a:gd name="T81" fmla="*/ 25 h 281"/>
              <a:gd name="T82" fmla="*/ 214 w 224"/>
              <a:gd name="T83" fmla="*/ 32 h 281"/>
              <a:gd name="T84" fmla="*/ 214 w 224"/>
              <a:gd name="T85" fmla="*/ 32 h 281"/>
              <a:gd name="T86" fmla="*/ 217 w 224"/>
              <a:gd name="T87" fmla="*/ 40 h 281"/>
              <a:gd name="T88" fmla="*/ 221 w 224"/>
              <a:gd name="T89" fmla="*/ 49 h 281"/>
              <a:gd name="T90" fmla="*/ 222 w 224"/>
              <a:gd name="T91" fmla="*/ 58 h 281"/>
              <a:gd name="T92" fmla="*/ 224 w 224"/>
              <a:gd name="T93" fmla="*/ 68 h 281"/>
              <a:gd name="T94" fmla="*/ 224 w 224"/>
              <a:gd name="T95" fmla="*/ 68 h 281"/>
              <a:gd name="T96" fmla="*/ 222 w 224"/>
              <a:gd name="T97" fmla="*/ 82 h 281"/>
              <a:gd name="T98" fmla="*/ 219 w 224"/>
              <a:gd name="T99" fmla="*/ 94 h 281"/>
              <a:gd name="T100" fmla="*/ 215 w 224"/>
              <a:gd name="T101" fmla="*/ 104 h 281"/>
              <a:gd name="T102" fmla="*/ 208 w 224"/>
              <a:gd name="T103" fmla="*/ 113 h 281"/>
              <a:gd name="T104" fmla="*/ 208 w 224"/>
              <a:gd name="T105" fmla="*/ 113 h 281"/>
              <a:gd name="T106" fmla="*/ 200 w 224"/>
              <a:gd name="T107" fmla="*/ 122 h 281"/>
              <a:gd name="T108" fmla="*/ 189 w 224"/>
              <a:gd name="T109" fmla="*/ 128 h 281"/>
              <a:gd name="T110" fmla="*/ 177 w 224"/>
              <a:gd name="T111" fmla="*/ 132 h 281"/>
              <a:gd name="T112" fmla="*/ 165 w 224"/>
              <a:gd name="T113" fmla="*/ 135 h 2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4" h="281">
                <a:moveTo>
                  <a:pt x="165" y="135"/>
                </a:moveTo>
                <a:lnTo>
                  <a:pt x="165" y="135"/>
                </a:lnTo>
                <a:lnTo>
                  <a:pt x="177" y="139"/>
                </a:lnTo>
                <a:lnTo>
                  <a:pt x="188" y="144"/>
                </a:lnTo>
                <a:lnTo>
                  <a:pt x="198" y="149"/>
                </a:lnTo>
                <a:lnTo>
                  <a:pt x="205" y="156"/>
                </a:lnTo>
                <a:lnTo>
                  <a:pt x="212" y="165"/>
                </a:lnTo>
                <a:lnTo>
                  <a:pt x="215" y="175"/>
                </a:lnTo>
                <a:lnTo>
                  <a:pt x="219" y="187"/>
                </a:lnTo>
                <a:lnTo>
                  <a:pt x="219" y="199"/>
                </a:lnTo>
                <a:lnTo>
                  <a:pt x="219" y="210"/>
                </a:lnTo>
                <a:lnTo>
                  <a:pt x="217" y="220"/>
                </a:lnTo>
                <a:lnTo>
                  <a:pt x="214" y="229"/>
                </a:lnTo>
                <a:lnTo>
                  <a:pt x="210" y="239"/>
                </a:lnTo>
                <a:lnTo>
                  <a:pt x="205" y="248"/>
                </a:lnTo>
                <a:lnTo>
                  <a:pt x="198" y="255"/>
                </a:lnTo>
                <a:lnTo>
                  <a:pt x="191" y="262"/>
                </a:lnTo>
                <a:lnTo>
                  <a:pt x="184" y="267"/>
                </a:lnTo>
                <a:lnTo>
                  <a:pt x="170" y="274"/>
                </a:lnTo>
                <a:lnTo>
                  <a:pt x="153" y="277"/>
                </a:lnTo>
                <a:lnTo>
                  <a:pt x="129" y="281"/>
                </a:lnTo>
                <a:lnTo>
                  <a:pt x="91" y="281"/>
                </a:lnTo>
                <a:lnTo>
                  <a:pt x="72" y="281"/>
                </a:lnTo>
                <a:lnTo>
                  <a:pt x="0" y="281"/>
                </a:lnTo>
                <a:lnTo>
                  <a:pt x="44" y="0"/>
                </a:lnTo>
                <a:lnTo>
                  <a:pt x="107" y="0"/>
                </a:lnTo>
                <a:lnTo>
                  <a:pt x="139" y="2"/>
                </a:lnTo>
                <a:lnTo>
                  <a:pt x="160" y="2"/>
                </a:lnTo>
                <a:lnTo>
                  <a:pt x="174" y="6"/>
                </a:lnTo>
                <a:lnTo>
                  <a:pt x="186" y="9"/>
                </a:lnTo>
                <a:lnTo>
                  <a:pt x="195" y="13"/>
                </a:lnTo>
                <a:lnTo>
                  <a:pt x="202" y="18"/>
                </a:lnTo>
                <a:lnTo>
                  <a:pt x="208" y="25"/>
                </a:lnTo>
                <a:lnTo>
                  <a:pt x="214" y="32"/>
                </a:lnTo>
                <a:lnTo>
                  <a:pt x="217" y="40"/>
                </a:lnTo>
                <a:lnTo>
                  <a:pt x="221" y="49"/>
                </a:lnTo>
                <a:lnTo>
                  <a:pt x="222" y="58"/>
                </a:lnTo>
                <a:lnTo>
                  <a:pt x="224" y="68"/>
                </a:lnTo>
                <a:lnTo>
                  <a:pt x="222" y="82"/>
                </a:lnTo>
                <a:lnTo>
                  <a:pt x="219" y="94"/>
                </a:lnTo>
                <a:lnTo>
                  <a:pt x="215" y="104"/>
                </a:lnTo>
                <a:lnTo>
                  <a:pt x="208" y="113"/>
                </a:lnTo>
                <a:lnTo>
                  <a:pt x="200" y="122"/>
                </a:lnTo>
                <a:lnTo>
                  <a:pt x="189" y="128"/>
                </a:lnTo>
                <a:lnTo>
                  <a:pt x="177" y="132"/>
                </a:lnTo>
                <a:lnTo>
                  <a:pt x="165" y="1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9" name="Picture 83" descr="ima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56"/>
          <p:cNvSpPr>
            <a:spLocks noChangeShapeType="1"/>
          </p:cNvSpPr>
          <p:nvPr userDrawn="1"/>
        </p:nvSpPr>
        <p:spPr bwMode="auto">
          <a:xfrm>
            <a:off x="-4763" y="2501900"/>
            <a:ext cx="9144001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Rectangle 81"/>
          <p:cNvSpPr>
            <a:spLocks noChangeArrowheads="1"/>
          </p:cNvSpPr>
          <p:nvPr userDrawn="1"/>
        </p:nvSpPr>
        <p:spPr bwMode="auto">
          <a:xfrm>
            <a:off x="0" y="2505075"/>
            <a:ext cx="9144000" cy="657225"/>
          </a:xfrm>
          <a:prstGeom prst="rect">
            <a:avLst/>
          </a:prstGeom>
          <a:solidFill>
            <a:srgbClr val="F0DA9C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2" name="Picture 8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188913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6" descr="logo-IBA-transparen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27013"/>
            <a:ext cx="6667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0097056"/>
      </p:ext>
    </p:extLst>
  </p:cSld>
  <p:clrMapOvr>
    <a:masterClrMapping/>
  </p:clrMapOvr>
  <p:transition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0"/>
            <a:ext cx="7972425" cy="6207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950" y="1052513"/>
            <a:ext cx="4351338" cy="53292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11688" y="1052513"/>
            <a:ext cx="4352925" cy="25876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11688" y="3792538"/>
            <a:ext cx="4352925" cy="25892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919490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950" y="0"/>
            <a:ext cx="8907463" cy="6381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780327"/>
      </p:ext>
    </p:extLst>
  </p:cSld>
  <p:clrMapOvr>
    <a:masterClrMapping/>
  </p:clrMapOvr>
  <p:transition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1470025"/>
          </a:xfrm>
          <a:noFill/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7128792" cy="206308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0C8B030-DF20-4EA4-9319-FF3F0BBB5F1C}" type="slidenum">
              <a:rPr lang="en-US" smtClean="0">
                <a:solidFill>
                  <a:srgbClr val="F0EEE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EEE7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7311"/>
            <a:ext cx="5035768" cy="9144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324606" y="3717032"/>
            <a:ext cx="345638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95058" y="3717032"/>
            <a:ext cx="108012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889246" y="3717032"/>
            <a:ext cx="2592288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92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endParaRPr lang="cs-CZ" dirty="0">
              <a:solidFill>
                <a:srgbClr val="87837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CEC30-DE3E-47D4-A922-E10A5BF5A757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2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719" y="6202100"/>
            <a:ext cx="313200" cy="32023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768" y="6200280"/>
            <a:ext cx="313200" cy="32387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2149" y="6199094"/>
            <a:ext cx="304739" cy="32625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1324606" y="4257926"/>
            <a:ext cx="345638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795058" y="4257926"/>
            <a:ext cx="108012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889246" y="4257926"/>
            <a:ext cx="2592288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4606" y="4406900"/>
            <a:ext cx="7170106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24606" y="2906713"/>
            <a:ext cx="7170106" cy="1242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cs-CZ" dirty="0">
              <a:solidFill>
                <a:srgbClr val="87837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cs-CZ" dirty="0">
              <a:solidFill>
                <a:srgbClr val="87837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BCCBA-A879-4409-BE60-EDA65FE03E79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  <p:pic>
        <p:nvPicPr>
          <p:cNvPr id="22" name="Obrázek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7311"/>
            <a:ext cx="503576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94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7BB14-2F95-43DB-94BB-6F943D449152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880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124C2-3ED1-499B-A7AB-3B775064C814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605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60F05-A2A9-46C3-9D60-0AD07A9D9C5C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862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601B0-BE0F-4044-B772-E68668676620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73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7C60F05-A2A9-46C3-9D60-0AD07A9D9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20086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74162-4112-42A6-9C25-D0CCBAD0E64A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1730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6AADC-15A3-4281-80B2-596BE519E997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3376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47CF2-ED5D-4330-ACA9-8DF4E3D1B2D7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657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565BC-93CA-486F-BE80-6771244B6789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594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/>
          <p:cNvSpPr>
            <a:spLocks noChangeArrowheads="1"/>
          </p:cNvSpPr>
          <p:nvPr userDrawn="1"/>
        </p:nvSpPr>
        <p:spPr bwMode="auto">
          <a:xfrm>
            <a:off x="0" y="1219200"/>
            <a:ext cx="9144000" cy="1905000"/>
          </a:xfrm>
          <a:prstGeom prst="rect">
            <a:avLst/>
          </a:prstGeom>
          <a:gradFill rotWithShape="0">
            <a:gsLst>
              <a:gs pos="0">
                <a:srgbClr val="8C4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Arc 52"/>
          <p:cNvSpPr>
            <a:spLocks/>
          </p:cNvSpPr>
          <p:nvPr userDrawn="1"/>
        </p:nvSpPr>
        <p:spPr bwMode="auto">
          <a:xfrm flipH="1">
            <a:off x="5715000" y="1924050"/>
            <a:ext cx="3429000" cy="6854825"/>
          </a:xfrm>
          <a:custGeom>
            <a:avLst/>
            <a:gdLst>
              <a:gd name="T0" fmla="*/ 7938 w 21600"/>
              <a:gd name="T1" fmla="*/ 0 h 43184"/>
              <a:gd name="T2" fmla="*/ 130175 w 21600"/>
              <a:gd name="T3" fmla="*/ 6854825 h 43184"/>
              <a:gd name="T4" fmla="*/ 0 w 21600"/>
              <a:gd name="T5" fmla="*/ 3428682 h 43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4" fill="none" extrusionOk="0">
                <a:moveTo>
                  <a:pt x="49" y="0"/>
                </a:moveTo>
                <a:cubicBezTo>
                  <a:pt x="11959" y="27"/>
                  <a:pt x="21600" y="9690"/>
                  <a:pt x="21600" y="21600"/>
                </a:cubicBezTo>
                <a:cubicBezTo>
                  <a:pt x="21600" y="33210"/>
                  <a:pt x="12421" y="42743"/>
                  <a:pt x="820" y="43184"/>
                </a:cubicBezTo>
              </a:path>
              <a:path w="21600" h="43184" stroke="0" extrusionOk="0">
                <a:moveTo>
                  <a:pt x="49" y="0"/>
                </a:moveTo>
                <a:cubicBezTo>
                  <a:pt x="11959" y="27"/>
                  <a:pt x="21600" y="9690"/>
                  <a:pt x="21600" y="21600"/>
                </a:cubicBezTo>
                <a:cubicBezTo>
                  <a:pt x="21600" y="33210"/>
                  <a:pt x="12421" y="42743"/>
                  <a:pt x="820" y="43184"/>
                </a:cubicBezTo>
                <a:lnTo>
                  <a:pt x="0" y="21600"/>
                </a:lnTo>
                <a:lnTo>
                  <a:pt x="49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Arc 53"/>
          <p:cNvSpPr>
            <a:spLocks/>
          </p:cNvSpPr>
          <p:nvPr userDrawn="1"/>
        </p:nvSpPr>
        <p:spPr bwMode="auto">
          <a:xfrm flipV="1">
            <a:off x="6754813" y="1066800"/>
            <a:ext cx="2355850" cy="2381250"/>
          </a:xfrm>
          <a:custGeom>
            <a:avLst/>
            <a:gdLst>
              <a:gd name="T0" fmla="*/ 0 w 21546"/>
              <a:gd name="T1" fmla="*/ 2213342 h 21599"/>
              <a:gd name="T2" fmla="*/ 2329936 w 21546"/>
              <a:gd name="T3" fmla="*/ 0 h 21599"/>
              <a:gd name="T4" fmla="*/ 2355850 w 21546"/>
              <a:gd name="T5" fmla="*/ 2381250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46" h="21599" fill="none" extrusionOk="0">
                <a:moveTo>
                  <a:pt x="-1" y="20075"/>
                </a:moveTo>
                <a:cubicBezTo>
                  <a:pt x="792" y="8856"/>
                  <a:pt x="10062" y="123"/>
                  <a:pt x="21309" y="0"/>
                </a:cubicBezTo>
              </a:path>
              <a:path w="21546" h="21599" stroke="0" extrusionOk="0">
                <a:moveTo>
                  <a:pt x="-1" y="20075"/>
                </a:moveTo>
                <a:cubicBezTo>
                  <a:pt x="792" y="8856"/>
                  <a:pt x="10062" y="123"/>
                  <a:pt x="21309" y="0"/>
                </a:cubicBezTo>
                <a:lnTo>
                  <a:pt x="21546" y="21599"/>
                </a:lnTo>
                <a:lnTo>
                  <a:pt x="-1" y="20075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Line 54"/>
          <p:cNvSpPr>
            <a:spLocks noChangeShapeType="1"/>
          </p:cNvSpPr>
          <p:nvPr userDrawn="1"/>
        </p:nvSpPr>
        <p:spPr bwMode="auto">
          <a:xfrm rot="2975352" flipH="1">
            <a:off x="5307013" y="2894013"/>
            <a:ext cx="4541837" cy="587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Line 55"/>
          <p:cNvSpPr>
            <a:spLocks noChangeShapeType="1"/>
          </p:cNvSpPr>
          <p:nvPr userDrawn="1"/>
        </p:nvSpPr>
        <p:spPr bwMode="auto">
          <a:xfrm>
            <a:off x="7239000" y="1219200"/>
            <a:ext cx="1588" cy="68119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Rectangle 58"/>
          <p:cNvSpPr>
            <a:spLocks noChangeArrowheads="1"/>
          </p:cNvSpPr>
          <p:nvPr userDrawn="1"/>
        </p:nvSpPr>
        <p:spPr bwMode="auto">
          <a:xfrm>
            <a:off x="990600" y="0"/>
            <a:ext cx="6943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kumimoji="0" lang="cs-CZ" sz="2100" b="1">
                <a:solidFill>
                  <a:srgbClr val="000000"/>
                </a:solidFill>
              </a:rPr>
              <a:t>INSTITUTE OF BIOSTATISTICS AND ANALYSES</a:t>
            </a:r>
          </a:p>
          <a:p>
            <a:pPr algn="ctr"/>
            <a:endParaRPr kumimoji="0" lang="cs-CZ" sz="800" b="1">
              <a:solidFill>
                <a:srgbClr val="000000"/>
              </a:solidFill>
            </a:endParaRPr>
          </a:p>
          <a:p>
            <a:pPr algn="ctr"/>
            <a:r>
              <a:rPr kumimoji="0" lang="cs-CZ" sz="1400">
                <a:solidFill>
                  <a:srgbClr val="000000"/>
                </a:solidFill>
              </a:rPr>
              <a:t>Faculty of Medicine </a:t>
            </a:r>
            <a:r>
              <a:rPr kumimoji="0" lang="en-US" sz="1400">
                <a:solidFill>
                  <a:srgbClr val="000000"/>
                </a:solidFill>
              </a:rPr>
              <a:t>&amp;</a:t>
            </a:r>
            <a:r>
              <a:rPr kumimoji="0" lang="cs-CZ" sz="1400">
                <a:solidFill>
                  <a:srgbClr val="000000"/>
                </a:solidFill>
              </a:rPr>
              <a:t> Faculty of Science</a:t>
            </a:r>
          </a:p>
          <a:p>
            <a:pPr algn="ctr"/>
            <a:r>
              <a:rPr kumimoji="0" lang="cs-CZ" sz="1400">
                <a:solidFill>
                  <a:srgbClr val="000000"/>
                </a:solidFill>
              </a:rPr>
              <a:t>Masaryk University, Brno, Czech Republic </a:t>
            </a:r>
            <a:endParaRPr kumimoji="0" lang="cs-CZ" sz="1600" b="1">
              <a:solidFill>
                <a:srgbClr val="000000"/>
              </a:solidFill>
            </a:endParaRPr>
          </a:p>
        </p:txBody>
      </p:sp>
      <p:sp>
        <p:nvSpPr>
          <p:cNvPr id="8" name="Freeform 63"/>
          <p:cNvSpPr>
            <a:spLocks/>
          </p:cNvSpPr>
          <p:nvPr userDrawn="1"/>
        </p:nvSpPr>
        <p:spPr bwMode="auto">
          <a:xfrm>
            <a:off x="600075" y="514350"/>
            <a:ext cx="177800" cy="222250"/>
          </a:xfrm>
          <a:custGeom>
            <a:avLst/>
            <a:gdLst>
              <a:gd name="T0" fmla="*/ 165 w 224"/>
              <a:gd name="T1" fmla="*/ 135 h 281"/>
              <a:gd name="T2" fmla="*/ 165 w 224"/>
              <a:gd name="T3" fmla="*/ 135 h 281"/>
              <a:gd name="T4" fmla="*/ 177 w 224"/>
              <a:gd name="T5" fmla="*/ 139 h 281"/>
              <a:gd name="T6" fmla="*/ 188 w 224"/>
              <a:gd name="T7" fmla="*/ 144 h 281"/>
              <a:gd name="T8" fmla="*/ 198 w 224"/>
              <a:gd name="T9" fmla="*/ 149 h 281"/>
              <a:gd name="T10" fmla="*/ 205 w 224"/>
              <a:gd name="T11" fmla="*/ 156 h 281"/>
              <a:gd name="T12" fmla="*/ 205 w 224"/>
              <a:gd name="T13" fmla="*/ 156 h 281"/>
              <a:gd name="T14" fmla="*/ 212 w 224"/>
              <a:gd name="T15" fmla="*/ 165 h 281"/>
              <a:gd name="T16" fmla="*/ 215 w 224"/>
              <a:gd name="T17" fmla="*/ 175 h 281"/>
              <a:gd name="T18" fmla="*/ 219 w 224"/>
              <a:gd name="T19" fmla="*/ 187 h 281"/>
              <a:gd name="T20" fmla="*/ 219 w 224"/>
              <a:gd name="T21" fmla="*/ 199 h 281"/>
              <a:gd name="T22" fmla="*/ 219 w 224"/>
              <a:gd name="T23" fmla="*/ 199 h 281"/>
              <a:gd name="T24" fmla="*/ 219 w 224"/>
              <a:gd name="T25" fmla="*/ 210 h 281"/>
              <a:gd name="T26" fmla="*/ 217 w 224"/>
              <a:gd name="T27" fmla="*/ 220 h 281"/>
              <a:gd name="T28" fmla="*/ 214 w 224"/>
              <a:gd name="T29" fmla="*/ 229 h 281"/>
              <a:gd name="T30" fmla="*/ 210 w 224"/>
              <a:gd name="T31" fmla="*/ 239 h 281"/>
              <a:gd name="T32" fmla="*/ 210 w 224"/>
              <a:gd name="T33" fmla="*/ 239 h 281"/>
              <a:gd name="T34" fmla="*/ 205 w 224"/>
              <a:gd name="T35" fmla="*/ 248 h 281"/>
              <a:gd name="T36" fmla="*/ 198 w 224"/>
              <a:gd name="T37" fmla="*/ 255 h 281"/>
              <a:gd name="T38" fmla="*/ 191 w 224"/>
              <a:gd name="T39" fmla="*/ 262 h 281"/>
              <a:gd name="T40" fmla="*/ 184 w 224"/>
              <a:gd name="T41" fmla="*/ 267 h 281"/>
              <a:gd name="T42" fmla="*/ 184 w 224"/>
              <a:gd name="T43" fmla="*/ 267 h 281"/>
              <a:gd name="T44" fmla="*/ 170 w 224"/>
              <a:gd name="T45" fmla="*/ 274 h 281"/>
              <a:gd name="T46" fmla="*/ 153 w 224"/>
              <a:gd name="T47" fmla="*/ 277 h 281"/>
              <a:gd name="T48" fmla="*/ 153 w 224"/>
              <a:gd name="T49" fmla="*/ 277 h 281"/>
              <a:gd name="T50" fmla="*/ 129 w 224"/>
              <a:gd name="T51" fmla="*/ 281 h 281"/>
              <a:gd name="T52" fmla="*/ 91 w 224"/>
              <a:gd name="T53" fmla="*/ 281 h 281"/>
              <a:gd name="T54" fmla="*/ 72 w 224"/>
              <a:gd name="T55" fmla="*/ 281 h 281"/>
              <a:gd name="T56" fmla="*/ 0 w 224"/>
              <a:gd name="T57" fmla="*/ 281 h 281"/>
              <a:gd name="T58" fmla="*/ 44 w 224"/>
              <a:gd name="T59" fmla="*/ 0 h 281"/>
              <a:gd name="T60" fmla="*/ 107 w 224"/>
              <a:gd name="T61" fmla="*/ 0 h 281"/>
              <a:gd name="T62" fmla="*/ 107 w 224"/>
              <a:gd name="T63" fmla="*/ 0 h 281"/>
              <a:gd name="T64" fmla="*/ 139 w 224"/>
              <a:gd name="T65" fmla="*/ 2 h 281"/>
              <a:gd name="T66" fmla="*/ 160 w 224"/>
              <a:gd name="T67" fmla="*/ 2 h 281"/>
              <a:gd name="T68" fmla="*/ 160 w 224"/>
              <a:gd name="T69" fmla="*/ 2 h 281"/>
              <a:gd name="T70" fmla="*/ 174 w 224"/>
              <a:gd name="T71" fmla="*/ 6 h 281"/>
              <a:gd name="T72" fmla="*/ 186 w 224"/>
              <a:gd name="T73" fmla="*/ 9 h 281"/>
              <a:gd name="T74" fmla="*/ 186 w 224"/>
              <a:gd name="T75" fmla="*/ 9 h 281"/>
              <a:gd name="T76" fmla="*/ 195 w 224"/>
              <a:gd name="T77" fmla="*/ 13 h 281"/>
              <a:gd name="T78" fmla="*/ 202 w 224"/>
              <a:gd name="T79" fmla="*/ 18 h 281"/>
              <a:gd name="T80" fmla="*/ 208 w 224"/>
              <a:gd name="T81" fmla="*/ 25 h 281"/>
              <a:gd name="T82" fmla="*/ 214 w 224"/>
              <a:gd name="T83" fmla="*/ 32 h 281"/>
              <a:gd name="T84" fmla="*/ 214 w 224"/>
              <a:gd name="T85" fmla="*/ 32 h 281"/>
              <a:gd name="T86" fmla="*/ 217 w 224"/>
              <a:gd name="T87" fmla="*/ 40 h 281"/>
              <a:gd name="T88" fmla="*/ 221 w 224"/>
              <a:gd name="T89" fmla="*/ 49 h 281"/>
              <a:gd name="T90" fmla="*/ 222 w 224"/>
              <a:gd name="T91" fmla="*/ 58 h 281"/>
              <a:gd name="T92" fmla="*/ 224 w 224"/>
              <a:gd name="T93" fmla="*/ 68 h 281"/>
              <a:gd name="T94" fmla="*/ 224 w 224"/>
              <a:gd name="T95" fmla="*/ 68 h 281"/>
              <a:gd name="T96" fmla="*/ 222 w 224"/>
              <a:gd name="T97" fmla="*/ 82 h 281"/>
              <a:gd name="T98" fmla="*/ 219 w 224"/>
              <a:gd name="T99" fmla="*/ 94 h 281"/>
              <a:gd name="T100" fmla="*/ 215 w 224"/>
              <a:gd name="T101" fmla="*/ 104 h 281"/>
              <a:gd name="T102" fmla="*/ 208 w 224"/>
              <a:gd name="T103" fmla="*/ 113 h 281"/>
              <a:gd name="T104" fmla="*/ 208 w 224"/>
              <a:gd name="T105" fmla="*/ 113 h 281"/>
              <a:gd name="T106" fmla="*/ 200 w 224"/>
              <a:gd name="T107" fmla="*/ 122 h 281"/>
              <a:gd name="T108" fmla="*/ 189 w 224"/>
              <a:gd name="T109" fmla="*/ 128 h 281"/>
              <a:gd name="T110" fmla="*/ 177 w 224"/>
              <a:gd name="T111" fmla="*/ 132 h 281"/>
              <a:gd name="T112" fmla="*/ 165 w 224"/>
              <a:gd name="T113" fmla="*/ 135 h 2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4" h="281">
                <a:moveTo>
                  <a:pt x="165" y="135"/>
                </a:moveTo>
                <a:lnTo>
                  <a:pt x="165" y="135"/>
                </a:lnTo>
                <a:lnTo>
                  <a:pt x="177" y="139"/>
                </a:lnTo>
                <a:lnTo>
                  <a:pt x="188" y="144"/>
                </a:lnTo>
                <a:lnTo>
                  <a:pt x="198" y="149"/>
                </a:lnTo>
                <a:lnTo>
                  <a:pt x="205" y="156"/>
                </a:lnTo>
                <a:lnTo>
                  <a:pt x="212" y="165"/>
                </a:lnTo>
                <a:lnTo>
                  <a:pt x="215" y="175"/>
                </a:lnTo>
                <a:lnTo>
                  <a:pt x="219" y="187"/>
                </a:lnTo>
                <a:lnTo>
                  <a:pt x="219" y="199"/>
                </a:lnTo>
                <a:lnTo>
                  <a:pt x="219" y="210"/>
                </a:lnTo>
                <a:lnTo>
                  <a:pt x="217" y="220"/>
                </a:lnTo>
                <a:lnTo>
                  <a:pt x="214" y="229"/>
                </a:lnTo>
                <a:lnTo>
                  <a:pt x="210" y="239"/>
                </a:lnTo>
                <a:lnTo>
                  <a:pt x="205" y="248"/>
                </a:lnTo>
                <a:lnTo>
                  <a:pt x="198" y="255"/>
                </a:lnTo>
                <a:lnTo>
                  <a:pt x="191" y="262"/>
                </a:lnTo>
                <a:lnTo>
                  <a:pt x="184" y="267"/>
                </a:lnTo>
                <a:lnTo>
                  <a:pt x="170" y="274"/>
                </a:lnTo>
                <a:lnTo>
                  <a:pt x="153" y="277"/>
                </a:lnTo>
                <a:lnTo>
                  <a:pt x="129" y="281"/>
                </a:lnTo>
                <a:lnTo>
                  <a:pt x="91" y="281"/>
                </a:lnTo>
                <a:lnTo>
                  <a:pt x="72" y="281"/>
                </a:lnTo>
                <a:lnTo>
                  <a:pt x="0" y="281"/>
                </a:lnTo>
                <a:lnTo>
                  <a:pt x="44" y="0"/>
                </a:lnTo>
                <a:lnTo>
                  <a:pt x="107" y="0"/>
                </a:lnTo>
                <a:lnTo>
                  <a:pt x="139" y="2"/>
                </a:lnTo>
                <a:lnTo>
                  <a:pt x="160" y="2"/>
                </a:lnTo>
                <a:lnTo>
                  <a:pt x="174" y="6"/>
                </a:lnTo>
                <a:lnTo>
                  <a:pt x="186" y="9"/>
                </a:lnTo>
                <a:lnTo>
                  <a:pt x="195" y="13"/>
                </a:lnTo>
                <a:lnTo>
                  <a:pt x="202" y="18"/>
                </a:lnTo>
                <a:lnTo>
                  <a:pt x="208" y="25"/>
                </a:lnTo>
                <a:lnTo>
                  <a:pt x="214" y="32"/>
                </a:lnTo>
                <a:lnTo>
                  <a:pt x="217" y="40"/>
                </a:lnTo>
                <a:lnTo>
                  <a:pt x="221" y="49"/>
                </a:lnTo>
                <a:lnTo>
                  <a:pt x="222" y="58"/>
                </a:lnTo>
                <a:lnTo>
                  <a:pt x="224" y="68"/>
                </a:lnTo>
                <a:lnTo>
                  <a:pt x="222" y="82"/>
                </a:lnTo>
                <a:lnTo>
                  <a:pt x="219" y="94"/>
                </a:lnTo>
                <a:lnTo>
                  <a:pt x="215" y="104"/>
                </a:lnTo>
                <a:lnTo>
                  <a:pt x="208" y="113"/>
                </a:lnTo>
                <a:lnTo>
                  <a:pt x="200" y="122"/>
                </a:lnTo>
                <a:lnTo>
                  <a:pt x="189" y="128"/>
                </a:lnTo>
                <a:lnTo>
                  <a:pt x="177" y="132"/>
                </a:lnTo>
                <a:lnTo>
                  <a:pt x="165" y="1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9" name="Picture 83" descr="ima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56"/>
          <p:cNvSpPr>
            <a:spLocks noChangeShapeType="1"/>
          </p:cNvSpPr>
          <p:nvPr userDrawn="1"/>
        </p:nvSpPr>
        <p:spPr bwMode="auto">
          <a:xfrm>
            <a:off x="-4763" y="2501900"/>
            <a:ext cx="9144001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Rectangle 81"/>
          <p:cNvSpPr>
            <a:spLocks noChangeArrowheads="1"/>
          </p:cNvSpPr>
          <p:nvPr userDrawn="1"/>
        </p:nvSpPr>
        <p:spPr bwMode="auto">
          <a:xfrm>
            <a:off x="0" y="2505075"/>
            <a:ext cx="9144000" cy="657225"/>
          </a:xfrm>
          <a:prstGeom prst="rect">
            <a:avLst/>
          </a:prstGeom>
          <a:solidFill>
            <a:srgbClr val="F0DA9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2" name="Picture 8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6575" y="188913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6" descr="logo-IBA-transparen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38" y="227013"/>
            <a:ext cx="6667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0097056"/>
      </p:ext>
    </p:extLst>
  </p:cSld>
  <p:clrMapOvr>
    <a:masterClrMapping/>
  </p:clrMapOvr>
  <p:transition>
    <p:blinds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0"/>
            <a:ext cx="7972425" cy="6207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950" y="1052513"/>
            <a:ext cx="4351338" cy="53292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11688" y="1052513"/>
            <a:ext cx="4352925" cy="25876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11688" y="3792538"/>
            <a:ext cx="4352925" cy="25892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19490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950" y="0"/>
            <a:ext cx="8907463" cy="6381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780327"/>
      </p:ext>
    </p:extLst>
  </p:cSld>
  <p:clrMapOvr>
    <a:masterClrMapping/>
  </p:clrMapOvr>
  <p:transition>
    <p:blinds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1470025"/>
          </a:xfrm>
          <a:noFill/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7128792" cy="206308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0C8B030-DF20-4EA4-9319-FF3F0BBB5F1C}" type="slidenum">
              <a:rPr lang="en-US" smtClean="0">
                <a:solidFill>
                  <a:srgbClr val="F0EEE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EEE7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7311"/>
            <a:ext cx="5035768" cy="9144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324606" y="3717032"/>
            <a:ext cx="345638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95058" y="3717032"/>
            <a:ext cx="108012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889246" y="3717032"/>
            <a:ext cx="2592288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92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endParaRPr lang="cs-CZ" dirty="0">
              <a:solidFill>
                <a:srgbClr val="87837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CEC30-DE3E-47D4-A922-E10A5BF5A757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28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719" y="6202100"/>
            <a:ext cx="313200" cy="32023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768" y="6200280"/>
            <a:ext cx="313200" cy="32387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2149" y="6199094"/>
            <a:ext cx="304739" cy="32625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1324606" y="4257926"/>
            <a:ext cx="345638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795058" y="4257926"/>
            <a:ext cx="108012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889246" y="4257926"/>
            <a:ext cx="2592288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4606" y="4406900"/>
            <a:ext cx="7170106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24606" y="2906713"/>
            <a:ext cx="7170106" cy="1242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cs-CZ" dirty="0">
              <a:solidFill>
                <a:srgbClr val="87837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cs-CZ" dirty="0">
              <a:solidFill>
                <a:srgbClr val="87837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BCCBA-A879-4409-BE60-EDA65FE03E79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  <p:pic>
        <p:nvPicPr>
          <p:cNvPr id="22" name="Obrázek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7311"/>
            <a:ext cx="503576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94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A6601B0-BE0F-4044-B772-E68668676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01668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7BB14-2F95-43DB-94BB-6F943D449152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8809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124C2-3ED1-499B-A7AB-3B775064C814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6050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60F05-A2A9-46C3-9D60-0AD07A9D9C5C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8622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601B0-BE0F-4044-B772-E68668676620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73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74162-4112-42A6-9C25-D0CCBAD0E64A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1730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6AADC-15A3-4281-80B2-596BE519E997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3376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47CF2-ED5D-4330-ACA9-8DF4E3D1B2D7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657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545237"/>
            <a:ext cx="827113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79712" y="6545237"/>
            <a:ext cx="6120680" cy="268139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srgbClr val="87837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565BC-93CA-486F-BE80-6771244B6789}" type="slidenum">
              <a:rPr lang="en-US" smtClean="0">
                <a:solidFill>
                  <a:srgbClr val="87837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5940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/>
          <p:cNvSpPr>
            <a:spLocks noChangeArrowheads="1"/>
          </p:cNvSpPr>
          <p:nvPr userDrawn="1"/>
        </p:nvSpPr>
        <p:spPr bwMode="auto">
          <a:xfrm>
            <a:off x="0" y="1219200"/>
            <a:ext cx="9144000" cy="1905000"/>
          </a:xfrm>
          <a:prstGeom prst="rect">
            <a:avLst/>
          </a:prstGeom>
          <a:gradFill rotWithShape="0">
            <a:gsLst>
              <a:gs pos="0">
                <a:srgbClr val="8C4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Arc 52"/>
          <p:cNvSpPr>
            <a:spLocks/>
          </p:cNvSpPr>
          <p:nvPr userDrawn="1"/>
        </p:nvSpPr>
        <p:spPr bwMode="auto">
          <a:xfrm flipH="1">
            <a:off x="5715000" y="1924050"/>
            <a:ext cx="3429000" cy="6854825"/>
          </a:xfrm>
          <a:custGeom>
            <a:avLst/>
            <a:gdLst>
              <a:gd name="T0" fmla="*/ 7938 w 21600"/>
              <a:gd name="T1" fmla="*/ 0 h 43184"/>
              <a:gd name="T2" fmla="*/ 130175 w 21600"/>
              <a:gd name="T3" fmla="*/ 6854825 h 43184"/>
              <a:gd name="T4" fmla="*/ 0 w 21600"/>
              <a:gd name="T5" fmla="*/ 3428682 h 43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4" fill="none" extrusionOk="0">
                <a:moveTo>
                  <a:pt x="49" y="0"/>
                </a:moveTo>
                <a:cubicBezTo>
                  <a:pt x="11959" y="27"/>
                  <a:pt x="21600" y="9690"/>
                  <a:pt x="21600" y="21600"/>
                </a:cubicBezTo>
                <a:cubicBezTo>
                  <a:pt x="21600" y="33210"/>
                  <a:pt x="12421" y="42743"/>
                  <a:pt x="820" y="43184"/>
                </a:cubicBezTo>
              </a:path>
              <a:path w="21600" h="43184" stroke="0" extrusionOk="0">
                <a:moveTo>
                  <a:pt x="49" y="0"/>
                </a:moveTo>
                <a:cubicBezTo>
                  <a:pt x="11959" y="27"/>
                  <a:pt x="21600" y="9690"/>
                  <a:pt x="21600" y="21600"/>
                </a:cubicBezTo>
                <a:cubicBezTo>
                  <a:pt x="21600" y="33210"/>
                  <a:pt x="12421" y="42743"/>
                  <a:pt x="820" y="43184"/>
                </a:cubicBezTo>
                <a:lnTo>
                  <a:pt x="0" y="21600"/>
                </a:lnTo>
                <a:lnTo>
                  <a:pt x="49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Arc 53"/>
          <p:cNvSpPr>
            <a:spLocks/>
          </p:cNvSpPr>
          <p:nvPr userDrawn="1"/>
        </p:nvSpPr>
        <p:spPr bwMode="auto">
          <a:xfrm flipV="1">
            <a:off x="6754813" y="1066800"/>
            <a:ext cx="2355850" cy="2381250"/>
          </a:xfrm>
          <a:custGeom>
            <a:avLst/>
            <a:gdLst>
              <a:gd name="T0" fmla="*/ 0 w 21546"/>
              <a:gd name="T1" fmla="*/ 2213342 h 21599"/>
              <a:gd name="T2" fmla="*/ 2329936 w 21546"/>
              <a:gd name="T3" fmla="*/ 0 h 21599"/>
              <a:gd name="T4" fmla="*/ 2355850 w 21546"/>
              <a:gd name="T5" fmla="*/ 2381250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46" h="21599" fill="none" extrusionOk="0">
                <a:moveTo>
                  <a:pt x="-1" y="20075"/>
                </a:moveTo>
                <a:cubicBezTo>
                  <a:pt x="792" y="8856"/>
                  <a:pt x="10062" y="123"/>
                  <a:pt x="21309" y="0"/>
                </a:cubicBezTo>
              </a:path>
              <a:path w="21546" h="21599" stroke="0" extrusionOk="0">
                <a:moveTo>
                  <a:pt x="-1" y="20075"/>
                </a:moveTo>
                <a:cubicBezTo>
                  <a:pt x="792" y="8856"/>
                  <a:pt x="10062" y="123"/>
                  <a:pt x="21309" y="0"/>
                </a:cubicBezTo>
                <a:lnTo>
                  <a:pt x="21546" y="21599"/>
                </a:lnTo>
                <a:lnTo>
                  <a:pt x="-1" y="20075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Line 54"/>
          <p:cNvSpPr>
            <a:spLocks noChangeShapeType="1"/>
          </p:cNvSpPr>
          <p:nvPr userDrawn="1"/>
        </p:nvSpPr>
        <p:spPr bwMode="auto">
          <a:xfrm rot="2975352" flipH="1">
            <a:off x="5307013" y="2894013"/>
            <a:ext cx="4541837" cy="587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Line 55"/>
          <p:cNvSpPr>
            <a:spLocks noChangeShapeType="1"/>
          </p:cNvSpPr>
          <p:nvPr userDrawn="1"/>
        </p:nvSpPr>
        <p:spPr bwMode="auto">
          <a:xfrm>
            <a:off x="7239000" y="1219200"/>
            <a:ext cx="1588" cy="68119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Rectangle 58"/>
          <p:cNvSpPr>
            <a:spLocks noChangeArrowheads="1"/>
          </p:cNvSpPr>
          <p:nvPr userDrawn="1"/>
        </p:nvSpPr>
        <p:spPr bwMode="auto">
          <a:xfrm>
            <a:off x="990600" y="0"/>
            <a:ext cx="6943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kumimoji="0" lang="cs-CZ" sz="2100" b="1">
                <a:solidFill>
                  <a:srgbClr val="000000"/>
                </a:solidFill>
              </a:rPr>
              <a:t>INSTITUTE OF BIOSTATISTICS AND ANALYSES</a:t>
            </a:r>
          </a:p>
          <a:p>
            <a:pPr algn="ctr"/>
            <a:endParaRPr kumimoji="0" lang="cs-CZ" sz="800" b="1">
              <a:solidFill>
                <a:srgbClr val="000000"/>
              </a:solidFill>
            </a:endParaRPr>
          </a:p>
          <a:p>
            <a:pPr algn="ctr"/>
            <a:r>
              <a:rPr kumimoji="0" lang="cs-CZ" sz="1400">
                <a:solidFill>
                  <a:srgbClr val="000000"/>
                </a:solidFill>
              </a:rPr>
              <a:t>Faculty of Medicine </a:t>
            </a:r>
            <a:r>
              <a:rPr kumimoji="0" lang="en-US" sz="1400">
                <a:solidFill>
                  <a:srgbClr val="000000"/>
                </a:solidFill>
              </a:rPr>
              <a:t>&amp;</a:t>
            </a:r>
            <a:r>
              <a:rPr kumimoji="0" lang="cs-CZ" sz="1400">
                <a:solidFill>
                  <a:srgbClr val="000000"/>
                </a:solidFill>
              </a:rPr>
              <a:t> Faculty of Science</a:t>
            </a:r>
          </a:p>
          <a:p>
            <a:pPr algn="ctr"/>
            <a:r>
              <a:rPr kumimoji="0" lang="cs-CZ" sz="1400">
                <a:solidFill>
                  <a:srgbClr val="000000"/>
                </a:solidFill>
              </a:rPr>
              <a:t>Masaryk University, Brno, Czech Republic </a:t>
            </a:r>
            <a:endParaRPr kumimoji="0" lang="cs-CZ" sz="1600" b="1">
              <a:solidFill>
                <a:srgbClr val="000000"/>
              </a:solidFill>
            </a:endParaRPr>
          </a:p>
        </p:txBody>
      </p:sp>
      <p:sp>
        <p:nvSpPr>
          <p:cNvPr id="8" name="Freeform 63"/>
          <p:cNvSpPr>
            <a:spLocks/>
          </p:cNvSpPr>
          <p:nvPr userDrawn="1"/>
        </p:nvSpPr>
        <p:spPr bwMode="auto">
          <a:xfrm>
            <a:off x="600075" y="514350"/>
            <a:ext cx="177800" cy="222250"/>
          </a:xfrm>
          <a:custGeom>
            <a:avLst/>
            <a:gdLst>
              <a:gd name="T0" fmla="*/ 165 w 224"/>
              <a:gd name="T1" fmla="*/ 135 h 281"/>
              <a:gd name="T2" fmla="*/ 165 w 224"/>
              <a:gd name="T3" fmla="*/ 135 h 281"/>
              <a:gd name="T4" fmla="*/ 177 w 224"/>
              <a:gd name="T5" fmla="*/ 139 h 281"/>
              <a:gd name="T6" fmla="*/ 188 w 224"/>
              <a:gd name="T7" fmla="*/ 144 h 281"/>
              <a:gd name="T8" fmla="*/ 198 w 224"/>
              <a:gd name="T9" fmla="*/ 149 h 281"/>
              <a:gd name="T10" fmla="*/ 205 w 224"/>
              <a:gd name="T11" fmla="*/ 156 h 281"/>
              <a:gd name="T12" fmla="*/ 205 w 224"/>
              <a:gd name="T13" fmla="*/ 156 h 281"/>
              <a:gd name="T14" fmla="*/ 212 w 224"/>
              <a:gd name="T15" fmla="*/ 165 h 281"/>
              <a:gd name="T16" fmla="*/ 215 w 224"/>
              <a:gd name="T17" fmla="*/ 175 h 281"/>
              <a:gd name="T18" fmla="*/ 219 w 224"/>
              <a:gd name="T19" fmla="*/ 187 h 281"/>
              <a:gd name="T20" fmla="*/ 219 w 224"/>
              <a:gd name="T21" fmla="*/ 199 h 281"/>
              <a:gd name="T22" fmla="*/ 219 w 224"/>
              <a:gd name="T23" fmla="*/ 199 h 281"/>
              <a:gd name="T24" fmla="*/ 219 w 224"/>
              <a:gd name="T25" fmla="*/ 210 h 281"/>
              <a:gd name="T26" fmla="*/ 217 w 224"/>
              <a:gd name="T27" fmla="*/ 220 h 281"/>
              <a:gd name="T28" fmla="*/ 214 w 224"/>
              <a:gd name="T29" fmla="*/ 229 h 281"/>
              <a:gd name="T30" fmla="*/ 210 w 224"/>
              <a:gd name="T31" fmla="*/ 239 h 281"/>
              <a:gd name="T32" fmla="*/ 210 w 224"/>
              <a:gd name="T33" fmla="*/ 239 h 281"/>
              <a:gd name="T34" fmla="*/ 205 w 224"/>
              <a:gd name="T35" fmla="*/ 248 h 281"/>
              <a:gd name="T36" fmla="*/ 198 w 224"/>
              <a:gd name="T37" fmla="*/ 255 h 281"/>
              <a:gd name="T38" fmla="*/ 191 w 224"/>
              <a:gd name="T39" fmla="*/ 262 h 281"/>
              <a:gd name="T40" fmla="*/ 184 w 224"/>
              <a:gd name="T41" fmla="*/ 267 h 281"/>
              <a:gd name="T42" fmla="*/ 184 w 224"/>
              <a:gd name="T43" fmla="*/ 267 h 281"/>
              <a:gd name="T44" fmla="*/ 170 w 224"/>
              <a:gd name="T45" fmla="*/ 274 h 281"/>
              <a:gd name="T46" fmla="*/ 153 w 224"/>
              <a:gd name="T47" fmla="*/ 277 h 281"/>
              <a:gd name="T48" fmla="*/ 153 w 224"/>
              <a:gd name="T49" fmla="*/ 277 h 281"/>
              <a:gd name="T50" fmla="*/ 129 w 224"/>
              <a:gd name="T51" fmla="*/ 281 h 281"/>
              <a:gd name="T52" fmla="*/ 91 w 224"/>
              <a:gd name="T53" fmla="*/ 281 h 281"/>
              <a:gd name="T54" fmla="*/ 72 w 224"/>
              <a:gd name="T55" fmla="*/ 281 h 281"/>
              <a:gd name="T56" fmla="*/ 0 w 224"/>
              <a:gd name="T57" fmla="*/ 281 h 281"/>
              <a:gd name="T58" fmla="*/ 44 w 224"/>
              <a:gd name="T59" fmla="*/ 0 h 281"/>
              <a:gd name="T60" fmla="*/ 107 w 224"/>
              <a:gd name="T61" fmla="*/ 0 h 281"/>
              <a:gd name="T62" fmla="*/ 107 w 224"/>
              <a:gd name="T63" fmla="*/ 0 h 281"/>
              <a:gd name="T64" fmla="*/ 139 w 224"/>
              <a:gd name="T65" fmla="*/ 2 h 281"/>
              <a:gd name="T66" fmla="*/ 160 w 224"/>
              <a:gd name="T67" fmla="*/ 2 h 281"/>
              <a:gd name="T68" fmla="*/ 160 w 224"/>
              <a:gd name="T69" fmla="*/ 2 h 281"/>
              <a:gd name="T70" fmla="*/ 174 w 224"/>
              <a:gd name="T71" fmla="*/ 6 h 281"/>
              <a:gd name="T72" fmla="*/ 186 w 224"/>
              <a:gd name="T73" fmla="*/ 9 h 281"/>
              <a:gd name="T74" fmla="*/ 186 w 224"/>
              <a:gd name="T75" fmla="*/ 9 h 281"/>
              <a:gd name="T76" fmla="*/ 195 w 224"/>
              <a:gd name="T77" fmla="*/ 13 h 281"/>
              <a:gd name="T78" fmla="*/ 202 w 224"/>
              <a:gd name="T79" fmla="*/ 18 h 281"/>
              <a:gd name="T80" fmla="*/ 208 w 224"/>
              <a:gd name="T81" fmla="*/ 25 h 281"/>
              <a:gd name="T82" fmla="*/ 214 w 224"/>
              <a:gd name="T83" fmla="*/ 32 h 281"/>
              <a:gd name="T84" fmla="*/ 214 w 224"/>
              <a:gd name="T85" fmla="*/ 32 h 281"/>
              <a:gd name="T86" fmla="*/ 217 w 224"/>
              <a:gd name="T87" fmla="*/ 40 h 281"/>
              <a:gd name="T88" fmla="*/ 221 w 224"/>
              <a:gd name="T89" fmla="*/ 49 h 281"/>
              <a:gd name="T90" fmla="*/ 222 w 224"/>
              <a:gd name="T91" fmla="*/ 58 h 281"/>
              <a:gd name="T92" fmla="*/ 224 w 224"/>
              <a:gd name="T93" fmla="*/ 68 h 281"/>
              <a:gd name="T94" fmla="*/ 224 w 224"/>
              <a:gd name="T95" fmla="*/ 68 h 281"/>
              <a:gd name="T96" fmla="*/ 222 w 224"/>
              <a:gd name="T97" fmla="*/ 82 h 281"/>
              <a:gd name="T98" fmla="*/ 219 w 224"/>
              <a:gd name="T99" fmla="*/ 94 h 281"/>
              <a:gd name="T100" fmla="*/ 215 w 224"/>
              <a:gd name="T101" fmla="*/ 104 h 281"/>
              <a:gd name="T102" fmla="*/ 208 w 224"/>
              <a:gd name="T103" fmla="*/ 113 h 281"/>
              <a:gd name="T104" fmla="*/ 208 w 224"/>
              <a:gd name="T105" fmla="*/ 113 h 281"/>
              <a:gd name="T106" fmla="*/ 200 w 224"/>
              <a:gd name="T107" fmla="*/ 122 h 281"/>
              <a:gd name="T108" fmla="*/ 189 w 224"/>
              <a:gd name="T109" fmla="*/ 128 h 281"/>
              <a:gd name="T110" fmla="*/ 177 w 224"/>
              <a:gd name="T111" fmla="*/ 132 h 281"/>
              <a:gd name="T112" fmla="*/ 165 w 224"/>
              <a:gd name="T113" fmla="*/ 135 h 2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4" h="281">
                <a:moveTo>
                  <a:pt x="165" y="135"/>
                </a:moveTo>
                <a:lnTo>
                  <a:pt x="165" y="135"/>
                </a:lnTo>
                <a:lnTo>
                  <a:pt x="177" y="139"/>
                </a:lnTo>
                <a:lnTo>
                  <a:pt x="188" y="144"/>
                </a:lnTo>
                <a:lnTo>
                  <a:pt x="198" y="149"/>
                </a:lnTo>
                <a:lnTo>
                  <a:pt x="205" y="156"/>
                </a:lnTo>
                <a:lnTo>
                  <a:pt x="212" y="165"/>
                </a:lnTo>
                <a:lnTo>
                  <a:pt x="215" y="175"/>
                </a:lnTo>
                <a:lnTo>
                  <a:pt x="219" y="187"/>
                </a:lnTo>
                <a:lnTo>
                  <a:pt x="219" y="199"/>
                </a:lnTo>
                <a:lnTo>
                  <a:pt x="219" y="210"/>
                </a:lnTo>
                <a:lnTo>
                  <a:pt x="217" y="220"/>
                </a:lnTo>
                <a:lnTo>
                  <a:pt x="214" y="229"/>
                </a:lnTo>
                <a:lnTo>
                  <a:pt x="210" y="239"/>
                </a:lnTo>
                <a:lnTo>
                  <a:pt x="205" y="248"/>
                </a:lnTo>
                <a:lnTo>
                  <a:pt x="198" y="255"/>
                </a:lnTo>
                <a:lnTo>
                  <a:pt x="191" y="262"/>
                </a:lnTo>
                <a:lnTo>
                  <a:pt x="184" y="267"/>
                </a:lnTo>
                <a:lnTo>
                  <a:pt x="170" y="274"/>
                </a:lnTo>
                <a:lnTo>
                  <a:pt x="153" y="277"/>
                </a:lnTo>
                <a:lnTo>
                  <a:pt x="129" y="281"/>
                </a:lnTo>
                <a:lnTo>
                  <a:pt x="91" y="281"/>
                </a:lnTo>
                <a:lnTo>
                  <a:pt x="72" y="281"/>
                </a:lnTo>
                <a:lnTo>
                  <a:pt x="0" y="281"/>
                </a:lnTo>
                <a:lnTo>
                  <a:pt x="44" y="0"/>
                </a:lnTo>
                <a:lnTo>
                  <a:pt x="107" y="0"/>
                </a:lnTo>
                <a:lnTo>
                  <a:pt x="139" y="2"/>
                </a:lnTo>
                <a:lnTo>
                  <a:pt x="160" y="2"/>
                </a:lnTo>
                <a:lnTo>
                  <a:pt x="174" y="6"/>
                </a:lnTo>
                <a:lnTo>
                  <a:pt x="186" y="9"/>
                </a:lnTo>
                <a:lnTo>
                  <a:pt x="195" y="13"/>
                </a:lnTo>
                <a:lnTo>
                  <a:pt x="202" y="18"/>
                </a:lnTo>
                <a:lnTo>
                  <a:pt x="208" y="25"/>
                </a:lnTo>
                <a:lnTo>
                  <a:pt x="214" y="32"/>
                </a:lnTo>
                <a:lnTo>
                  <a:pt x="217" y="40"/>
                </a:lnTo>
                <a:lnTo>
                  <a:pt x="221" y="49"/>
                </a:lnTo>
                <a:lnTo>
                  <a:pt x="222" y="58"/>
                </a:lnTo>
                <a:lnTo>
                  <a:pt x="224" y="68"/>
                </a:lnTo>
                <a:lnTo>
                  <a:pt x="222" y="82"/>
                </a:lnTo>
                <a:lnTo>
                  <a:pt x="219" y="94"/>
                </a:lnTo>
                <a:lnTo>
                  <a:pt x="215" y="104"/>
                </a:lnTo>
                <a:lnTo>
                  <a:pt x="208" y="113"/>
                </a:lnTo>
                <a:lnTo>
                  <a:pt x="200" y="122"/>
                </a:lnTo>
                <a:lnTo>
                  <a:pt x="189" y="128"/>
                </a:lnTo>
                <a:lnTo>
                  <a:pt x="177" y="132"/>
                </a:lnTo>
                <a:lnTo>
                  <a:pt x="165" y="1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9" name="Picture 83" descr="ima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56"/>
          <p:cNvSpPr>
            <a:spLocks noChangeShapeType="1"/>
          </p:cNvSpPr>
          <p:nvPr userDrawn="1"/>
        </p:nvSpPr>
        <p:spPr bwMode="auto">
          <a:xfrm>
            <a:off x="-4763" y="2501900"/>
            <a:ext cx="9144001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Rectangle 81"/>
          <p:cNvSpPr>
            <a:spLocks noChangeArrowheads="1"/>
          </p:cNvSpPr>
          <p:nvPr userDrawn="1"/>
        </p:nvSpPr>
        <p:spPr bwMode="auto">
          <a:xfrm>
            <a:off x="0" y="2505075"/>
            <a:ext cx="9144000" cy="657225"/>
          </a:xfrm>
          <a:prstGeom prst="rect">
            <a:avLst/>
          </a:prstGeom>
          <a:solidFill>
            <a:srgbClr val="F0DA9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2" name="Picture 8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6575" y="188913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6" descr="logo-IBA-transparen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38" y="227013"/>
            <a:ext cx="6667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0097056"/>
      </p:ext>
    </p:extLst>
  </p:cSld>
  <p:clrMapOvr>
    <a:masterClrMapping/>
  </p:clrMapOvr>
  <p:transition>
    <p:blinds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0"/>
            <a:ext cx="7972425" cy="6207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950" y="1052513"/>
            <a:ext cx="4351338" cy="53292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11688" y="1052513"/>
            <a:ext cx="4352925" cy="25876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11688" y="3792538"/>
            <a:ext cx="4352925" cy="25892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19490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8E74162-4112-42A6-9C25-D0CCBAD0E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8845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950" y="0"/>
            <a:ext cx="8907463" cy="6381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780327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 eaLnBrk="1" hangingPunct="1">
              <a:defRPr kumimoji="0" sz="1800" b="1">
                <a:solidFill>
                  <a:srgbClr val="2929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6B6AADC-15A3-4281-80B2-596BE519E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216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23" Type="http://schemas.openxmlformats.org/officeDocument/2006/relationships/image" Target="../media/image10.jpe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23" Type="http://schemas.openxmlformats.org/officeDocument/2006/relationships/image" Target="../media/image10.jpeg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55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23" Type="http://schemas.openxmlformats.org/officeDocument/2006/relationships/image" Target="../media/image10.jpeg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6.xml"/><Relationship Id="rId23" Type="http://schemas.openxmlformats.org/officeDocument/2006/relationships/image" Target="../media/image10.jpe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navrh-obec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1844675"/>
            <a:ext cx="8650287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052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0"/>
            <a:ext cx="65913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þ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itchFamily="2" charset="2"/>
        <a:buChar char="è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navrh-obec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1844675"/>
            <a:ext cx="8650287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00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0"/>
            <a:ext cx="65913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þ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itchFamily="2" charset="2"/>
        <a:buChar char="è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583"/>
          <a:stretch/>
        </p:blipFill>
        <p:spPr>
          <a:xfrm>
            <a:off x="-7201" y="-1262"/>
            <a:ext cx="9151197" cy="7956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049"/>
          <a:stretch/>
        </p:blipFill>
        <p:spPr>
          <a:xfrm>
            <a:off x="3456388" y="74100"/>
            <a:ext cx="5687612" cy="65954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482"/>
          <a:stretch/>
        </p:blipFill>
        <p:spPr>
          <a:xfrm>
            <a:off x="0" y="6539334"/>
            <a:ext cx="9144000" cy="318666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896" y="192706"/>
            <a:ext cx="5328592" cy="434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accent6"/>
                </a:solidFill>
              </a:defRPr>
            </a:lvl1pPr>
          </a:lstStyle>
          <a:p>
            <a:fld id="{55AF0B12-711B-485B-A0C6-A879160A7C2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72" y="6587054"/>
            <a:ext cx="48936" cy="22688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2" y="6590152"/>
            <a:ext cx="192509" cy="21817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587054"/>
            <a:ext cx="182397" cy="22688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3" y="6589442"/>
            <a:ext cx="185633" cy="22016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587054"/>
            <a:ext cx="191295" cy="226885"/>
          </a:xfrm>
          <a:prstGeom prst="rect">
            <a:avLst/>
          </a:prstGeom>
        </p:spPr>
      </p:pic>
      <p:sp>
        <p:nvSpPr>
          <p:cNvPr id="21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427984" y="6597352"/>
            <a:ext cx="786253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cs-CZ" dirty="0" smtClean="0"/>
              <a:t>12/01/2012</a:t>
            </a:r>
            <a:endParaRPr lang="cs-CZ" dirty="0"/>
          </a:p>
        </p:txBody>
      </p:sp>
      <p:sp>
        <p:nvSpPr>
          <p:cNvPr id="2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220072" y="6597352"/>
            <a:ext cx="288032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8463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583"/>
          <a:stretch/>
        </p:blipFill>
        <p:spPr>
          <a:xfrm>
            <a:off x="-7201" y="-1262"/>
            <a:ext cx="9151197" cy="7956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049"/>
          <a:stretch/>
        </p:blipFill>
        <p:spPr>
          <a:xfrm>
            <a:off x="3456388" y="74100"/>
            <a:ext cx="5687612" cy="65954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482"/>
          <a:stretch/>
        </p:blipFill>
        <p:spPr>
          <a:xfrm>
            <a:off x="0" y="6539334"/>
            <a:ext cx="9144000" cy="318666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896" y="192706"/>
            <a:ext cx="5328592" cy="434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accent6"/>
                </a:solidFill>
              </a:defRPr>
            </a:lvl1pPr>
          </a:lstStyle>
          <a:p>
            <a:fld id="{55AF0B12-711B-485B-A0C6-A879160A7C26}" type="slidenum">
              <a:rPr lang="cs-CZ" smtClean="0">
                <a:solidFill>
                  <a:srgbClr val="87837E"/>
                </a:solidFill>
              </a:rPr>
              <a:pPr/>
              <a:t>‹#›</a:t>
            </a:fld>
            <a:endParaRPr lang="cs-CZ" dirty="0">
              <a:solidFill>
                <a:srgbClr val="87837E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72" y="6587054"/>
            <a:ext cx="48936" cy="22688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2" y="6590152"/>
            <a:ext cx="192509" cy="21817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587054"/>
            <a:ext cx="182397" cy="22688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3" y="6589442"/>
            <a:ext cx="185633" cy="22016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587054"/>
            <a:ext cx="191295" cy="226885"/>
          </a:xfrm>
          <a:prstGeom prst="rect">
            <a:avLst/>
          </a:prstGeom>
        </p:spPr>
      </p:pic>
      <p:sp>
        <p:nvSpPr>
          <p:cNvPr id="21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427984" y="6597352"/>
            <a:ext cx="786253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cs-CZ" dirty="0" smtClean="0">
                <a:solidFill>
                  <a:srgbClr val="87837E"/>
                </a:solidFill>
              </a:rPr>
              <a:t>12/01/2012</a:t>
            </a:r>
            <a:endParaRPr lang="cs-CZ" dirty="0">
              <a:solidFill>
                <a:srgbClr val="87837E"/>
              </a:solidFill>
            </a:endParaRPr>
          </a:p>
        </p:txBody>
      </p:sp>
      <p:sp>
        <p:nvSpPr>
          <p:cNvPr id="2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220072" y="6597352"/>
            <a:ext cx="288032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endParaRPr lang="cs-CZ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63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583"/>
          <a:stretch/>
        </p:blipFill>
        <p:spPr>
          <a:xfrm>
            <a:off x="-7201" y="-1262"/>
            <a:ext cx="9151197" cy="7956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049"/>
          <a:stretch/>
        </p:blipFill>
        <p:spPr>
          <a:xfrm>
            <a:off x="3456388" y="74100"/>
            <a:ext cx="5687612" cy="65954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482"/>
          <a:stretch/>
        </p:blipFill>
        <p:spPr>
          <a:xfrm>
            <a:off x="0" y="6539334"/>
            <a:ext cx="9144000" cy="318666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896" y="192706"/>
            <a:ext cx="5328592" cy="434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accent6"/>
                </a:solidFill>
              </a:defRPr>
            </a:lvl1pPr>
          </a:lstStyle>
          <a:p>
            <a:fld id="{55AF0B12-711B-485B-A0C6-A879160A7C26}" type="slidenum">
              <a:rPr lang="cs-CZ" smtClean="0">
                <a:solidFill>
                  <a:srgbClr val="87837E"/>
                </a:solidFill>
              </a:rPr>
              <a:pPr/>
              <a:t>‹#›</a:t>
            </a:fld>
            <a:endParaRPr lang="cs-CZ" dirty="0">
              <a:solidFill>
                <a:srgbClr val="87837E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672" y="6587054"/>
            <a:ext cx="48936" cy="22688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912" y="6590152"/>
            <a:ext cx="192509" cy="21817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587054"/>
            <a:ext cx="182397" cy="22688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943" y="6589442"/>
            <a:ext cx="185633" cy="22016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6587054"/>
            <a:ext cx="191295" cy="226885"/>
          </a:xfrm>
          <a:prstGeom prst="rect">
            <a:avLst/>
          </a:prstGeom>
        </p:spPr>
      </p:pic>
      <p:sp>
        <p:nvSpPr>
          <p:cNvPr id="21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427984" y="6597352"/>
            <a:ext cx="786253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cs-CZ" dirty="0" smtClean="0">
                <a:solidFill>
                  <a:srgbClr val="87837E"/>
                </a:solidFill>
              </a:rPr>
              <a:t>12/01/2012</a:t>
            </a:r>
            <a:endParaRPr lang="cs-CZ" dirty="0">
              <a:solidFill>
                <a:srgbClr val="87837E"/>
              </a:solidFill>
            </a:endParaRPr>
          </a:p>
        </p:txBody>
      </p:sp>
      <p:sp>
        <p:nvSpPr>
          <p:cNvPr id="2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220072" y="6597352"/>
            <a:ext cx="288032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endParaRPr lang="cs-CZ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63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  <p:sldLayoutId id="2147484137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583"/>
          <a:stretch/>
        </p:blipFill>
        <p:spPr>
          <a:xfrm>
            <a:off x="-7201" y="-1262"/>
            <a:ext cx="9151197" cy="7956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049"/>
          <a:stretch/>
        </p:blipFill>
        <p:spPr>
          <a:xfrm>
            <a:off x="3456388" y="74100"/>
            <a:ext cx="5687612" cy="65954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482"/>
          <a:stretch/>
        </p:blipFill>
        <p:spPr>
          <a:xfrm>
            <a:off x="0" y="6539334"/>
            <a:ext cx="9144000" cy="318666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896" y="192706"/>
            <a:ext cx="5328592" cy="434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accent6"/>
                </a:solidFill>
              </a:defRPr>
            </a:lvl1pPr>
          </a:lstStyle>
          <a:p>
            <a:fld id="{55AF0B12-711B-485B-A0C6-A879160A7C26}" type="slidenum">
              <a:rPr lang="cs-CZ" smtClean="0">
                <a:solidFill>
                  <a:srgbClr val="87837E"/>
                </a:solidFill>
              </a:rPr>
              <a:pPr/>
              <a:t>‹#›</a:t>
            </a:fld>
            <a:endParaRPr lang="cs-CZ" dirty="0">
              <a:solidFill>
                <a:srgbClr val="87837E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672" y="6587054"/>
            <a:ext cx="48936" cy="22688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912" y="6590152"/>
            <a:ext cx="192509" cy="21817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587054"/>
            <a:ext cx="182397" cy="22688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943" y="6589442"/>
            <a:ext cx="185633" cy="22016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6587054"/>
            <a:ext cx="191295" cy="226885"/>
          </a:xfrm>
          <a:prstGeom prst="rect">
            <a:avLst/>
          </a:prstGeom>
        </p:spPr>
      </p:pic>
      <p:sp>
        <p:nvSpPr>
          <p:cNvPr id="21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427984" y="6597352"/>
            <a:ext cx="786253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cs-CZ" dirty="0" smtClean="0">
                <a:solidFill>
                  <a:srgbClr val="87837E"/>
                </a:solidFill>
              </a:rPr>
              <a:t>12/01/2012</a:t>
            </a:r>
            <a:endParaRPr lang="cs-CZ" dirty="0">
              <a:solidFill>
                <a:srgbClr val="87837E"/>
              </a:solidFill>
            </a:endParaRPr>
          </a:p>
        </p:txBody>
      </p:sp>
      <p:sp>
        <p:nvSpPr>
          <p:cNvPr id="2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220072" y="6597352"/>
            <a:ext cx="288032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endParaRPr lang="cs-CZ">
              <a:solidFill>
                <a:srgbClr val="878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63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oleObject" Target="../embeddings/oleObject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Relationship Id="rId9" Type="http://schemas.openxmlformats.org/officeDocument/2006/relationships/image" Target="../media/image7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86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5.emf"/><Relationship Id="rId5" Type="http://schemas.openxmlformats.org/officeDocument/2006/relationships/image" Target="../media/image68.emf"/><Relationship Id="rId4" Type="http://schemas.openxmlformats.org/officeDocument/2006/relationships/image" Target="../media/image8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1259632" y="6236990"/>
            <a:ext cx="68135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5000"/>
              </a:lnSpc>
              <a:defRPr/>
            </a:pPr>
            <a:r>
              <a:rPr kumimoji="0" lang="en-US" sz="2000" b="1" dirty="0" smtClean="0">
                <a:solidFill>
                  <a:schemeClr val="bg1"/>
                </a:solidFill>
              </a:rPr>
              <a:t>www.iba.muni.cz</a:t>
            </a:r>
            <a:endParaRPr kumimoji="0"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4677" y="980728"/>
            <a:ext cx="7126560" cy="2664296"/>
          </a:xfrm>
        </p:spPr>
        <p:txBody>
          <a:bodyPr/>
          <a:lstStyle/>
          <a:p>
            <a:r>
              <a:rPr lang="cs-CZ" sz="3200" dirty="0" smtClean="0"/>
              <a:t>Základy analýzy přežití</a:t>
            </a:r>
            <a:br>
              <a:rPr lang="cs-CZ" sz="32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Tomáš Pavlík</a:t>
            </a:r>
            <a:br>
              <a:rPr lang="cs-CZ" sz="2400" dirty="0" smtClean="0"/>
            </a:br>
            <a:r>
              <a:rPr lang="cs-CZ" sz="2400" dirty="0" smtClean="0"/>
              <a:t>Institut biostatistiky a analýz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4030216"/>
            <a:ext cx="7128792" cy="2063080"/>
          </a:xfrm>
        </p:spPr>
        <p:txBody>
          <a:bodyPr>
            <a:normAutofit/>
          </a:bodyPr>
          <a:lstStyle/>
          <a:p>
            <a:r>
              <a:rPr lang="cs-CZ" sz="1600" dirty="0" smtClean="0"/>
              <a:t>Lékařská fakulta</a:t>
            </a:r>
            <a:endParaRPr lang="cs-CZ" sz="1600" dirty="0"/>
          </a:p>
          <a:p>
            <a:r>
              <a:rPr lang="cs-CZ" sz="1600" dirty="0" smtClean="0"/>
              <a:t>Masarykova univerzita</a:t>
            </a:r>
          </a:p>
          <a:p>
            <a:endParaRPr lang="cs-CZ" sz="1600" dirty="0" smtClean="0"/>
          </a:p>
          <a:p>
            <a:endParaRPr lang="cs-CZ" sz="1600" dirty="0"/>
          </a:p>
          <a:p>
            <a:r>
              <a:rPr lang="cs-CZ" sz="1600" dirty="0" smtClean="0"/>
              <a:t>Přírodovědecká fakulta</a:t>
            </a:r>
          </a:p>
          <a:p>
            <a:r>
              <a:rPr lang="cs-CZ" sz="1600" dirty="0" smtClean="0"/>
              <a:t>Masarykova univerzita</a:t>
            </a:r>
          </a:p>
        </p:txBody>
      </p:sp>
      <p:pic>
        <p:nvPicPr>
          <p:cNvPr id="15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3" y="4004418"/>
            <a:ext cx="720726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51" y="5156546"/>
            <a:ext cx="718996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Funkce přežití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480716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Čas přežití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survival time</a:t>
            </a:r>
            <a:r>
              <a:rPr lang="cs-CZ" sz="1800" dirty="0" smtClean="0">
                <a:solidFill>
                  <a:prstClr val="black"/>
                </a:solidFill>
              </a:rPr>
              <a:t>) neboli dobu do výskytu sledované události reprezentujeme nezápornou náhodnou veličinou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, která představuje buď skutečný čas přežití daného subjektu, nebo cenzorovaný čas přežití.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Funkce přežití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survival function</a:t>
            </a:r>
            <a:r>
              <a:rPr lang="cs-CZ" sz="1800" dirty="0" smtClean="0">
                <a:solidFill>
                  <a:prstClr val="black"/>
                </a:solidFill>
              </a:rPr>
              <a:t>), označme ji </a:t>
            </a:r>
            <a:r>
              <a:rPr lang="cs-CZ" sz="1800" i="1" dirty="0" smtClean="0">
                <a:solidFill>
                  <a:prstClr val="black"/>
                </a:solidFill>
              </a:rPr>
              <a:t>S</a:t>
            </a:r>
            <a:r>
              <a:rPr lang="cs-CZ" sz="1800" dirty="0" smtClean="0">
                <a:solidFill>
                  <a:prstClr val="black"/>
                </a:solidFill>
              </a:rPr>
              <a:t>(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), vyjadřuje pravděpodobnost, že se náhodná veličina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 realizuje na reálné ose až za danou hodnotou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, což znamená, že čas přežití daného subjektu bude větší, než je zvolený čas </a:t>
            </a:r>
            <a:r>
              <a:rPr lang="cs-CZ" sz="1800" i="1" dirty="0" err="1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.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Funkci přežití lze tedy zapsat jako:</a:t>
            </a: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740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320"/>
          <a:stretch>
            <a:fillRect/>
          </a:stretch>
        </p:blipFill>
        <p:spPr bwMode="auto">
          <a:xfrm>
            <a:off x="2624987" y="5301240"/>
            <a:ext cx="3894026" cy="324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Riziková funkce, kumulativní riziko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02660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Riziková funkce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hazard function</a:t>
            </a:r>
            <a:r>
              <a:rPr lang="cs-CZ" sz="1800" dirty="0" smtClean="0">
                <a:solidFill>
                  <a:prstClr val="black"/>
                </a:solidFill>
              </a:rPr>
              <a:t>) vyjadřuje intenzitu výskytu sledované události v čase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 za podmínky, že subjekt přežil do času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9499" y="1988840"/>
            <a:ext cx="4045002" cy="540000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539552" y="292494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Kumulativní rizikovou funkci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cumulative hazard function, integrated hazard</a:t>
            </a:r>
            <a:r>
              <a:rPr lang="cs-CZ" sz="1800" dirty="0" smtClean="0">
                <a:solidFill>
                  <a:prstClr val="black"/>
                </a:solidFill>
              </a:rPr>
              <a:t>) získáme integrací rizikové funkce podle času: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Kumulativní riziková funkce odpovídá celkovému riziku výskytu sledované události od začátku sledování až do času </a:t>
            </a:r>
            <a:r>
              <a:rPr lang="cs-CZ" sz="1800" i="1" dirty="0" err="1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. Vzhledem k tomu, že se jedná o riziko a nikoliv o pravděpodobnost, není funkce </a:t>
            </a:r>
            <a:r>
              <a:rPr lang="cs-CZ" sz="1800" i="1" dirty="0" smtClean="0">
                <a:solidFill>
                  <a:prstClr val="black"/>
                </a:solidFill>
              </a:rPr>
              <a:t>H</a:t>
            </a:r>
            <a:r>
              <a:rPr lang="cs-CZ" sz="1800" dirty="0" smtClean="0">
                <a:solidFill>
                  <a:prstClr val="black"/>
                </a:solidFill>
              </a:rPr>
              <a:t>(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) na rozdíl od funkce přežití </a:t>
            </a:r>
            <a:r>
              <a:rPr lang="cs-CZ" sz="1800" i="1" dirty="0" smtClean="0">
                <a:solidFill>
                  <a:prstClr val="black"/>
                </a:solidFill>
              </a:rPr>
              <a:t>S</a:t>
            </a:r>
            <a:r>
              <a:rPr lang="cs-CZ" sz="1800" dirty="0" smtClean="0">
                <a:solidFill>
                  <a:prstClr val="black"/>
                </a:solidFill>
              </a:rPr>
              <a:t>(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) shora omezena číslem 1.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0554" y="3933152"/>
            <a:ext cx="1822892" cy="864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Různý průběh rizikové funkce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grpSp>
        <p:nvGrpSpPr>
          <p:cNvPr id="2" name="Skupina 19"/>
          <p:cNvGrpSpPr/>
          <p:nvPr/>
        </p:nvGrpSpPr>
        <p:grpSpPr>
          <a:xfrm>
            <a:off x="1441475" y="1382579"/>
            <a:ext cx="6261050" cy="4782725"/>
            <a:chOff x="1115616" y="1196752"/>
            <a:chExt cx="6261050" cy="4782725"/>
          </a:xfrm>
        </p:grpSpPr>
        <p:graphicFrame>
          <p:nvGraphicFramePr>
            <p:cNvPr id="200706" name="Object 2"/>
            <p:cNvGraphicFramePr>
              <a:graphicFrameLocks noChangeAspect="1"/>
            </p:cNvGraphicFramePr>
            <p:nvPr/>
          </p:nvGraphicFramePr>
          <p:xfrm>
            <a:off x="4716016" y="1196752"/>
            <a:ext cx="2660650" cy="1958975"/>
          </p:xfrm>
          <a:graphic>
            <a:graphicData uri="http://schemas.openxmlformats.org/presentationml/2006/ole">
              <p:oleObj spid="_x0000_s10242" name="Graf" r:id="rId4" imgW="2666968" imgH="1966032" progId="MSGraph.Chart.8">
                <p:embed followColorScheme="full"/>
              </p:oleObj>
            </a:graphicData>
          </a:graphic>
        </p:graphicFrame>
        <p:graphicFrame>
          <p:nvGraphicFramePr>
            <p:cNvPr id="200707" name="Object 3"/>
            <p:cNvGraphicFramePr>
              <a:graphicFrameLocks noChangeAspect="1"/>
            </p:cNvGraphicFramePr>
            <p:nvPr/>
          </p:nvGraphicFramePr>
          <p:xfrm>
            <a:off x="4716016" y="3933056"/>
            <a:ext cx="2660650" cy="1958975"/>
          </p:xfrm>
          <a:graphic>
            <a:graphicData uri="http://schemas.openxmlformats.org/presentationml/2006/ole">
              <p:oleObj spid="_x0000_s10243" name="Graf" r:id="rId5" imgW="2666968" imgH="1966032" progId="MSGraph.Chart.8">
                <p:embed followColorScheme="full"/>
              </p:oleObj>
            </a:graphicData>
          </a:graphic>
        </p:graphicFrame>
        <p:graphicFrame>
          <p:nvGraphicFramePr>
            <p:cNvPr id="200708" name="Object 4"/>
            <p:cNvGraphicFramePr>
              <a:graphicFrameLocks noChangeAspect="1"/>
            </p:cNvGraphicFramePr>
            <p:nvPr/>
          </p:nvGraphicFramePr>
          <p:xfrm>
            <a:off x="1115616" y="1196752"/>
            <a:ext cx="2660650" cy="1958975"/>
          </p:xfrm>
          <a:graphic>
            <a:graphicData uri="http://schemas.openxmlformats.org/presentationml/2006/ole">
              <p:oleObj spid="_x0000_s10244" name="Graf" r:id="rId6" imgW="2666968" imgH="1966032" progId="MSGraph.Chart.8">
                <p:embed followColorScheme="full"/>
              </p:oleObj>
            </a:graphicData>
          </a:graphic>
        </p:graphicFrame>
        <p:sp>
          <p:nvSpPr>
            <p:cNvPr id="6" name="Freeform 17"/>
            <p:cNvSpPr>
              <a:spLocks/>
            </p:cNvSpPr>
            <p:nvPr/>
          </p:nvSpPr>
          <p:spPr bwMode="auto">
            <a:xfrm>
              <a:off x="4965253" y="1433290"/>
              <a:ext cx="1944688" cy="1150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81"/>
                </a:cxn>
                <a:cxn ang="0">
                  <a:pos x="499" y="363"/>
                </a:cxn>
                <a:cxn ang="0">
                  <a:pos x="953" y="408"/>
                </a:cxn>
              </a:cxnLst>
              <a:rect l="0" t="0" r="r" b="b"/>
              <a:pathLst>
                <a:path w="953" h="408">
                  <a:moveTo>
                    <a:pt x="0" y="0"/>
                  </a:moveTo>
                  <a:cubicBezTo>
                    <a:pt x="26" y="60"/>
                    <a:pt x="53" y="121"/>
                    <a:pt x="136" y="181"/>
                  </a:cubicBezTo>
                  <a:cubicBezTo>
                    <a:pt x="219" y="241"/>
                    <a:pt x="363" y="325"/>
                    <a:pt x="499" y="363"/>
                  </a:cubicBezTo>
                  <a:cubicBezTo>
                    <a:pt x="635" y="401"/>
                    <a:pt x="877" y="401"/>
                    <a:pt x="953" y="408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Line 54"/>
            <p:cNvSpPr>
              <a:spLocks noChangeShapeType="1"/>
            </p:cNvSpPr>
            <p:nvPr/>
          </p:nvSpPr>
          <p:spPr bwMode="auto">
            <a:xfrm>
              <a:off x="1331516" y="2277840"/>
              <a:ext cx="208915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57"/>
            <p:cNvSpPr>
              <a:spLocks/>
            </p:cNvSpPr>
            <p:nvPr/>
          </p:nvSpPr>
          <p:spPr bwMode="auto">
            <a:xfrm>
              <a:off x="4998591" y="4509319"/>
              <a:ext cx="1873250" cy="995362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136" y="499"/>
                </a:cxn>
                <a:cxn ang="0">
                  <a:pos x="635" y="544"/>
                </a:cxn>
                <a:cxn ang="0">
                  <a:pos x="1180" y="0"/>
                </a:cxn>
              </a:cxnLst>
              <a:rect l="0" t="0" r="r" b="b"/>
              <a:pathLst>
                <a:path w="1180" h="627">
                  <a:moveTo>
                    <a:pt x="0" y="181"/>
                  </a:moveTo>
                  <a:cubicBezTo>
                    <a:pt x="15" y="310"/>
                    <a:pt x="30" y="439"/>
                    <a:pt x="136" y="499"/>
                  </a:cubicBezTo>
                  <a:cubicBezTo>
                    <a:pt x="242" y="559"/>
                    <a:pt x="461" y="627"/>
                    <a:pt x="635" y="544"/>
                  </a:cubicBezTo>
                  <a:cubicBezTo>
                    <a:pt x="809" y="461"/>
                    <a:pt x="1089" y="91"/>
                    <a:pt x="1180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Obdélník 8"/>
            <p:cNvSpPr/>
            <p:nvPr/>
          </p:nvSpPr>
          <p:spPr>
            <a:xfrm>
              <a:off x="2249814" y="2996952"/>
              <a:ext cx="38343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000" dirty="0" smtClean="0">
                  <a:solidFill>
                    <a:prstClr val="black"/>
                  </a:solidFill>
                </a:rPr>
                <a:t>čas</a:t>
              </a:r>
              <a:endParaRPr lang="cs-CZ" sz="1000" dirty="0">
                <a:solidFill>
                  <a:prstClr val="black"/>
                </a:solidFill>
              </a:endParaRP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1691680" y="1412776"/>
              <a:ext cx="14782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 smtClean="0">
                  <a:solidFill>
                    <a:prstClr val="black"/>
                  </a:solidFill>
                </a:rPr>
                <a:t>konstantní riziko</a:t>
              </a:r>
              <a:endParaRPr lang="cs-CZ" sz="1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1115616" y="3933056"/>
            <a:ext cx="2660650" cy="1958975"/>
          </p:xfrm>
          <a:graphic>
            <a:graphicData uri="http://schemas.openxmlformats.org/presentationml/2006/ole">
              <p:oleObj spid="_x0000_s10245" name="Graf" r:id="rId7" imgW="2666968" imgH="1966032" progId="MSGraph.Chart.8">
                <p:embed followColorScheme="full"/>
              </p:oleObj>
            </a:graphicData>
          </a:graphic>
        </p:graphicFrame>
        <p:sp>
          <p:nvSpPr>
            <p:cNvPr id="13" name="Obdélník 12"/>
            <p:cNvSpPr/>
            <p:nvPr/>
          </p:nvSpPr>
          <p:spPr>
            <a:xfrm>
              <a:off x="2249814" y="5733256"/>
              <a:ext cx="38343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000" dirty="0" smtClean="0">
                  <a:solidFill>
                    <a:prstClr val="black"/>
                  </a:solidFill>
                </a:rPr>
                <a:t>čas</a:t>
              </a:r>
              <a:endParaRPr lang="cs-CZ" sz="1000" dirty="0">
                <a:solidFill>
                  <a:prstClr val="black"/>
                </a:solidFill>
              </a:endParaRP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2123728" y="4869160"/>
              <a:ext cx="12891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 smtClean="0">
                  <a:solidFill>
                    <a:prstClr val="black"/>
                  </a:solidFill>
                </a:rPr>
                <a:t>rostoucí riziko</a:t>
              </a:r>
              <a:endParaRPr lang="cs-CZ" sz="1400" dirty="0">
                <a:solidFill>
                  <a:prstClr val="black"/>
                </a:solidFill>
              </a:endParaRP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857223" y="5733256"/>
              <a:ext cx="38343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000" dirty="0" smtClean="0">
                  <a:solidFill>
                    <a:prstClr val="black"/>
                  </a:solidFill>
                </a:rPr>
                <a:t>čas</a:t>
              </a:r>
              <a:endParaRPr lang="cs-CZ" sz="1000" dirty="0">
                <a:solidFill>
                  <a:prstClr val="black"/>
                </a:solidFill>
              </a:endParaRP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5016071" y="4149080"/>
              <a:ext cx="16578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 smtClean="0">
                  <a:solidFill>
                    <a:prstClr val="black"/>
                  </a:solidFill>
                </a:rPr>
                <a:t>rostoucí i klesající </a:t>
              </a:r>
            </a:p>
            <a:p>
              <a:r>
                <a:rPr lang="cs-CZ" sz="1400" dirty="0" smtClean="0">
                  <a:solidFill>
                    <a:prstClr val="black"/>
                  </a:solidFill>
                </a:rPr>
                <a:t>riziko</a:t>
              </a:r>
              <a:endParaRPr lang="cs-CZ" sz="1400" dirty="0">
                <a:solidFill>
                  <a:prstClr val="black"/>
                </a:solidFill>
              </a:endParaRPr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5850214" y="2996952"/>
              <a:ext cx="38343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000" dirty="0" smtClean="0">
                  <a:solidFill>
                    <a:prstClr val="black"/>
                  </a:solidFill>
                </a:rPr>
                <a:t>čas</a:t>
              </a:r>
              <a:endParaRPr lang="cs-CZ" sz="1000" dirty="0">
                <a:solidFill>
                  <a:prstClr val="black"/>
                </a:solidFill>
              </a:endParaRPr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5719916" y="1412776"/>
              <a:ext cx="13003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 smtClean="0">
                  <a:solidFill>
                    <a:prstClr val="black"/>
                  </a:solidFill>
                </a:rPr>
                <a:t>klesající riziko</a:t>
              </a:r>
              <a:endParaRPr lang="cs-CZ" sz="14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 rot="21330531" flipV="1">
              <a:off x="1301709" y="4223453"/>
              <a:ext cx="1944688" cy="1150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81"/>
                </a:cxn>
                <a:cxn ang="0">
                  <a:pos x="499" y="363"/>
                </a:cxn>
                <a:cxn ang="0">
                  <a:pos x="953" y="408"/>
                </a:cxn>
              </a:cxnLst>
              <a:rect l="0" t="0" r="r" b="b"/>
              <a:pathLst>
                <a:path w="953" h="408">
                  <a:moveTo>
                    <a:pt x="0" y="0"/>
                  </a:moveTo>
                  <a:cubicBezTo>
                    <a:pt x="26" y="60"/>
                    <a:pt x="53" y="121"/>
                    <a:pt x="136" y="181"/>
                  </a:cubicBezTo>
                  <a:cubicBezTo>
                    <a:pt x="219" y="241"/>
                    <a:pt x="363" y="325"/>
                    <a:pt x="499" y="363"/>
                  </a:cubicBezTo>
                  <a:cubicBezTo>
                    <a:pt x="635" y="401"/>
                    <a:pt x="877" y="401"/>
                    <a:pt x="953" y="408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Medián přežití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026602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Medián přežití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median survival time</a:t>
            </a:r>
            <a:r>
              <a:rPr lang="cs-CZ" sz="1800" dirty="0" smtClean="0">
                <a:solidFill>
                  <a:prstClr val="black"/>
                </a:solidFill>
              </a:rPr>
              <a:t>) je definován jako čas, ve kterém má funkce přežití hodnotu 0,5, tedy jako čas pro který platí </a:t>
            </a:r>
            <a:r>
              <a:rPr lang="cs-CZ" sz="1800" i="1" dirty="0" smtClean="0">
                <a:solidFill>
                  <a:prstClr val="black"/>
                </a:solidFill>
              </a:rPr>
              <a:t>S</a:t>
            </a:r>
            <a:r>
              <a:rPr lang="cs-CZ" sz="1800" dirty="0" smtClean="0">
                <a:solidFill>
                  <a:prstClr val="black"/>
                </a:solidFill>
              </a:rPr>
              <a:t>(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baseline="-25000" dirty="0" smtClean="0">
                <a:solidFill>
                  <a:prstClr val="black"/>
                </a:solidFill>
              </a:rPr>
              <a:t>0,5</a:t>
            </a:r>
            <a:r>
              <a:rPr lang="cs-CZ" sz="1800" dirty="0" smtClean="0">
                <a:solidFill>
                  <a:prstClr val="black"/>
                </a:solidFill>
              </a:rPr>
              <a:t>) = 0,5. V klinických studiích zaměřených na hodnocení přežití pacientů se výpočet mediánu přežití stal standardem, který je reportován jako hlavní výsledek.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Obdobně jako medián přežití jsme schopni definovat i další kvantily rozdělení pravděpodobnosti náhodné veličiny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. Čas, který bude 100·</a:t>
            </a:r>
            <a:r>
              <a:rPr lang="cs-CZ" sz="1800" i="1" dirty="0" smtClean="0">
                <a:solidFill>
                  <a:prstClr val="black"/>
                </a:solidFill>
              </a:rPr>
              <a:t>p</a:t>
            </a:r>
            <a:r>
              <a:rPr lang="cs-CZ" sz="1800" dirty="0" smtClean="0">
                <a:solidFill>
                  <a:prstClr val="black"/>
                </a:solidFill>
              </a:rPr>
              <a:t>-procentním kvantilem náhodné veličiny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, označme ho </a:t>
            </a:r>
            <a:r>
              <a:rPr lang="cs-CZ" sz="1800" i="1" dirty="0" err="1" smtClean="0">
                <a:solidFill>
                  <a:prstClr val="black"/>
                </a:solidFill>
              </a:rPr>
              <a:t>t</a:t>
            </a:r>
            <a:r>
              <a:rPr lang="cs-CZ" sz="1800" i="1" baseline="-25000" dirty="0" err="1" smtClean="0">
                <a:solidFill>
                  <a:prstClr val="black"/>
                </a:solidFill>
              </a:rPr>
              <a:t>p</a:t>
            </a:r>
            <a:r>
              <a:rPr lang="cs-CZ" sz="1800" dirty="0" smtClean="0">
                <a:solidFill>
                  <a:prstClr val="black"/>
                </a:solidFill>
              </a:rPr>
              <a:t>, je definován jako čas, pro který platí, že </a:t>
            </a:r>
            <a:r>
              <a:rPr lang="cs-CZ" sz="1800" i="1" dirty="0" smtClean="0">
                <a:solidFill>
                  <a:prstClr val="black"/>
                </a:solidFill>
              </a:rPr>
              <a:t>S</a:t>
            </a:r>
            <a:r>
              <a:rPr lang="cs-CZ" sz="1800" dirty="0" smtClean="0">
                <a:solidFill>
                  <a:prstClr val="black"/>
                </a:solidFill>
              </a:rPr>
              <a:t>(</a:t>
            </a:r>
            <a:r>
              <a:rPr lang="cs-CZ" sz="1800" i="1" dirty="0" err="1" smtClean="0">
                <a:solidFill>
                  <a:prstClr val="black"/>
                </a:solidFill>
              </a:rPr>
              <a:t>t</a:t>
            </a:r>
            <a:r>
              <a:rPr lang="cs-CZ" sz="1800" i="1" baseline="-25000" dirty="0" err="1" smtClean="0">
                <a:solidFill>
                  <a:prstClr val="black"/>
                </a:solidFill>
              </a:rPr>
              <a:t>p</a:t>
            </a:r>
            <a:r>
              <a:rPr lang="cs-CZ" sz="1800" dirty="0" smtClean="0">
                <a:solidFill>
                  <a:prstClr val="black"/>
                </a:solidFill>
              </a:rPr>
              <a:t>) = 1 – </a:t>
            </a:r>
            <a:r>
              <a:rPr lang="cs-CZ" sz="1800" i="1" dirty="0" smtClean="0">
                <a:solidFill>
                  <a:prstClr val="black"/>
                </a:solidFill>
              </a:rPr>
              <a:t>p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367618" name="Picture 2" descr="http://www.graphpad.com/faq/images/1764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7025" y="2348880"/>
            <a:ext cx="3409950" cy="260032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Průměrná doba přežití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39552" y="1026602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Průměrná doba přežití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mean survival time</a:t>
            </a:r>
            <a:r>
              <a:rPr lang="cs-CZ" sz="1800" dirty="0" smtClean="0">
                <a:solidFill>
                  <a:prstClr val="black"/>
                </a:solidFill>
              </a:rPr>
              <a:t>) představuje střední hodnotu náhodné veličiny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.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Průměrná doba přežití je jednoduše definována jako integrál z funkce přežití </a:t>
            </a:r>
            <a:r>
              <a:rPr lang="cs-CZ" sz="1800" i="1" dirty="0" smtClean="0">
                <a:solidFill>
                  <a:prstClr val="black"/>
                </a:solidFill>
              </a:rPr>
              <a:t>S</a:t>
            </a:r>
            <a:r>
              <a:rPr lang="cs-CZ" sz="1800" dirty="0" smtClean="0">
                <a:solidFill>
                  <a:prstClr val="black"/>
                </a:solidFill>
              </a:rPr>
              <a:t>(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) na intervalu od nuly do nekonečna, tedy jako </a:t>
            </a:r>
            <a:r>
              <a:rPr lang="cs-CZ" sz="1800" b="1" dirty="0" smtClean="0">
                <a:solidFill>
                  <a:prstClr val="black"/>
                </a:solidFill>
              </a:rPr>
              <a:t>plocha pod křivkou přežití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Aby byla střední hodnota náhodné veličiny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 definovaná, předpokládáme, že pravděpodobnost přežití bez výskytu sledované události jde s rostoucím časem k nule. Tento předpoklad je logický u studií, kde je sledovanou událostí například úmrtí nebo jiná událost jednoznačně spjatá se sledovanými subjekty.</a:t>
            </a:r>
          </a:p>
        </p:txBody>
      </p:sp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2928" y="3141056"/>
            <a:ext cx="2918144" cy="792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1" name="Rectangle 3"/>
          <p:cNvSpPr>
            <a:spLocks noChangeArrowheads="1"/>
          </p:cNvSpPr>
          <p:nvPr/>
        </p:nvSpPr>
        <p:spPr bwMode="auto">
          <a:xfrm>
            <a:off x="1248999" y="1052736"/>
            <a:ext cx="68135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5000"/>
              </a:lnSpc>
              <a:defRPr/>
            </a:pPr>
            <a:r>
              <a:rPr kumimoji="0" lang="en-US" sz="2000" b="1" dirty="0">
                <a:solidFill>
                  <a:prstClr val="white"/>
                </a:solidFill>
                <a:latin typeface="Trebuchet MS"/>
              </a:rPr>
              <a:t>www.iba.muni.cz</a:t>
            </a:r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2066925" y="3271838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kumimoji="0" lang="en-US" sz="3200" b="1">
                <a:solidFill>
                  <a:srgbClr val="005DA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kumimoji="0" lang="en-US" sz="3200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523" y="2859013"/>
            <a:ext cx="7170106" cy="1362075"/>
          </a:xfrm>
        </p:spPr>
        <p:txBody>
          <a:bodyPr/>
          <a:lstStyle/>
          <a:p>
            <a:r>
              <a:rPr lang="cs-CZ" sz="3200" dirty="0" smtClean="0"/>
              <a:t>POZOR na medián přežití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Pozor na odhad mediánu přežití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270892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Odhad mediánu přežití může být velmi ovlivněn cenzorováním časů přežití!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Přesnost odhadu mediánu přežití souvisí s délkou sledování pacientů, ale </a:t>
            </a:r>
            <a:r>
              <a:rPr lang="cs-CZ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medián přežití a medián délky sledování nemusí být nutně stejné</a:t>
            </a:r>
            <a:r>
              <a:rPr lang="cs-CZ" sz="1800" b="1" dirty="0" smtClean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Příklad 1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9512" y="908720"/>
          <a:ext cx="6096000" cy="253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Pacient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Čas sledování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Událost sledována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1,0 měsíce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2,4 měsíce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3,5 měsíce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6,0 měsíců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10,2 měsíců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Přímá spojovací šipka 4"/>
          <p:cNvCxnSpPr/>
          <p:nvPr/>
        </p:nvCxnSpPr>
        <p:spPr>
          <a:xfrm flipH="1">
            <a:off x="2267744" y="3573016"/>
            <a:ext cx="576064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323528" y="4365104"/>
            <a:ext cx="2759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b="1" dirty="0" smtClean="0">
                <a:solidFill>
                  <a:prstClr val="black"/>
                </a:solidFill>
                <a:latin typeface="Trebuchet MS"/>
              </a:rPr>
              <a:t>Medián délky sledování </a:t>
            </a:r>
          </a:p>
          <a:p>
            <a:r>
              <a:rPr lang="cs-CZ" sz="1800" b="1" dirty="0" smtClean="0">
                <a:solidFill>
                  <a:prstClr val="black"/>
                </a:solidFill>
                <a:latin typeface="Trebuchet MS"/>
              </a:rPr>
              <a:t>= 3,5 měsíce</a:t>
            </a:r>
            <a:endParaRPr lang="cs-CZ" sz="1800" b="1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1" name="Obrázek 10" descr="obr1.jpeg"/>
          <p:cNvPicPr>
            <a:picLocks noChangeAspect="1"/>
          </p:cNvPicPr>
          <p:nvPr/>
        </p:nvPicPr>
        <p:blipFill>
          <a:blip r:embed="rId3" cstate="print"/>
          <a:srcRect t="12001" b="5990"/>
          <a:stretch>
            <a:fillRect/>
          </a:stretch>
        </p:blipFill>
        <p:spPr>
          <a:xfrm>
            <a:off x="5215983" y="3554798"/>
            <a:ext cx="3604489" cy="2952328"/>
          </a:xfrm>
          <a:prstGeom prst="rect">
            <a:avLst/>
          </a:prstGeom>
        </p:spPr>
      </p:pic>
      <p:cxnSp>
        <p:nvCxnSpPr>
          <p:cNvPr id="14" name="Přímá spojovací šipka 13"/>
          <p:cNvCxnSpPr/>
          <p:nvPr/>
        </p:nvCxnSpPr>
        <p:spPr>
          <a:xfrm>
            <a:off x="3491880" y="3590946"/>
            <a:ext cx="936104" cy="9901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5615972" y="4859907"/>
            <a:ext cx="30243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3779912" y="4725144"/>
            <a:ext cx="156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b="1" dirty="0" smtClean="0">
                <a:solidFill>
                  <a:prstClr val="black"/>
                </a:solidFill>
                <a:latin typeface="Trebuchet MS"/>
              </a:rPr>
              <a:t>Medián OS </a:t>
            </a:r>
          </a:p>
          <a:p>
            <a:r>
              <a:rPr lang="cs-CZ" sz="1800" b="1" dirty="0" smtClean="0">
                <a:solidFill>
                  <a:prstClr val="black"/>
                </a:solidFill>
                <a:latin typeface="Trebuchet MS"/>
              </a:rPr>
              <a:t>= 3,5 měsíce</a:t>
            </a:r>
            <a:endParaRPr lang="cs-CZ" sz="1800" b="1" dirty="0">
              <a:solidFill>
                <a:prstClr val="black"/>
              </a:solidFill>
              <a:latin typeface="Trebuchet M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Příklad 2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9512" y="908720"/>
          <a:ext cx="6096000" cy="253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Pacient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Čas sledování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Událost sledována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1,0 měsíce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Ne (cenzorování)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2,4 měsíce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Ne (cenzorování)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3,5 měsíce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Ne (cenzorování)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6,0 měsíců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10,2 měsíců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Přímá spojovací šipka 4"/>
          <p:cNvCxnSpPr/>
          <p:nvPr/>
        </p:nvCxnSpPr>
        <p:spPr>
          <a:xfrm flipH="1">
            <a:off x="2267744" y="3573016"/>
            <a:ext cx="576064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323528" y="4365104"/>
            <a:ext cx="2759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b="1" dirty="0" smtClean="0">
                <a:solidFill>
                  <a:prstClr val="black"/>
                </a:solidFill>
                <a:latin typeface="Trebuchet MS"/>
              </a:rPr>
              <a:t>Medián délky sledování </a:t>
            </a:r>
          </a:p>
          <a:p>
            <a:r>
              <a:rPr lang="cs-CZ" sz="1800" b="1" dirty="0" smtClean="0">
                <a:solidFill>
                  <a:prstClr val="black"/>
                </a:solidFill>
                <a:latin typeface="Trebuchet MS"/>
              </a:rPr>
              <a:t>= 3,5 měsíce</a:t>
            </a:r>
            <a:endParaRPr lang="cs-CZ" sz="1800" b="1" dirty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3491880" y="3590946"/>
            <a:ext cx="936104" cy="9901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3779912" y="4725144"/>
            <a:ext cx="1566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b="1" dirty="0" smtClean="0">
                <a:solidFill>
                  <a:srgbClr val="FF0000"/>
                </a:solidFill>
                <a:latin typeface="Trebuchet MS"/>
              </a:rPr>
              <a:t>Medián OS </a:t>
            </a:r>
          </a:p>
          <a:p>
            <a:r>
              <a:rPr lang="cs-CZ" sz="1800" b="1" dirty="0" smtClean="0">
                <a:solidFill>
                  <a:srgbClr val="FF0000"/>
                </a:solidFill>
                <a:latin typeface="Trebuchet MS"/>
              </a:rPr>
              <a:t>= 6,0 měsíců</a:t>
            </a:r>
            <a:endParaRPr lang="cs-CZ" sz="1800" b="1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12" name="Obrázek 11" descr="obr2.jpeg"/>
          <p:cNvPicPr>
            <a:picLocks noChangeAspect="1"/>
          </p:cNvPicPr>
          <p:nvPr/>
        </p:nvPicPr>
        <p:blipFill>
          <a:blip r:embed="rId3" cstate="print"/>
          <a:srcRect t="10001" b="5990"/>
          <a:stretch>
            <a:fillRect/>
          </a:stretch>
        </p:blipFill>
        <p:spPr>
          <a:xfrm>
            <a:off x="5220072" y="3483078"/>
            <a:ext cx="3604489" cy="3024336"/>
          </a:xfrm>
          <a:prstGeom prst="rect">
            <a:avLst/>
          </a:prstGeom>
        </p:spPr>
      </p:pic>
      <p:cxnSp>
        <p:nvCxnSpPr>
          <p:cNvPr id="16" name="Přímá spojovací čára 15"/>
          <p:cNvCxnSpPr/>
          <p:nvPr/>
        </p:nvCxnSpPr>
        <p:spPr>
          <a:xfrm>
            <a:off x="5615972" y="4869160"/>
            <a:ext cx="30243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Medián sledování vs. medián OS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27584" y="119675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  <a:latin typeface="Trebuchet MS"/>
              </a:rPr>
              <a:t>Je tedy možné, že medián délky sledování byl 32,7 měsíce a zároveň 3leté OS = 0,54?</a:t>
            </a:r>
          </a:p>
          <a:p>
            <a:pPr marL="180975" indent="-180975"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  <a:latin typeface="Trebuchet MS"/>
            </a:endParaRPr>
          </a:p>
        </p:txBody>
      </p:sp>
      <p:grpSp>
        <p:nvGrpSpPr>
          <p:cNvPr id="2" name="Skupina 5"/>
          <p:cNvGrpSpPr/>
          <p:nvPr/>
        </p:nvGrpSpPr>
        <p:grpSpPr>
          <a:xfrm>
            <a:off x="1227261" y="2492896"/>
            <a:ext cx="6689479" cy="3240000"/>
            <a:chOff x="1675745" y="3212976"/>
            <a:chExt cx="6689479" cy="3240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5745" y="3212976"/>
              <a:ext cx="6689479" cy="32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Přímá spojovací čára 4"/>
            <p:cNvCxnSpPr/>
            <p:nvPr/>
          </p:nvCxnSpPr>
          <p:spPr>
            <a:xfrm>
              <a:off x="2123728" y="4730224"/>
              <a:ext cx="604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Tvar 8"/>
          <p:cNvCxnSpPr/>
          <p:nvPr/>
        </p:nvCxnSpPr>
        <p:spPr>
          <a:xfrm>
            <a:off x="3105125" y="1646730"/>
            <a:ext cx="2880000" cy="3492000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1" name="Rectangle 3"/>
          <p:cNvSpPr>
            <a:spLocks noChangeArrowheads="1"/>
          </p:cNvSpPr>
          <p:nvPr/>
        </p:nvSpPr>
        <p:spPr bwMode="auto">
          <a:xfrm>
            <a:off x="1248999" y="1052736"/>
            <a:ext cx="68135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5000"/>
              </a:lnSpc>
              <a:defRPr/>
            </a:pPr>
            <a:r>
              <a:rPr kumimoji="0" lang="en-US" sz="2000" b="1" dirty="0">
                <a:solidFill>
                  <a:prstClr val="white"/>
                </a:solidFill>
                <a:latin typeface="Trebuchet MS"/>
              </a:rPr>
              <a:t>www.iba.muni.cz</a:t>
            </a:r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2066925" y="3271838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kumimoji="0" lang="en-US" sz="3200" b="1">
                <a:solidFill>
                  <a:srgbClr val="005DA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kumimoji="0" lang="en-US" sz="3200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523" y="2859013"/>
            <a:ext cx="7170106" cy="1362075"/>
          </a:xfrm>
        </p:spPr>
        <p:txBody>
          <a:bodyPr/>
          <a:lstStyle/>
          <a:p>
            <a:r>
              <a:rPr lang="cs-CZ" sz="3200" dirty="0" smtClean="0"/>
              <a:t>Základní pojmy analýzy přežití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Změna mediánu OS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5745" y="3212976"/>
            <a:ext cx="668947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0908" y="809817"/>
            <a:ext cx="3632895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599748" y="2069813"/>
            <a:ext cx="50405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668344" y="3653989"/>
            <a:ext cx="50405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2123728" y="1767736"/>
            <a:ext cx="30243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2123728" y="4730224"/>
            <a:ext cx="6048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179512" y="1527175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Výsledky</a:t>
            </a:r>
          </a:p>
          <a:p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2012</a:t>
            </a:r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79512" y="4479503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Výsledky</a:t>
            </a:r>
          </a:p>
          <a:p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2013</a:t>
            </a:r>
            <a:endParaRPr lang="cs-CZ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Změna mediánu OS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55576" y="1923797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když medián OS a medián délky sledování nemusí být nutně stejné, medián OS je délkou sledování jednotlivých subjektů jednoznačně ovlivněn.</a:t>
            </a:r>
          </a:p>
          <a:p>
            <a:pPr marL="180975" indent="-180975"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Kvalita odhadu OS dále úzce souvisí s počtem pacientů ve sledování (tzv. v riziku sledované události) v čase!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Změna mediánu OS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5745" y="3212976"/>
            <a:ext cx="668947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0908" y="809817"/>
            <a:ext cx="3632895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79512" y="1527175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Výsledky</a:t>
            </a:r>
          </a:p>
          <a:p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2012</a:t>
            </a:r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512" y="4479503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Výsledky</a:t>
            </a:r>
          </a:p>
          <a:p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2013</a:t>
            </a:r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99748" y="2069813"/>
            <a:ext cx="50405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668344" y="3653989"/>
            <a:ext cx="50405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2123728" y="1767736"/>
            <a:ext cx="30243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2123728" y="4730224"/>
            <a:ext cx="6048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2843808" y="3212976"/>
            <a:ext cx="0" cy="295232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563888" y="3212976"/>
            <a:ext cx="0" cy="295232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4283968" y="3212976"/>
            <a:ext cx="0" cy="295232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5004048" y="3212976"/>
            <a:ext cx="0" cy="295232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Změna mediánu přežití – jde to i naopak</a:t>
            </a:r>
            <a:endParaRPr lang="en-GB" sz="2000" b="1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375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84" y="1544816"/>
            <a:ext cx="3960000" cy="332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Přímá spojovací čára 18"/>
          <p:cNvCxnSpPr/>
          <p:nvPr/>
        </p:nvCxnSpPr>
        <p:spPr>
          <a:xfrm>
            <a:off x="972040" y="3002906"/>
            <a:ext cx="3240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Group 68"/>
          <p:cNvGraphicFramePr>
            <a:graphicFrameLocks noGrp="1"/>
          </p:cNvGraphicFramePr>
          <p:nvPr/>
        </p:nvGraphicFramePr>
        <p:xfrm>
          <a:off x="972040" y="5085184"/>
          <a:ext cx="3024187" cy="1044116"/>
        </p:xfrm>
        <a:graphic>
          <a:graphicData uri="http://schemas.openxmlformats.org/drawingml/2006/table">
            <a:tbl>
              <a:tblPr/>
              <a:tblGrid>
                <a:gridCol w="1584325"/>
                <a:gridCol w="1439862"/>
              </a:tblGrid>
              <a:tr h="492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PFS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Medián PFS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(95% IS)</a:t>
                      </a: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13,4 měsíce</a:t>
                      </a:r>
                      <a:b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</a:br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(4,1; 22,6)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539552" y="971436"/>
            <a:ext cx="811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solidFill>
                  <a:prstClr val="black"/>
                </a:solidFill>
                <a:cs typeface="Arial" charset="0"/>
              </a:rPr>
              <a:t>Přežití bez známek progrese od data zahájení léčby </a:t>
            </a:r>
            <a:r>
              <a:rPr lang="cs-CZ" sz="1800" dirty="0" err="1" smtClean="0">
                <a:solidFill>
                  <a:prstClr val="black"/>
                </a:solidFill>
                <a:cs typeface="Arial" charset="0"/>
              </a:rPr>
              <a:t>Iressou</a:t>
            </a:r>
            <a:endParaRPr lang="cs-CZ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Změna mediánu přežití – jde to i naopak</a:t>
            </a:r>
            <a:endParaRPr lang="en-GB" sz="2000" b="1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375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84" y="1544816"/>
            <a:ext cx="3960000" cy="332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Přímá spojovací čára 18"/>
          <p:cNvCxnSpPr/>
          <p:nvPr/>
        </p:nvCxnSpPr>
        <p:spPr>
          <a:xfrm>
            <a:off x="972040" y="3002906"/>
            <a:ext cx="3240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Group 68"/>
          <p:cNvGraphicFramePr>
            <a:graphicFrameLocks noGrp="1"/>
          </p:cNvGraphicFramePr>
          <p:nvPr/>
        </p:nvGraphicFramePr>
        <p:xfrm>
          <a:off x="972040" y="5085184"/>
          <a:ext cx="3024187" cy="1044116"/>
        </p:xfrm>
        <a:graphic>
          <a:graphicData uri="http://schemas.openxmlformats.org/drawingml/2006/table">
            <a:tbl>
              <a:tblPr/>
              <a:tblGrid>
                <a:gridCol w="1584325"/>
                <a:gridCol w="1439862"/>
              </a:tblGrid>
              <a:tr h="492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PFS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Medián PFS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(95% IS)</a:t>
                      </a: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13,4 měsíce</a:t>
                      </a:r>
                      <a:b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</a:br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(4,1; 22,6)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5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472" y="1544816"/>
            <a:ext cx="3960000" cy="332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Přímá spojovací čára 20"/>
          <p:cNvCxnSpPr/>
          <p:nvPr/>
        </p:nvCxnSpPr>
        <p:spPr>
          <a:xfrm>
            <a:off x="5364448" y="3002906"/>
            <a:ext cx="3240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Group 68"/>
          <p:cNvGraphicFramePr>
            <a:graphicFrameLocks noGrp="1"/>
          </p:cNvGraphicFramePr>
          <p:nvPr/>
        </p:nvGraphicFramePr>
        <p:xfrm>
          <a:off x="5436096" y="5085184"/>
          <a:ext cx="3024187" cy="1044116"/>
        </p:xfrm>
        <a:graphic>
          <a:graphicData uri="http://schemas.openxmlformats.org/drawingml/2006/table">
            <a:tbl>
              <a:tblPr/>
              <a:tblGrid>
                <a:gridCol w="1584325"/>
                <a:gridCol w="1439862"/>
              </a:tblGrid>
              <a:tr h="492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PFS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Medián PFS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(95% IS)</a:t>
                      </a: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11,9 měsíce</a:t>
                      </a:r>
                      <a:b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</a:br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(5,6; 18,2)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39552" y="971436"/>
            <a:ext cx="811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solidFill>
                  <a:prstClr val="black"/>
                </a:solidFill>
                <a:cs typeface="Arial" charset="0"/>
              </a:rPr>
              <a:t>Přežití bez známek progrese od data zahájení léčby </a:t>
            </a:r>
            <a:r>
              <a:rPr lang="cs-CZ" sz="1800" dirty="0" err="1" smtClean="0">
                <a:solidFill>
                  <a:prstClr val="black"/>
                </a:solidFill>
                <a:cs typeface="Arial" charset="0"/>
              </a:rPr>
              <a:t>Iressou</a:t>
            </a:r>
            <a:endParaRPr lang="cs-CZ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1" name="Rectangle 3"/>
          <p:cNvSpPr>
            <a:spLocks noChangeArrowheads="1"/>
          </p:cNvSpPr>
          <p:nvPr/>
        </p:nvSpPr>
        <p:spPr bwMode="auto">
          <a:xfrm>
            <a:off x="1248999" y="1052736"/>
            <a:ext cx="68135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5000"/>
              </a:lnSpc>
              <a:defRPr/>
            </a:pPr>
            <a:r>
              <a:rPr kumimoji="0" lang="en-US" sz="2000" b="1" dirty="0">
                <a:solidFill>
                  <a:prstClr val="white"/>
                </a:solidFill>
                <a:latin typeface="Trebuchet MS"/>
              </a:rPr>
              <a:t>www.iba.muni.cz</a:t>
            </a:r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2066925" y="3271838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kumimoji="0" lang="en-US" sz="3200" b="1">
                <a:solidFill>
                  <a:srgbClr val="005DA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kumimoji="0" lang="en-US" sz="3200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523" y="2859013"/>
            <a:ext cx="7170106" cy="1362075"/>
          </a:xfrm>
        </p:spPr>
        <p:txBody>
          <a:bodyPr/>
          <a:lstStyle/>
          <a:p>
            <a:r>
              <a:rPr lang="cs-CZ" sz="3200" dirty="0" smtClean="0"/>
              <a:t>Neparametrické odhady </a:t>
            </a:r>
            <a:br>
              <a:rPr lang="cs-CZ" sz="3200" dirty="0" smtClean="0"/>
            </a:br>
            <a:r>
              <a:rPr lang="cs-CZ" sz="3200" dirty="0" smtClean="0"/>
              <a:t>v analýze přežití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Parametrické a neparametrické odhady</a:t>
            </a:r>
            <a:endParaRPr lang="en-GB" sz="20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352957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Statistické metody lze obecně rozdělit na základě jejich předpokladu o charakteru pozorovaných dat na parametrické a neparametrické.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Parametrické metody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parametric survival analysis</a:t>
            </a:r>
            <a:r>
              <a:rPr lang="cs-CZ" sz="1800" dirty="0" smtClean="0">
                <a:solidFill>
                  <a:prstClr val="black"/>
                </a:solidFill>
              </a:rPr>
              <a:t>) vyžadují specifikaci konkrétního rozdělení náhodné veličiny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.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Neparametrické metody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nonparametric survival analysis</a:t>
            </a:r>
            <a:r>
              <a:rPr lang="cs-CZ" sz="1800" dirty="0" smtClean="0">
                <a:solidFill>
                  <a:prstClr val="black"/>
                </a:solidFill>
              </a:rPr>
              <a:t>) žádné zvláštní předpoklady ohledně rozdělení pravděpodobnosti náhodné veličiny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 nevyžadují.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srgbClr val="FF0000"/>
                </a:solidFill>
              </a:rPr>
              <a:t>Korektní specifikace rozdělení pravděpodobnosti je důležitá.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V analýze přežití definujeme ještě další skupinu metod označovanou jako </a:t>
            </a:r>
            <a:r>
              <a:rPr lang="cs-CZ" sz="1800" b="1" dirty="0" smtClean="0">
                <a:solidFill>
                  <a:prstClr val="black"/>
                </a:solidFill>
              </a:rPr>
              <a:t>semiparametrické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err="1" smtClean="0">
                <a:solidFill>
                  <a:prstClr val="black"/>
                </a:solidFill>
              </a:rPr>
              <a:t>semiparametric</a:t>
            </a:r>
            <a:r>
              <a:rPr lang="en-GB" sz="1800" i="1" dirty="0" smtClean="0">
                <a:solidFill>
                  <a:prstClr val="black"/>
                </a:solidFill>
              </a:rPr>
              <a:t> survival analysis</a:t>
            </a:r>
            <a:r>
              <a:rPr lang="cs-CZ" sz="1800" dirty="0" smtClean="0">
                <a:solidFill>
                  <a:prstClr val="black"/>
                </a:solidFill>
              </a:rPr>
              <a:t>). Jedná se o modelovací přístupy, které nejsou plně parametrické, protože nevyžadují předpoklad o znalosti rozdělení veličiny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, nicméně jakožto modely s parametry, respektive regresními koeficienty pracují (</a:t>
            </a:r>
            <a:r>
              <a:rPr lang="cs-CZ" sz="1800" dirty="0" err="1" smtClean="0">
                <a:solidFill>
                  <a:prstClr val="black"/>
                </a:solidFill>
              </a:rPr>
              <a:t>Coxův</a:t>
            </a:r>
            <a:r>
              <a:rPr lang="cs-CZ" sz="1800" dirty="0" smtClean="0">
                <a:solidFill>
                  <a:prstClr val="black"/>
                </a:solidFill>
              </a:rPr>
              <a:t> model).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Kaplanův-</a:t>
            </a:r>
            <a:r>
              <a:rPr lang="cs-CZ" sz="2000" b="1" dirty="0" err="1" smtClean="0">
                <a:solidFill>
                  <a:prstClr val="black"/>
                </a:solidFill>
                <a:latin typeface="Trebuchet MS"/>
              </a:rPr>
              <a:t>Meierův</a:t>
            </a:r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 odhad funkce přežití</a:t>
            </a:r>
            <a:endParaRPr lang="en-GB" sz="20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102660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Je nejznámějším a nejpoužívanějším neparametrickým odhadem funkce přežití, který se také stal standardem pro hodnocení přežití v klinických studiích.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Myšlenka výpočtu</a:t>
            </a:r>
            <a:r>
              <a:rPr lang="cs-CZ" sz="1800" dirty="0" smtClean="0">
                <a:solidFill>
                  <a:prstClr val="black"/>
                </a:solidFill>
              </a:rPr>
              <a:t>: aby byl subjekt v čase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 bez sledované události (aby se např. pacient s nádorovým onemocněním dožil času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), nesmí se u něj událost vyskytnout v žádném čase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baseline="30000" dirty="0" smtClean="0">
                <a:solidFill>
                  <a:prstClr val="black"/>
                </a:solidFill>
              </a:rPr>
              <a:t>*</a:t>
            </a:r>
            <a:r>
              <a:rPr lang="cs-CZ" sz="1800" dirty="0" smtClean="0">
                <a:solidFill>
                  <a:prstClr val="black"/>
                </a:solidFill>
              </a:rPr>
              <a:t> takovém, pro nějž platí, že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baseline="30000" dirty="0" smtClean="0">
                <a:solidFill>
                  <a:prstClr val="black"/>
                </a:solidFill>
              </a:rPr>
              <a:t>*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&lt; </a:t>
            </a:r>
            <a:r>
              <a:rPr lang="cs-CZ" sz="1800" i="1" dirty="0" err="1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grpSp>
        <p:nvGrpSpPr>
          <p:cNvPr id="2" name="Skupina 138"/>
          <p:cNvGrpSpPr/>
          <p:nvPr/>
        </p:nvGrpSpPr>
        <p:grpSpPr>
          <a:xfrm>
            <a:off x="1088079" y="3107255"/>
            <a:ext cx="6763009" cy="3490097"/>
            <a:chOff x="1088079" y="3054992"/>
            <a:chExt cx="6763009" cy="3490097"/>
          </a:xfrm>
        </p:grpSpPr>
        <p:sp>
          <p:nvSpPr>
            <p:cNvPr id="47" name="Text Box 33"/>
            <p:cNvSpPr txBox="1">
              <a:spLocks noChangeArrowheads="1"/>
            </p:cNvSpPr>
            <p:nvPr/>
          </p:nvSpPr>
          <p:spPr bwMode="auto">
            <a:xfrm>
              <a:off x="2655888" y="6237312"/>
              <a:ext cx="3657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 dirty="0" smtClean="0">
                  <a:solidFill>
                    <a:prstClr val="black"/>
                  </a:solidFill>
                </a:rPr>
                <a:t>Čas</a:t>
              </a:r>
              <a:endParaRPr lang="cs-CZ" sz="1400" dirty="0">
                <a:solidFill>
                  <a:prstClr val="black"/>
                </a:solidFill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1089025" y="3069280"/>
              <a:ext cx="0" cy="28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cs-CZ" sz="2000">
                <a:solidFill>
                  <a:prstClr val="black"/>
                </a:solidFill>
              </a:endParaRPr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>
              <a:off x="1651000" y="3069280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 sz="2000">
                <a:solidFill>
                  <a:prstClr val="black"/>
                </a:solidFill>
              </a:endParaRPr>
            </a:p>
          </p:txBody>
        </p:sp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2184400" y="3054992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 sz="2000">
                <a:solidFill>
                  <a:prstClr val="black"/>
                </a:solidFill>
              </a:endParaRPr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2717800" y="3069280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 sz="2000">
                <a:solidFill>
                  <a:prstClr val="black"/>
                </a:solidFill>
              </a:endParaRPr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>
              <a:off x="3251200" y="3054992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 sz="2000">
                <a:solidFill>
                  <a:prstClr val="black"/>
                </a:solidFill>
              </a:endParaRPr>
            </a:p>
          </p:txBody>
        </p:sp>
        <p:sp>
          <p:nvSpPr>
            <p:cNvPr id="53" name="Line 39"/>
            <p:cNvSpPr>
              <a:spLocks noChangeShapeType="1"/>
            </p:cNvSpPr>
            <p:nvPr/>
          </p:nvSpPr>
          <p:spPr bwMode="auto">
            <a:xfrm>
              <a:off x="3784600" y="3069280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 sz="2000">
                <a:solidFill>
                  <a:prstClr val="black"/>
                </a:solidFill>
              </a:endParaRPr>
            </a:p>
          </p:txBody>
        </p:sp>
        <p:sp>
          <p:nvSpPr>
            <p:cNvPr id="54" name="Line 40"/>
            <p:cNvSpPr>
              <a:spLocks noChangeShapeType="1"/>
            </p:cNvSpPr>
            <p:nvPr/>
          </p:nvSpPr>
          <p:spPr bwMode="auto">
            <a:xfrm>
              <a:off x="4318000" y="3054992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 sz="2000">
                <a:solidFill>
                  <a:prstClr val="black"/>
                </a:solidFill>
              </a:endParaRPr>
            </a:p>
          </p:txBody>
        </p:sp>
        <p:sp>
          <p:nvSpPr>
            <p:cNvPr id="55" name="Line 41"/>
            <p:cNvSpPr>
              <a:spLocks noChangeShapeType="1"/>
            </p:cNvSpPr>
            <p:nvPr/>
          </p:nvSpPr>
          <p:spPr bwMode="auto">
            <a:xfrm>
              <a:off x="4851400" y="3069280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 sz="2000">
                <a:solidFill>
                  <a:prstClr val="black"/>
                </a:solidFill>
              </a:endParaRPr>
            </a:p>
          </p:txBody>
        </p:sp>
        <p:sp>
          <p:nvSpPr>
            <p:cNvPr id="56" name="Line 42"/>
            <p:cNvSpPr>
              <a:spLocks noChangeShapeType="1"/>
            </p:cNvSpPr>
            <p:nvPr/>
          </p:nvSpPr>
          <p:spPr bwMode="auto">
            <a:xfrm>
              <a:off x="5384800" y="3054992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 sz="2000">
                <a:solidFill>
                  <a:prstClr val="black"/>
                </a:solidFill>
              </a:endParaRPr>
            </a:p>
          </p:txBody>
        </p:sp>
        <p:sp>
          <p:nvSpPr>
            <p:cNvPr id="57" name="Line 43"/>
            <p:cNvSpPr>
              <a:spLocks noChangeShapeType="1"/>
            </p:cNvSpPr>
            <p:nvPr/>
          </p:nvSpPr>
          <p:spPr bwMode="auto">
            <a:xfrm>
              <a:off x="5951538" y="3069280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 sz="2000">
                <a:solidFill>
                  <a:prstClr val="black"/>
                </a:solidFill>
              </a:endParaRPr>
            </a:p>
          </p:txBody>
        </p:sp>
        <p:sp>
          <p:nvSpPr>
            <p:cNvPr id="58" name="Line 44"/>
            <p:cNvSpPr>
              <a:spLocks noChangeShapeType="1"/>
            </p:cNvSpPr>
            <p:nvPr/>
          </p:nvSpPr>
          <p:spPr bwMode="auto">
            <a:xfrm>
              <a:off x="6527800" y="3054992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 sz="2000">
                <a:solidFill>
                  <a:prstClr val="black"/>
                </a:solidFill>
              </a:endParaRPr>
            </a:p>
          </p:txBody>
        </p:sp>
        <p:sp>
          <p:nvSpPr>
            <p:cNvPr id="59" name="Line 45"/>
            <p:cNvSpPr>
              <a:spLocks noChangeShapeType="1"/>
            </p:cNvSpPr>
            <p:nvPr/>
          </p:nvSpPr>
          <p:spPr bwMode="auto">
            <a:xfrm>
              <a:off x="7094538" y="3069280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 sz="2000">
                <a:solidFill>
                  <a:prstClr val="black"/>
                </a:solidFill>
              </a:endParaRPr>
            </a:p>
          </p:txBody>
        </p:sp>
        <p:sp>
          <p:nvSpPr>
            <p:cNvPr id="60" name="Line 46"/>
            <p:cNvSpPr>
              <a:spLocks noChangeShapeType="1"/>
            </p:cNvSpPr>
            <p:nvPr/>
          </p:nvSpPr>
          <p:spPr bwMode="auto">
            <a:xfrm>
              <a:off x="7670800" y="3054992"/>
              <a:ext cx="0" cy="28800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 sz="2000">
                <a:solidFill>
                  <a:prstClr val="black"/>
                </a:solidFill>
              </a:endParaRPr>
            </a:p>
          </p:txBody>
        </p:sp>
        <p:grpSp>
          <p:nvGrpSpPr>
            <p:cNvPr id="4" name="Skupina 56"/>
            <p:cNvGrpSpPr/>
            <p:nvPr/>
          </p:nvGrpSpPr>
          <p:grpSpPr>
            <a:xfrm>
              <a:off x="1088079" y="3111219"/>
              <a:ext cx="6696000" cy="2838061"/>
              <a:chOff x="1088079" y="2751179"/>
              <a:chExt cx="6696000" cy="2838061"/>
            </a:xfrm>
          </p:grpSpPr>
          <p:sp>
            <p:nvSpPr>
              <p:cNvPr id="74" name="Text Box 61"/>
              <p:cNvSpPr txBox="1">
                <a:spLocks noChangeArrowheads="1"/>
              </p:cNvSpPr>
              <p:nvPr/>
            </p:nvSpPr>
            <p:spPr bwMode="auto">
              <a:xfrm>
                <a:off x="1164306" y="2751179"/>
                <a:ext cx="32067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18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^</a:t>
                </a:r>
                <a:r>
                  <a:rPr lang="cs-CZ" sz="200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75" name="Text Box 48"/>
              <p:cNvSpPr txBox="1">
                <a:spLocks noChangeArrowheads="1"/>
              </p:cNvSpPr>
              <p:nvPr/>
            </p:nvSpPr>
            <p:spPr bwMode="auto">
              <a:xfrm>
                <a:off x="1161131" y="2843088"/>
                <a:ext cx="449114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</a:t>
                </a:r>
                <a:r>
                  <a:rPr lang="en-US" sz="1800" baseline="-25000" dirty="0" smtClean="0">
                    <a:solidFill>
                      <a:prstClr val="black"/>
                    </a:solidFill>
                  </a:rPr>
                  <a:t>1</a:t>
                </a:r>
                <a:endParaRPr lang="cs-CZ" sz="18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Text Box 49"/>
              <p:cNvSpPr txBox="1">
                <a:spLocks noChangeArrowheads="1"/>
              </p:cNvSpPr>
              <p:nvPr/>
            </p:nvSpPr>
            <p:spPr bwMode="auto">
              <a:xfrm>
                <a:off x="1722812" y="3049749"/>
                <a:ext cx="49177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</a:t>
                </a:r>
                <a:r>
                  <a:rPr lang="cs-CZ" sz="1800" baseline="-25000" dirty="0" smtClean="0">
                    <a:solidFill>
                      <a:prstClr val="black"/>
                    </a:solidFill>
                  </a:rPr>
                  <a:t>2</a:t>
                </a:r>
                <a:endParaRPr lang="cs-CZ" sz="18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Text Box 50"/>
              <p:cNvSpPr txBox="1">
                <a:spLocks noChangeArrowheads="1"/>
              </p:cNvSpPr>
              <p:nvPr/>
            </p:nvSpPr>
            <p:spPr bwMode="auto">
              <a:xfrm>
                <a:off x="2242121" y="3256410"/>
                <a:ext cx="457671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</a:t>
                </a:r>
                <a:r>
                  <a:rPr lang="cs-CZ" sz="1800" baseline="-25000" dirty="0" smtClean="0">
                    <a:solidFill>
                      <a:prstClr val="black"/>
                    </a:solidFill>
                  </a:rPr>
                  <a:t>3</a:t>
                </a:r>
                <a:endParaRPr lang="cs-CZ" sz="18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Text Box 51"/>
              <p:cNvSpPr txBox="1">
                <a:spLocks noChangeArrowheads="1"/>
              </p:cNvSpPr>
              <p:nvPr/>
            </p:nvSpPr>
            <p:spPr bwMode="auto">
              <a:xfrm>
                <a:off x="2726933" y="3463071"/>
                <a:ext cx="51462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</a:t>
                </a:r>
                <a:r>
                  <a:rPr lang="cs-CZ" sz="1800" baseline="-25000" dirty="0" smtClean="0">
                    <a:solidFill>
                      <a:prstClr val="black"/>
                    </a:solidFill>
                  </a:rPr>
                  <a:t>4</a:t>
                </a:r>
                <a:endParaRPr lang="cs-CZ" sz="18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Text Box 52"/>
              <p:cNvSpPr txBox="1">
                <a:spLocks noChangeArrowheads="1"/>
              </p:cNvSpPr>
              <p:nvPr/>
            </p:nvSpPr>
            <p:spPr bwMode="auto">
              <a:xfrm>
                <a:off x="3275779" y="3669732"/>
                <a:ext cx="485279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</a:t>
                </a:r>
                <a:r>
                  <a:rPr lang="cs-CZ" sz="1800" baseline="-25000" dirty="0" smtClean="0">
                    <a:solidFill>
                      <a:prstClr val="black"/>
                    </a:solidFill>
                  </a:rPr>
                  <a:t>5</a:t>
                </a:r>
                <a:endParaRPr lang="cs-CZ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Text Box 53"/>
              <p:cNvSpPr txBox="1">
                <a:spLocks noChangeArrowheads="1"/>
              </p:cNvSpPr>
              <p:nvPr/>
            </p:nvSpPr>
            <p:spPr bwMode="auto">
              <a:xfrm>
                <a:off x="3820195" y="3876393"/>
                <a:ext cx="47498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</a:t>
                </a:r>
                <a:r>
                  <a:rPr lang="cs-CZ" sz="1800" baseline="-25000" dirty="0" smtClean="0">
                    <a:solidFill>
                      <a:prstClr val="black"/>
                    </a:solidFill>
                  </a:rPr>
                  <a:t>6</a:t>
                </a:r>
                <a:endParaRPr lang="cs-CZ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Text Box 54"/>
              <p:cNvSpPr txBox="1">
                <a:spLocks noChangeArrowheads="1"/>
              </p:cNvSpPr>
              <p:nvPr/>
            </p:nvSpPr>
            <p:spPr bwMode="auto">
              <a:xfrm>
                <a:off x="4381559" y="4083054"/>
                <a:ext cx="426591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</a:t>
                </a:r>
                <a:r>
                  <a:rPr lang="cs-CZ" sz="1800" baseline="-25000" dirty="0" smtClean="0">
                    <a:solidFill>
                      <a:prstClr val="black"/>
                    </a:solidFill>
                  </a:rPr>
                  <a:t>7</a:t>
                </a:r>
                <a:endParaRPr lang="cs-CZ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Text Box 55"/>
              <p:cNvSpPr txBox="1">
                <a:spLocks noChangeArrowheads="1"/>
              </p:cNvSpPr>
              <p:nvPr/>
            </p:nvSpPr>
            <p:spPr bwMode="auto">
              <a:xfrm>
                <a:off x="4894529" y="4289715"/>
                <a:ext cx="46925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</a:t>
                </a:r>
                <a:r>
                  <a:rPr lang="cs-CZ" sz="1800" baseline="-25000" dirty="0" smtClean="0">
                    <a:solidFill>
                      <a:prstClr val="black"/>
                    </a:solidFill>
                  </a:rPr>
                  <a:t>8</a:t>
                </a:r>
                <a:endParaRPr lang="cs-CZ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Text Box 56"/>
              <p:cNvSpPr txBox="1">
                <a:spLocks noChangeArrowheads="1"/>
              </p:cNvSpPr>
              <p:nvPr/>
            </p:nvSpPr>
            <p:spPr bwMode="auto">
              <a:xfrm>
                <a:off x="5421882" y="4496376"/>
                <a:ext cx="497631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</a:t>
                </a:r>
                <a:r>
                  <a:rPr lang="cs-CZ" sz="1800" baseline="-25000" dirty="0" smtClean="0">
                    <a:solidFill>
                      <a:prstClr val="black"/>
                    </a:solidFill>
                  </a:rPr>
                  <a:t>9</a:t>
                </a:r>
                <a:endParaRPr lang="cs-CZ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Text Box 57"/>
              <p:cNvSpPr txBox="1">
                <a:spLocks noChangeArrowheads="1"/>
              </p:cNvSpPr>
              <p:nvPr/>
            </p:nvSpPr>
            <p:spPr bwMode="auto">
              <a:xfrm>
                <a:off x="6005892" y="4703037"/>
                <a:ext cx="48257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</a:t>
                </a:r>
                <a:r>
                  <a:rPr lang="cs-CZ" sz="1800" baseline="-25000" dirty="0" smtClean="0">
                    <a:solidFill>
                      <a:prstClr val="black"/>
                    </a:solidFill>
                  </a:rPr>
                  <a:t>10</a:t>
                </a:r>
                <a:endParaRPr lang="cs-CZ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Text Box 58"/>
              <p:cNvSpPr txBox="1">
                <a:spLocks noChangeArrowheads="1"/>
              </p:cNvSpPr>
              <p:nvPr/>
            </p:nvSpPr>
            <p:spPr bwMode="auto">
              <a:xfrm>
                <a:off x="6574846" y="4909698"/>
                <a:ext cx="482376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</a:t>
                </a:r>
                <a:r>
                  <a:rPr lang="cs-CZ" sz="1800" baseline="-25000" dirty="0" smtClean="0">
                    <a:solidFill>
                      <a:prstClr val="black"/>
                    </a:solidFill>
                  </a:rPr>
                  <a:t>11</a:t>
                </a:r>
                <a:endParaRPr lang="cs-CZ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Text Box 59"/>
              <p:cNvSpPr txBox="1">
                <a:spLocks noChangeArrowheads="1"/>
              </p:cNvSpPr>
              <p:nvPr/>
            </p:nvSpPr>
            <p:spPr bwMode="auto">
              <a:xfrm>
                <a:off x="7143598" y="5116364"/>
                <a:ext cx="49646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</a:t>
                </a:r>
                <a:r>
                  <a:rPr lang="cs-CZ" sz="1800" baseline="-25000" dirty="0" smtClean="0">
                    <a:solidFill>
                      <a:prstClr val="black"/>
                    </a:solidFill>
                  </a:rPr>
                  <a:t>12</a:t>
                </a:r>
                <a:endParaRPr lang="cs-CZ" sz="18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Text Box 62"/>
              <p:cNvSpPr txBox="1">
                <a:spLocks noChangeArrowheads="1"/>
              </p:cNvSpPr>
              <p:nvPr/>
            </p:nvSpPr>
            <p:spPr bwMode="auto">
              <a:xfrm>
                <a:off x="1738379" y="2943798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^</a:t>
                </a:r>
                <a:r>
                  <a:rPr lang="cs-CZ" sz="20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89" name="Text Box 63"/>
              <p:cNvSpPr txBox="1">
                <a:spLocks noChangeArrowheads="1"/>
              </p:cNvSpPr>
              <p:nvPr/>
            </p:nvSpPr>
            <p:spPr bwMode="auto">
              <a:xfrm>
                <a:off x="2255927" y="3166083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^</a:t>
                </a:r>
                <a:r>
                  <a:rPr lang="cs-CZ" sz="20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91" name="Text Box 64"/>
              <p:cNvSpPr txBox="1">
                <a:spLocks noChangeArrowheads="1"/>
              </p:cNvSpPr>
              <p:nvPr/>
            </p:nvSpPr>
            <p:spPr bwMode="auto">
              <a:xfrm>
                <a:off x="2739633" y="3356992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^</a:t>
                </a:r>
                <a:r>
                  <a:rPr lang="cs-CZ" sz="20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130" name="Text Box 65"/>
              <p:cNvSpPr txBox="1">
                <a:spLocks noChangeArrowheads="1"/>
              </p:cNvSpPr>
              <p:nvPr/>
            </p:nvSpPr>
            <p:spPr bwMode="auto">
              <a:xfrm>
                <a:off x="3281421" y="3573016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^</a:t>
                </a:r>
                <a:r>
                  <a:rPr lang="cs-CZ" sz="20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131" name="Text Box 66"/>
              <p:cNvSpPr txBox="1">
                <a:spLocks noChangeArrowheads="1"/>
              </p:cNvSpPr>
              <p:nvPr/>
            </p:nvSpPr>
            <p:spPr bwMode="auto">
              <a:xfrm>
                <a:off x="3828168" y="3777311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^</a:t>
                </a:r>
                <a:r>
                  <a:rPr lang="cs-CZ" sz="20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132" name="Text Box 67"/>
              <p:cNvSpPr txBox="1">
                <a:spLocks noChangeArrowheads="1"/>
              </p:cNvSpPr>
              <p:nvPr/>
            </p:nvSpPr>
            <p:spPr bwMode="auto">
              <a:xfrm>
                <a:off x="4396395" y="4002762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^</a:t>
                </a:r>
                <a:r>
                  <a:rPr lang="cs-CZ" sz="20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133" name="Text Box 68"/>
              <p:cNvSpPr txBox="1">
                <a:spLocks noChangeArrowheads="1"/>
              </p:cNvSpPr>
              <p:nvPr/>
            </p:nvSpPr>
            <p:spPr bwMode="auto">
              <a:xfrm>
                <a:off x="4907668" y="4202234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18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^</a:t>
                </a:r>
                <a:r>
                  <a:rPr lang="cs-CZ" sz="200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134" name="Text Box 69"/>
              <p:cNvSpPr txBox="1">
                <a:spLocks noChangeArrowheads="1"/>
              </p:cNvSpPr>
              <p:nvPr/>
            </p:nvSpPr>
            <p:spPr bwMode="auto">
              <a:xfrm>
                <a:off x="5428760" y="4415956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18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^</a:t>
                </a:r>
                <a:r>
                  <a:rPr lang="cs-CZ" sz="200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135" name="Text Box 70"/>
              <p:cNvSpPr txBox="1">
                <a:spLocks noChangeArrowheads="1"/>
              </p:cNvSpPr>
              <p:nvPr/>
            </p:nvSpPr>
            <p:spPr bwMode="auto">
              <a:xfrm>
                <a:off x="6013817" y="4613126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^</a:t>
                </a:r>
                <a:r>
                  <a:rPr lang="cs-CZ" sz="20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136" name="Text Box 71"/>
              <p:cNvSpPr txBox="1">
                <a:spLocks noChangeArrowheads="1"/>
              </p:cNvSpPr>
              <p:nvPr/>
            </p:nvSpPr>
            <p:spPr bwMode="auto">
              <a:xfrm>
                <a:off x="6583862" y="4817911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^</a:t>
                </a:r>
                <a:r>
                  <a:rPr lang="cs-CZ" sz="20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137" name="Text Box 72"/>
              <p:cNvSpPr txBox="1">
                <a:spLocks noChangeArrowheads="1"/>
              </p:cNvSpPr>
              <p:nvPr/>
            </p:nvSpPr>
            <p:spPr bwMode="auto">
              <a:xfrm>
                <a:off x="7159926" y="5022603"/>
                <a:ext cx="320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18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^</a:t>
                </a:r>
                <a:r>
                  <a:rPr lang="cs-CZ" sz="200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138" name="Line 5"/>
              <p:cNvSpPr>
                <a:spLocks noChangeShapeType="1"/>
              </p:cNvSpPr>
              <p:nvPr/>
            </p:nvSpPr>
            <p:spPr bwMode="auto">
              <a:xfrm rot="5400000">
                <a:off x="4436079" y="2241240"/>
                <a:ext cx="0" cy="6696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cs-CZ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2" name="Obdélník 61"/>
            <p:cNvSpPr/>
            <p:nvPr/>
          </p:nvSpPr>
          <p:spPr>
            <a:xfrm>
              <a:off x="1513936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i="1" dirty="0" smtClean="0">
                  <a:solidFill>
                    <a:prstClr val="black"/>
                  </a:solidFill>
                </a:rPr>
                <a:t>t</a:t>
              </a:r>
              <a:r>
                <a:rPr lang="cs-CZ" sz="1400" baseline="-25000" dirty="0" smtClean="0">
                  <a:solidFill>
                    <a:prstClr val="black"/>
                  </a:solidFill>
                </a:rPr>
                <a:t>1</a:t>
              </a:r>
              <a:endParaRPr lang="cs-CZ" sz="1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3" name="Obdélník 62"/>
            <p:cNvSpPr/>
            <p:nvPr/>
          </p:nvSpPr>
          <p:spPr>
            <a:xfrm>
              <a:off x="2049063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i="1" dirty="0" smtClean="0">
                  <a:solidFill>
                    <a:prstClr val="black"/>
                  </a:solidFill>
                </a:rPr>
                <a:t>t</a:t>
              </a:r>
              <a:r>
                <a:rPr lang="cs-CZ" sz="1400" baseline="-25000" dirty="0" smtClean="0">
                  <a:solidFill>
                    <a:prstClr val="black"/>
                  </a:solidFill>
                </a:rPr>
                <a:t>2</a:t>
              </a:r>
              <a:endParaRPr lang="cs-CZ" sz="1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4" name="Obdélník 63"/>
            <p:cNvSpPr/>
            <p:nvPr/>
          </p:nvSpPr>
          <p:spPr>
            <a:xfrm>
              <a:off x="2574763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i="1" dirty="0" smtClean="0">
                  <a:solidFill>
                    <a:prstClr val="black"/>
                  </a:solidFill>
                </a:rPr>
                <a:t>t</a:t>
              </a:r>
              <a:r>
                <a:rPr lang="cs-CZ" sz="1400" baseline="-25000" dirty="0" smtClean="0">
                  <a:solidFill>
                    <a:prstClr val="black"/>
                  </a:solidFill>
                </a:rPr>
                <a:t>3</a:t>
              </a:r>
              <a:endParaRPr lang="cs-CZ" sz="1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5" name="Obdélník 64"/>
            <p:cNvSpPr/>
            <p:nvPr/>
          </p:nvSpPr>
          <p:spPr>
            <a:xfrm>
              <a:off x="3109890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i="1" dirty="0" smtClean="0">
                  <a:solidFill>
                    <a:prstClr val="black"/>
                  </a:solidFill>
                </a:rPr>
                <a:t>t</a:t>
              </a:r>
              <a:r>
                <a:rPr lang="cs-CZ" sz="1400" baseline="-25000" dirty="0" smtClean="0">
                  <a:solidFill>
                    <a:prstClr val="black"/>
                  </a:solidFill>
                </a:rPr>
                <a:t>4</a:t>
              </a:r>
              <a:endParaRPr lang="cs-CZ" sz="1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6" name="Obdélník 65"/>
            <p:cNvSpPr/>
            <p:nvPr/>
          </p:nvSpPr>
          <p:spPr>
            <a:xfrm>
              <a:off x="3645017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i="1" dirty="0" smtClean="0">
                  <a:solidFill>
                    <a:prstClr val="black"/>
                  </a:solidFill>
                </a:rPr>
                <a:t>t</a:t>
              </a:r>
              <a:r>
                <a:rPr lang="cs-CZ" sz="1400" baseline="-25000" dirty="0" smtClean="0">
                  <a:solidFill>
                    <a:prstClr val="black"/>
                  </a:solidFill>
                </a:rPr>
                <a:t>5</a:t>
              </a:r>
              <a:endParaRPr lang="cs-CZ" sz="1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7" name="Obdélník 66"/>
            <p:cNvSpPr/>
            <p:nvPr/>
          </p:nvSpPr>
          <p:spPr>
            <a:xfrm>
              <a:off x="4180144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i="1" dirty="0" smtClean="0">
                  <a:solidFill>
                    <a:prstClr val="black"/>
                  </a:solidFill>
                </a:rPr>
                <a:t>t</a:t>
              </a:r>
              <a:r>
                <a:rPr lang="cs-CZ" sz="1400" baseline="-25000" dirty="0" smtClean="0">
                  <a:solidFill>
                    <a:prstClr val="black"/>
                  </a:solidFill>
                </a:rPr>
                <a:t>6</a:t>
              </a:r>
              <a:endParaRPr lang="cs-CZ" sz="1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8" name="Obdélník 67"/>
            <p:cNvSpPr/>
            <p:nvPr/>
          </p:nvSpPr>
          <p:spPr>
            <a:xfrm>
              <a:off x="4715271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i="1" dirty="0" smtClean="0">
                  <a:solidFill>
                    <a:prstClr val="black"/>
                  </a:solidFill>
                </a:rPr>
                <a:t>t</a:t>
              </a:r>
              <a:r>
                <a:rPr lang="cs-CZ" sz="1400" baseline="-25000" dirty="0" smtClean="0">
                  <a:solidFill>
                    <a:prstClr val="black"/>
                  </a:solidFill>
                </a:rPr>
                <a:t>7</a:t>
              </a:r>
              <a:endParaRPr lang="cs-CZ" sz="1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9" name="Obdélník 68"/>
            <p:cNvSpPr/>
            <p:nvPr/>
          </p:nvSpPr>
          <p:spPr>
            <a:xfrm>
              <a:off x="5250398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i="1" dirty="0" smtClean="0">
                  <a:solidFill>
                    <a:prstClr val="black"/>
                  </a:solidFill>
                </a:rPr>
                <a:t>t</a:t>
              </a:r>
              <a:r>
                <a:rPr lang="cs-CZ" sz="1400" baseline="-25000" dirty="0" smtClean="0">
                  <a:solidFill>
                    <a:prstClr val="black"/>
                  </a:solidFill>
                </a:rPr>
                <a:t>8</a:t>
              </a:r>
              <a:endParaRPr lang="cs-CZ" sz="1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70" name="Obdélník 69"/>
            <p:cNvSpPr/>
            <p:nvPr/>
          </p:nvSpPr>
          <p:spPr>
            <a:xfrm>
              <a:off x="5809543" y="5982689"/>
              <a:ext cx="301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i="1" dirty="0" smtClean="0">
                  <a:solidFill>
                    <a:prstClr val="black"/>
                  </a:solidFill>
                </a:rPr>
                <a:t>t</a:t>
              </a:r>
              <a:r>
                <a:rPr lang="cs-CZ" sz="1400" baseline="-25000" dirty="0" smtClean="0">
                  <a:solidFill>
                    <a:prstClr val="black"/>
                  </a:solidFill>
                </a:rPr>
                <a:t>9</a:t>
              </a:r>
              <a:endParaRPr lang="cs-CZ" sz="1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71" name="Obdélník 70"/>
            <p:cNvSpPr/>
            <p:nvPr/>
          </p:nvSpPr>
          <p:spPr>
            <a:xfrm>
              <a:off x="6339506" y="5982689"/>
              <a:ext cx="3690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i="1" dirty="0" smtClean="0">
                  <a:solidFill>
                    <a:prstClr val="black"/>
                  </a:solidFill>
                </a:rPr>
                <a:t>t</a:t>
              </a:r>
              <a:r>
                <a:rPr lang="cs-CZ" sz="1400" baseline="-25000" dirty="0" smtClean="0">
                  <a:solidFill>
                    <a:prstClr val="black"/>
                  </a:solidFill>
                </a:rPr>
                <a:t>10</a:t>
              </a:r>
              <a:endParaRPr lang="cs-CZ" sz="1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72" name="Obdélník 71"/>
            <p:cNvSpPr/>
            <p:nvPr/>
          </p:nvSpPr>
          <p:spPr>
            <a:xfrm>
              <a:off x="6917457" y="5982689"/>
              <a:ext cx="3600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i="1" dirty="0" smtClean="0">
                  <a:solidFill>
                    <a:prstClr val="black"/>
                  </a:solidFill>
                </a:rPr>
                <a:t>t</a:t>
              </a:r>
              <a:r>
                <a:rPr lang="cs-CZ" sz="1400" baseline="-25000" dirty="0" smtClean="0">
                  <a:solidFill>
                    <a:prstClr val="black"/>
                  </a:solidFill>
                </a:rPr>
                <a:t>11</a:t>
              </a:r>
              <a:endParaRPr lang="cs-CZ" sz="1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73" name="Obdélník 72"/>
            <p:cNvSpPr/>
            <p:nvPr/>
          </p:nvSpPr>
          <p:spPr>
            <a:xfrm>
              <a:off x="7482076" y="5982689"/>
              <a:ext cx="3690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i="1" dirty="0" smtClean="0">
                  <a:solidFill>
                    <a:prstClr val="black"/>
                  </a:solidFill>
                </a:rPr>
                <a:t>t</a:t>
              </a:r>
              <a:r>
                <a:rPr lang="cs-CZ" sz="1400" baseline="-25000" dirty="0" smtClean="0">
                  <a:solidFill>
                    <a:prstClr val="black"/>
                  </a:solidFill>
                </a:rPr>
                <a:t>12</a:t>
              </a:r>
              <a:endParaRPr lang="cs-CZ" sz="1400" baseline="-25000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Kaplanův-</a:t>
            </a:r>
            <a:r>
              <a:rPr lang="cs-CZ" sz="2000" b="1" dirty="0" err="1" smtClean="0">
                <a:solidFill>
                  <a:prstClr val="black"/>
                </a:solidFill>
                <a:latin typeface="Trebuchet MS"/>
              </a:rPr>
              <a:t>Meierův</a:t>
            </a:r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 odhad funkce přežití</a:t>
            </a:r>
            <a:endParaRPr lang="en-GB" sz="20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02660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Při odhadu pravděpodobností přežití jednotlivých časů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i="1" baseline="-25000" dirty="0" smtClean="0">
                <a:solidFill>
                  <a:prstClr val="black"/>
                </a:solidFill>
              </a:rPr>
              <a:t>i</a:t>
            </a:r>
            <a:r>
              <a:rPr lang="cs-CZ" sz="1800" dirty="0" smtClean="0">
                <a:solidFill>
                  <a:prstClr val="black"/>
                </a:solidFill>
              </a:rPr>
              <a:t> je třeba adekvátně zohlednit cenzorování. Cenzorované časy přežití totiž nelze hodnotit stejně jako kompletní pozorování, neboť nepřispívají k počtu událostí (</a:t>
            </a:r>
            <a:r>
              <a:rPr lang="cs-CZ" sz="1800" i="1" dirty="0" err="1" smtClean="0">
                <a:solidFill>
                  <a:prstClr val="black"/>
                </a:solidFill>
              </a:rPr>
              <a:t>d</a:t>
            </a:r>
            <a:r>
              <a:rPr lang="cs-CZ" sz="1800" i="1" baseline="-25000" dirty="0" err="1" smtClean="0">
                <a:solidFill>
                  <a:prstClr val="black"/>
                </a:solidFill>
              </a:rPr>
              <a:t>i</a:t>
            </a:r>
            <a:r>
              <a:rPr lang="cs-CZ" sz="1800" dirty="0" smtClean="0">
                <a:solidFill>
                  <a:prstClr val="black"/>
                </a:solidFill>
              </a:rPr>
              <a:t>), ale zároveň je nelze z hodnocení vyřadit.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Kaplanův-</a:t>
            </a:r>
            <a:r>
              <a:rPr lang="cs-CZ" sz="1800" dirty="0" err="1" smtClean="0">
                <a:solidFill>
                  <a:prstClr val="black"/>
                </a:solidFill>
              </a:rPr>
              <a:t>Meierův</a:t>
            </a:r>
            <a:r>
              <a:rPr lang="cs-CZ" sz="1800" dirty="0" smtClean="0">
                <a:solidFill>
                  <a:prstClr val="black"/>
                </a:solidFill>
              </a:rPr>
              <a:t> odhad pracuje s cenzorováním tak, že tato pozorování vypadávají ze skupiny subjektů v riziku ihned po zaznamenaném čase cenzorování.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Vzorec pro Kaplanův-</a:t>
            </a:r>
            <a:r>
              <a:rPr lang="cs-CZ" sz="1800" b="1" dirty="0" err="1" smtClean="0">
                <a:solidFill>
                  <a:prstClr val="black"/>
                </a:solidFill>
              </a:rPr>
              <a:t>Meierův</a:t>
            </a:r>
            <a:r>
              <a:rPr lang="cs-CZ" sz="1800" b="1" dirty="0" smtClean="0">
                <a:solidFill>
                  <a:prstClr val="black"/>
                </a:solidFill>
              </a:rPr>
              <a:t> odhad funkce přežití: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2597" y="4401192"/>
            <a:ext cx="3178806" cy="792000"/>
          </a:xfrm>
          <a:prstGeom prst="rect">
            <a:avLst/>
          </a:prstGeom>
          <a:noFill/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056701" y="5517232"/>
            <a:ext cx="2691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Počet subjektů v riziku </a:t>
            </a:r>
          </a:p>
          <a:p>
            <a:r>
              <a:rPr lang="cs-CZ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sledované události v čase </a:t>
            </a:r>
            <a:r>
              <a:rPr lang="cs-CZ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1600" i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endParaRPr lang="cs-CZ" sz="1600" i="1" baseline="-2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flipH="1" flipV="1">
            <a:off x="6128709" y="5085184"/>
            <a:ext cx="6477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H="1">
            <a:off x="6128709" y="4221088"/>
            <a:ext cx="360040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568786" y="3933056"/>
            <a:ext cx="19623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Počet sledovaných </a:t>
            </a:r>
          </a:p>
          <a:p>
            <a:r>
              <a:rPr lang="cs-CZ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událostí v čase </a:t>
            </a:r>
            <a:r>
              <a:rPr lang="cs-CZ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1600" i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endParaRPr lang="cs-CZ" sz="1600" i="1" baseline="-2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V="1">
            <a:off x="3563888" y="4941168"/>
            <a:ext cx="720080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907704" y="5589240"/>
            <a:ext cx="281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Intervalově specifický odhad </a:t>
            </a:r>
          </a:p>
          <a:p>
            <a:r>
              <a:rPr lang="cs-CZ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přežití od času </a:t>
            </a:r>
            <a:r>
              <a:rPr lang="cs-CZ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1600" i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i-</a:t>
            </a:r>
            <a:r>
              <a:rPr lang="cs-CZ" sz="16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sz="1600" i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času </a:t>
            </a:r>
            <a:r>
              <a:rPr lang="cs-CZ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1600" i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endParaRPr lang="cs-CZ" sz="1600" i="1" baseline="-2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Výsledek = schodovitá funkce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539552" y="102660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Výsledkem Kaplanova-</a:t>
            </a:r>
            <a:r>
              <a:rPr lang="cs-CZ" sz="1800" dirty="0" err="1" smtClean="0">
                <a:solidFill>
                  <a:prstClr val="black"/>
                </a:solidFill>
              </a:rPr>
              <a:t>Meierova</a:t>
            </a:r>
            <a:r>
              <a:rPr lang="cs-CZ" sz="1800" dirty="0" smtClean="0">
                <a:solidFill>
                  <a:prstClr val="black"/>
                </a:solidFill>
              </a:rPr>
              <a:t> odhadu je </a:t>
            </a:r>
            <a:r>
              <a:rPr lang="cs-CZ" sz="1800" b="1" dirty="0" smtClean="0">
                <a:solidFill>
                  <a:prstClr val="black"/>
                </a:solidFill>
              </a:rPr>
              <a:t>schodovitá funkce s poklesem v časech sledované události</a:t>
            </a:r>
            <a:r>
              <a:rPr lang="cs-CZ" sz="1800" dirty="0" smtClean="0">
                <a:solidFill>
                  <a:prstClr val="black"/>
                </a:solidFill>
              </a:rPr>
              <a:t>. Cenzorování odhad přežití nemění (mění ho pouze zprostředkovaně).</a:t>
            </a:r>
          </a:p>
        </p:txBody>
      </p:sp>
      <p:pic>
        <p:nvPicPr>
          <p:cNvPr id="4" name="Obrázek 3" descr="graf_t1_n0_m0.emf"/>
          <p:cNvPicPr>
            <a:picLocks noChangeAspect="1"/>
          </p:cNvPicPr>
          <p:nvPr/>
        </p:nvPicPr>
        <p:blipFill>
          <a:blip r:embed="rId3" cstate="print"/>
          <a:srcRect t="8334"/>
          <a:stretch>
            <a:fillRect/>
          </a:stretch>
        </p:blipFill>
        <p:spPr>
          <a:xfrm>
            <a:off x="2087188" y="2277352"/>
            <a:ext cx="4969625" cy="395996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Analýza přežití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39552" y="154691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Hlavní charakteristikou odlišující </a:t>
            </a:r>
            <a:r>
              <a:rPr lang="cs-CZ" sz="1800" b="1" dirty="0" smtClean="0">
                <a:solidFill>
                  <a:prstClr val="black"/>
                </a:solidFill>
              </a:rPr>
              <a:t>data o přežití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survival data</a:t>
            </a:r>
            <a:r>
              <a:rPr lang="cs-CZ" sz="1800" dirty="0" smtClean="0">
                <a:solidFill>
                  <a:prstClr val="black"/>
                </a:solidFill>
              </a:rPr>
              <a:t>) od ostatních typů dat, např. od klasického vnímání mortality jako podílu zemřelých pacientů v klinických aplikacích, je jejich </a:t>
            </a:r>
            <a:r>
              <a:rPr lang="cs-CZ" sz="1800" b="1" dirty="0" smtClean="0">
                <a:solidFill>
                  <a:prstClr val="black"/>
                </a:solidFill>
              </a:rPr>
              <a:t>časová složka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Data o přežití totiž odráží nejen informaci o počtu, respektive podílu sledovaných událostí, ale zároveň nás také informují, kdy k dané události došlo.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  <a:latin typeface="Trebuchet MS"/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Analýza přežití zahrnuje matematicko-statistické metody pro hodnocení </a:t>
            </a:r>
            <a:r>
              <a:rPr lang="cs-CZ" sz="1800" b="1" dirty="0" smtClean="0">
                <a:solidFill>
                  <a:prstClr val="black"/>
                </a:solidFill>
              </a:rPr>
              <a:t>času do výskytu sledované události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Klíčovým prvkem analýzy přežití je definice </a:t>
            </a:r>
            <a:r>
              <a:rPr lang="cs-CZ" sz="1800" b="1" dirty="0" smtClean="0">
                <a:solidFill>
                  <a:prstClr val="black"/>
                </a:solidFill>
              </a:rPr>
              <a:t>sledované události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event of interest</a:t>
            </a:r>
            <a:r>
              <a:rPr lang="cs-CZ" sz="1800" dirty="0" smtClean="0">
                <a:solidFill>
                  <a:prstClr val="black"/>
                </a:solidFill>
              </a:rPr>
              <a:t>). Ta musí být stanovena jednoznačně a měla by být také snadno pozorovatelná či zjistitelná.</a:t>
            </a:r>
            <a:endParaRPr lang="cs-CZ" sz="1800" dirty="0" smtClean="0">
              <a:solidFill>
                <a:prstClr val="black"/>
              </a:solidFill>
              <a:latin typeface="Trebuchet M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Kaplanův-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Meierův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odhad – příklad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026602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Data o přežití 15 pacientů s </a:t>
            </a:r>
            <a:r>
              <a:rPr lang="cs-CZ" sz="1800" dirty="0" err="1" smtClean="0">
                <a:solidFill>
                  <a:prstClr val="black"/>
                </a:solidFill>
              </a:rPr>
              <a:t>nemalobuněčným</a:t>
            </a:r>
            <a:r>
              <a:rPr lang="cs-CZ" sz="1800" dirty="0" smtClean="0">
                <a:solidFill>
                  <a:prstClr val="black"/>
                </a:solidFill>
              </a:rPr>
              <a:t> karcinomem plic léčených v 1. linii chemoterapií.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Data </a:t>
            </a:r>
            <a:r>
              <a:rPr lang="cs-CZ" sz="1800" b="1" dirty="0" smtClean="0">
                <a:solidFill>
                  <a:prstClr val="black"/>
                </a:solidFill>
              </a:rPr>
              <a:t>bez cenzorování hodnot </a:t>
            </a:r>
            <a:r>
              <a:rPr lang="cs-CZ" sz="1800" dirty="0" smtClean="0">
                <a:solidFill>
                  <a:prstClr val="black"/>
                </a:solidFill>
              </a:rPr>
              <a:t>(kompletní záznamy):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Data </a:t>
            </a:r>
            <a:r>
              <a:rPr lang="cs-CZ" sz="1800" b="1" dirty="0" smtClean="0">
                <a:solidFill>
                  <a:prstClr val="black"/>
                </a:solidFill>
              </a:rPr>
              <a:t>s cenzorováním hodnot </a:t>
            </a:r>
            <a:r>
              <a:rPr lang="cs-CZ" sz="1800" dirty="0" smtClean="0">
                <a:solidFill>
                  <a:prstClr val="black"/>
                </a:solidFill>
              </a:rPr>
              <a:t>(nekompletní záznamy):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95536" y="2590046"/>
          <a:ext cx="8316415" cy="838954"/>
        </p:xfrm>
        <a:graphic>
          <a:graphicData uri="http://schemas.openxmlformats.org/drawingml/2006/table">
            <a:tbl>
              <a:tblPr/>
              <a:tblGrid>
                <a:gridCol w="981337"/>
                <a:gridCol w="424137"/>
                <a:gridCol w="527261"/>
                <a:gridCol w="424137"/>
                <a:gridCol w="527261"/>
                <a:gridCol w="424137"/>
                <a:gridCol w="424137"/>
                <a:gridCol w="527261"/>
                <a:gridCol w="424137"/>
                <a:gridCol w="424137"/>
                <a:gridCol w="424137"/>
                <a:gridCol w="515618"/>
                <a:gridCol w="618741"/>
                <a:gridCol w="618741"/>
                <a:gridCol w="515618"/>
                <a:gridCol w="515618"/>
              </a:tblGrid>
              <a:tr h="279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Pacient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9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Čas přežití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(měsíce)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2,9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2,9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4,8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5,9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6,3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6,9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8,3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8,7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9,8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10,9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11,1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12,4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12,6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17,1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95536" y="4462254"/>
          <a:ext cx="8316415" cy="838954"/>
        </p:xfrm>
        <a:graphic>
          <a:graphicData uri="http://schemas.openxmlformats.org/drawingml/2006/table">
            <a:tbl>
              <a:tblPr/>
              <a:tblGrid>
                <a:gridCol w="981337"/>
                <a:gridCol w="424137"/>
                <a:gridCol w="527261"/>
                <a:gridCol w="424137"/>
                <a:gridCol w="527261"/>
                <a:gridCol w="424137"/>
                <a:gridCol w="424137"/>
                <a:gridCol w="527261"/>
                <a:gridCol w="424137"/>
                <a:gridCol w="424137"/>
                <a:gridCol w="424137"/>
                <a:gridCol w="515618"/>
                <a:gridCol w="618741"/>
                <a:gridCol w="618741"/>
                <a:gridCol w="515618"/>
                <a:gridCol w="515618"/>
              </a:tblGrid>
              <a:tr h="279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Pacient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9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Čas přežití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(měsíce)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2,9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2,1+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4,8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4,9+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6,3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6,9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7,0+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8,3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8,7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9,8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10,9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10,5+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11,2+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12,6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17,1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Kaplanův-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Meierův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odhad – příklad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3" y="1412776"/>
          <a:ext cx="8208914" cy="4698544"/>
        </p:xfrm>
        <a:graphic>
          <a:graphicData uri="http://schemas.openxmlformats.org/drawingml/2006/table">
            <a:tbl>
              <a:tblPr/>
              <a:tblGrid>
                <a:gridCol w="492535"/>
                <a:gridCol w="492535"/>
                <a:gridCol w="492535"/>
                <a:gridCol w="1315068"/>
                <a:gridCol w="1316709"/>
                <a:gridCol w="518803"/>
                <a:gridCol w="492535"/>
                <a:gridCol w="492535"/>
                <a:gridCol w="1300292"/>
                <a:gridCol w="1295367"/>
              </a:tblGrid>
              <a:tr h="27903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Bez přítomnosti cenzorovaných pozorování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 přítomností </a:t>
                      </a: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cenzorovaných pozorování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3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2,9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0,867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0,867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2,9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0,929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0,929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4,8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0,923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4,8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0,923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0,857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5,9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0,917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0,733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5,9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1,000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0,857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6,3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0,909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0,667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6,3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0,909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0,779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6,9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0,600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6,9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0,701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0,889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0,533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1,000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0,701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8,3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0,875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0,467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8,3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0,875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0,613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8,7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0,857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0,400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8,7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0,857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0,526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9,8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0,833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0,333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9,8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0,833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0,438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10,9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0,267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10,9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0,750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0,329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11,1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0,750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0,200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11,1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1,000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0,329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12,4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0,667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0,133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12,4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1,000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0,329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12,6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0,500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0,067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12,6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0,500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0,165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17,1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0,000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0,000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17,1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0,000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Calibri"/>
                          <a:cs typeface="Times New Roman"/>
                        </a:rPr>
                        <a:t>0,000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926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053" y="1862912"/>
            <a:ext cx="137887" cy="252000"/>
          </a:xfrm>
          <a:prstGeom prst="rect">
            <a:avLst/>
          </a:prstGeom>
          <a:noFill/>
        </p:spPr>
      </p:pic>
      <p:pic>
        <p:nvPicPr>
          <p:cNvPr id="309262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4581" y="1862912"/>
            <a:ext cx="183057" cy="252000"/>
          </a:xfrm>
          <a:prstGeom prst="rect">
            <a:avLst/>
          </a:prstGeom>
          <a:noFill/>
        </p:spPr>
      </p:pic>
      <p:pic>
        <p:nvPicPr>
          <p:cNvPr id="309261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862912"/>
            <a:ext cx="171170" cy="252000"/>
          </a:xfrm>
          <a:prstGeom prst="rect">
            <a:avLst/>
          </a:prstGeom>
          <a:noFill/>
        </p:spPr>
      </p:pic>
      <p:pic>
        <p:nvPicPr>
          <p:cNvPr id="309260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3642" y="1772872"/>
            <a:ext cx="442236" cy="432000"/>
          </a:xfrm>
          <a:prstGeom prst="rect">
            <a:avLst/>
          </a:prstGeom>
          <a:noFill/>
        </p:spPr>
      </p:pic>
      <p:pic>
        <p:nvPicPr>
          <p:cNvPr id="30925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1397" y="1844912"/>
            <a:ext cx="360625" cy="288000"/>
          </a:xfrm>
          <a:prstGeom prst="rect">
            <a:avLst/>
          </a:prstGeom>
          <a:noFill/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1537" y="1862864"/>
            <a:ext cx="137887" cy="252000"/>
          </a:xfrm>
          <a:prstGeom prst="rect">
            <a:avLst/>
          </a:prstGeom>
          <a:noFill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1065" y="1862864"/>
            <a:ext cx="183057" cy="252000"/>
          </a:xfrm>
          <a:prstGeom prst="rect">
            <a:avLst/>
          </a:prstGeom>
          <a:noFill/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6156" y="1862864"/>
            <a:ext cx="171170" cy="252000"/>
          </a:xfrm>
          <a:prstGeom prst="rect">
            <a:avLst/>
          </a:prstGeom>
          <a:noFill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8098" y="1772824"/>
            <a:ext cx="442236" cy="432000"/>
          </a:xfrm>
          <a:prstGeom prst="rect">
            <a:avLst/>
          </a:prstGeom>
          <a:noFill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5853" y="1844864"/>
            <a:ext cx="360625" cy="28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Kaplanův-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Meierův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odhad – příklad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3" y="1412776"/>
          <a:ext cx="8208914" cy="4698544"/>
        </p:xfrm>
        <a:graphic>
          <a:graphicData uri="http://schemas.openxmlformats.org/drawingml/2006/table">
            <a:tbl>
              <a:tblPr/>
              <a:tblGrid>
                <a:gridCol w="492535"/>
                <a:gridCol w="492535"/>
                <a:gridCol w="492535"/>
                <a:gridCol w="1315068"/>
                <a:gridCol w="1316709"/>
                <a:gridCol w="518803"/>
                <a:gridCol w="492535"/>
                <a:gridCol w="492535"/>
                <a:gridCol w="1300292"/>
                <a:gridCol w="1295367"/>
              </a:tblGrid>
              <a:tr h="27903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Bez přítomnosti cenzorovaných pozorování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 přítomností </a:t>
                      </a: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cenzorovaných pozorování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3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2,9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0,867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0,867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2,9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0,929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0,929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4,8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0,923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4,8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0,923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0,857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5,9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0,917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0,733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5,9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1,000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0,857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6,3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0,909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0,667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6,3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0,909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0,779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6,9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0,600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6,9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0,900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0,701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0,889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0,533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1,000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0,701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8,3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0,875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0,467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8,3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0,875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0,613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8,7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0,857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0,400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8,7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0,857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0,526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9,8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0,833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0,333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9,8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0,833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0,438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10,9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0,800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0,267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10,9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0,750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0,329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11,1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0,750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0,200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11,1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1,000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0,329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12,4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0,667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0,133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12,4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1,000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0,329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12,6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0,500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0,067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12,6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0,500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0,165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17,1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0,000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0,000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17,1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0,000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Calibri"/>
                          <a:cs typeface="Times New Roman"/>
                        </a:rPr>
                        <a:t>0,000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926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053" y="1862912"/>
            <a:ext cx="137887" cy="252000"/>
          </a:xfrm>
          <a:prstGeom prst="rect">
            <a:avLst/>
          </a:prstGeom>
          <a:noFill/>
        </p:spPr>
      </p:pic>
      <p:pic>
        <p:nvPicPr>
          <p:cNvPr id="309262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4581" y="1862912"/>
            <a:ext cx="183057" cy="252000"/>
          </a:xfrm>
          <a:prstGeom prst="rect">
            <a:avLst/>
          </a:prstGeom>
          <a:noFill/>
        </p:spPr>
      </p:pic>
      <p:pic>
        <p:nvPicPr>
          <p:cNvPr id="309261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862912"/>
            <a:ext cx="171170" cy="252000"/>
          </a:xfrm>
          <a:prstGeom prst="rect">
            <a:avLst/>
          </a:prstGeom>
          <a:noFill/>
        </p:spPr>
      </p:pic>
      <p:pic>
        <p:nvPicPr>
          <p:cNvPr id="309260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3642" y="1772872"/>
            <a:ext cx="442236" cy="432000"/>
          </a:xfrm>
          <a:prstGeom prst="rect">
            <a:avLst/>
          </a:prstGeom>
          <a:noFill/>
        </p:spPr>
      </p:pic>
      <p:pic>
        <p:nvPicPr>
          <p:cNvPr id="30925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1397" y="1844912"/>
            <a:ext cx="360625" cy="288000"/>
          </a:xfrm>
          <a:prstGeom prst="rect">
            <a:avLst/>
          </a:prstGeom>
          <a:noFill/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1537" y="1862864"/>
            <a:ext cx="137887" cy="252000"/>
          </a:xfrm>
          <a:prstGeom prst="rect">
            <a:avLst/>
          </a:prstGeom>
          <a:noFill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1065" y="1862864"/>
            <a:ext cx="183057" cy="252000"/>
          </a:xfrm>
          <a:prstGeom prst="rect">
            <a:avLst/>
          </a:prstGeom>
          <a:noFill/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6156" y="1862864"/>
            <a:ext cx="171170" cy="252000"/>
          </a:xfrm>
          <a:prstGeom prst="rect">
            <a:avLst/>
          </a:prstGeom>
          <a:noFill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8098" y="1772824"/>
            <a:ext cx="442236" cy="432000"/>
          </a:xfrm>
          <a:prstGeom prst="rect">
            <a:avLst/>
          </a:prstGeom>
          <a:noFill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5853" y="1844864"/>
            <a:ext cx="360625" cy="288000"/>
          </a:xfrm>
          <a:prstGeom prst="rect">
            <a:avLst/>
          </a:prstGeom>
          <a:noFill/>
        </p:spPr>
      </p:pic>
      <p:sp>
        <p:nvSpPr>
          <p:cNvPr id="14" name="Obdélník 13"/>
          <p:cNvSpPr/>
          <p:nvPr/>
        </p:nvSpPr>
        <p:spPr>
          <a:xfrm>
            <a:off x="539552" y="3236783"/>
            <a:ext cx="820891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80975" indent="-180975" algn="ctr">
              <a:buSzPct val="150000"/>
            </a:pPr>
            <a:r>
              <a:rPr lang="cs-CZ" sz="1800" dirty="0" smtClean="0">
                <a:solidFill>
                  <a:prstClr val="black"/>
                </a:solidFill>
              </a:rPr>
              <a:t>Bez cenzorování je K-M odhad dán vztahem </a:t>
            </a:r>
            <a:r>
              <a:rPr lang="cs-CZ" sz="1800" i="1" dirty="0" smtClean="0">
                <a:solidFill>
                  <a:prstClr val="black"/>
                </a:solidFill>
              </a:rPr>
              <a:t>S</a:t>
            </a:r>
            <a:r>
              <a:rPr lang="cs-CZ" sz="1800" dirty="0" smtClean="0">
                <a:solidFill>
                  <a:prstClr val="black"/>
                </a:solidFill>
              </a:rPr>
              <a:t>(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i="1" baseline="-25000" dirty="0" smtClean="0">
                <a:solidFill>
                  <a:prstClr val="black"/>
                </a:solidFill>
              </a:rPr>
              <a:t>i</a:t>
            </a:r>
            <a:r>
              <a:rPr lang="cs-CZ" sz="1800" dirty="0" smtClean="0">
                <a:solidFill>
                  <a:prstClr val="black"/>
                </a:solidFill>
              </a:rPr>
              <a:t>) = 1 – (∑</a:t>
            </a:r>
            <a:r>
              <a:rPr lang="cs-CZ" sz="1800" i="1" dirty="0" err="1" smtClean="0">
                <a:solidFill>
                  <a:prstClr val="black"/>
                </a:solidFill>
              </a:rPr>
              <a:t>d</a:t>
            </a:r>
            <a:r>
              <a:rPr lang="cs-CZ" sz="1800" i="1" baseline="-25000" dirty="0" err="1" smtClean="0">
                <a:solidFill>
                  <a:prstClr val="black"/>
                </a:solidFill>
              </a:rPr>
              <a:t>i</a:t>
            </a:r>
            <a:r>
              <a:rPr lang="cs-CZ" sz="1800" dirty="0" smtClean="0">
                <a:solidFill>
                  <a:prstClr val="black"/>
                </a:solidFill>
              </a:rPr>
              <a:t> / </a:t>
            </a:r>
            <a:r>
              <a:rPr lang="cs-CZ" sz="1800" i="1" dirty="0" smtClean="0">
                <a:solidFill>
                  <a:prstClr val="black"/>
                </a:solidFill>
              </a:rPr>
              <a:t>R</a:t>
            </a:r>
            <a:r>
              <a:rPr lang="cs-CZ" sz="1800" baseline="-25000" dirty="0" smtClean="0">
                <a:solidFill>
                  <a:prstClr val="black"/>
                </a:solidFill>
              </a:rPr>
              <a:t>1</a:t>
            </a:r>
            <a:r>
              <a:rPr lang="cs-CZ" sz="1800" dirty="0" smtClean="0">
                <a:solidFill>
                  <a:prstClr val="black"/>
                </a:solidFill>
              </a:rPr>
              <a:t>).</a:t>
            </a:r>
          </a:p>
          <a:p>
            <a:pPr marL="180975" indent="-180975" algn="ctr">
              <a:buSzPct val="150000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 algn="ctr">
              <a:buSzPct val="150000"/>
            </a:pPr>
            <a:r>
              <a:rPr lang="cs-CZ" sz="1800" dirty="0" smtClean="0">
                <a:solidFill>
                  <a:prstClr val="black"/>
                </a:solidFill>
              </a:rPr>
              <a:t>V přítomnosti cenzorování  je K-M odhad zkreslený.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Interval spolehlivosti pro K-M odhad</a:t>
            </a:r>
            <a:endParaRPr lang="en-GB" sz="20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539552" y="102660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Samotný bodový odhad pravděpodobnosti přežití je nedostatečný.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</p:txBody>
      </p:sp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372740" name="Picture 4" descr="http://www.spandidos-publications.com/article_images/etm/2/3/ETM-02-03-0491-g06.jpg"/>
          <p:cNvPicPr>
            <a:picLocks noChangeAspect="1" noChangeArrowheads="1"/>
          </p:cNvPicPr>
          <p:nvPr/>
        </p:nvPicPr>
        <p:blipFill>
          <a:blip r:embed="rId3" cstate="print"/>
          <a:srcRect l="4053" b="6143"/>
          <a:stretch>
            <a:fillRect/>
          </a:stretch>
        </p:blipFill>
        <p:spPr bwMode="auto">
          <a:xfrm>
            <a:off x="1187624" y="1772816"/>
            <a:ext cx="6818882" cy="4392488"/>
          </a:xfrm>
          <a:prstGeom prst="rect">
            <a:avLst/>
          </a:prstGeom>
          <a:noFill/>
        </p:spPr>
      </p:pic>
      <p:cxnSp>
        <p:nvCxnSpPr>
          <p:cNvPr id="10" name="Přímá spojovací čára 9"/>
          <p:cNvCxnSpPr/>
          <p:nvPr/>
        </p:nvCxnSpPr>
        <p:spPr>
          <a:xfrm>
            <a:off x="5373341" y="2276872"/>
            <a:ext cx="0" cy="345638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963473" y="3625860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Mají obě pravděpodobnosti přežití 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stejnou vypovídací hodnotu?</a:t>
            </a:r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5508104" y="2924944"/>
            <a:ext cx="432048" cy="64807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5508104" y="4157464"/>
            <a:ext cx="440432" cy="42366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Interval spolehlivosti pro K-M odhad</a:t>
            </a:r>
            <a:endParaRPr lang="en-GB" sz="20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539552" y="1026602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Pro konstrukci 100(1 − </a:t>
            </a:r>
            <a:r>
              <a:rPr lang="cs-CZ" sz="1800" i="1" dirty="0" smtClean="0">
                <a:solidFill>
                  <a:prstClr val="black"/>
                </a:solidFill>
              </a:rPr>
              <a:t>α</a:t>
            </a:r>
            <a:r>
              <a:rPr lang="cs-CZ" sz="1800" dirty="0" smtClean="0">
                <a:solidFill>
                  <a:prstClr val="black"/>
                </a:solidFill>
              </a:rPr>
              <a:t>)% intervalu spolehlivosti pro odhad </a:t>
            </a:r>
            <a:r>
              <a:rPr lang="cs-CZ" sz="1800" i="1" dirty="0" smtClean="0">
                <a:solidFill>
                  <a:prstClr val="black"/>
                </a:solidFill>
              </a:rPr>
              <a:t>S</a:t>
            </a:r>
            <a:r>
              <a:rPr lang="cs-CZ" sz="1800" dirty="0" smtClean="0">
                <a:solidFill>
                  <a:prstClr val="black"/>
                </a:solidFill>
              </a:rPr>
              <a:t>(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) potřebujeme získat jeho rozptyl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Standardem pro odhad variability Kaplanova-</a:t>
            </a:r>
            <a:r>
              <a:rPr lang="cs-CZ" sz="1800" dirty="0" err="1" smtClean="0">
                <a:solidFill>
                  <a:prstClr val="black"/>
                </a:solidFill>
              </a:rPr>
              <a:t>Meierova</a:t>
            </a:r>
            <a:r>
              <a:rPr lang="cs-CZ" sz="1800" dirty="0" smtClean="0">
                <a:solidFill>
                  <a:prstClr val="black"/>
                </a:solidFill>
              </a:rPr>
              <a:t> odhadu funkce přežití je tzv. </a:t>
            </a:r>
            <a:r>
              <a:rPr lang="cs-CZ" sz="1800" b="1" dirty="0" err="1" smtClean="0">
                <a:solidFill>
                  <a:prstClr val="black"/>
                </a:solidFill>
              </a:rPr>
              <a:t>Greenwoodův</a:t>
            </a:r>
            <a:r>
              <a:rPr lang="cs-CZ" sz="1800" b="1" dirty="0" smtClean="0">
                <a:solidFill>
                  <a:prstClr val="black"/>
                </a:solidFill>
              </a:rPr>
              <a:t> vzorec: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Alternativní odhad dle autorů </a:t>
            </a:r>
            <a:r>
              <a:rPr lang="cs-CZ" sz="1800" dirty="0" err="1" smtClean="0">
                <a:solidFill>
                  <a:prstClr val="black"/>
                </a:solidFill>
              </a:rPr>
              <a:t>Peto</a:t>
            </a:r>
            <a:r>
              <a:rPr lang="cs-CZ" sz="1800" dirty="0" smtClean="0">
                <a:solidFill>
                  <a:prstClr val="black"/>
                </a:solidFill>
              </a:rPr>
              <a:t> a kol. (1977) − pro časy, kdy se odhad </a:t>
            </a:r>
            <a:r>
              <a:rPr lang="cs-CZ" sz="1800" i="1" dirty="0" smtClean="0">
                <a:solidFill>
                  <a:prstClr val="black"/>
                </a:solidFill>
              </a:rPr>
              <a:t>S(t)</a:t>
            </a:r>
            <a:r>
              <a:rPr lang="cs-CZ" sz="1800" dirty="0" smtClean="0">
                <a:solidFill>
                  <a:prstClr val="black"/>
                </a:solidFill>
              </a:rPr>
              <a:t> blíží hodnotám 1 nebo 0, při nichž by odhad pomocí </a:t>
            </a:r>
            <a:r>
              <a:rPr lang="cs-CZ" sz="1800" dirty="0" err="1" smtClean="0">
                <a:solidFill>
                  <a:prstClr val="black"/>
                </a:solidFill>
              </a:rPr>
              <a:t>Greenwoodova</a:t>
            </a:r>
            <a:r>
              <a:rPr lang="cs-CZ" sz="1800" dirty="0" smtClean="0">
                <a:solidFill>
                  <a:prstClr val="black"/>
                </a:solidFill>
              </a:rPr>
              <a:t> vzorce mohl skutečnou variabilitu podhodnocovat: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</p:txBody>
      </p:sp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graphicFrame>
        <p:nvGraphicFramePr>
          <p:cNvPr id="372737" name="Object 1"/>
          <p:cNvGraphicFramePr>
            <a:graphicFrameLocks noChangeAspect="1"/>
          </p:cNvGraphicFramePr>
          <p:nvPr/>
        </p:nvGraphicFramePr>
        <p:xfrm>
          <a:off x="3121025" y="3067050"/>
          <a:ext cx="2900363" cy="647700"/>
        </p:xfrm>
        <a:graphic>
          <a:graphicData uri="http://schemas.openxmlformats.org/presentationml/2006/ole">
            <p:oleObj spid="_x0000_s5122" name="Rovnice" r:id="rId4" imgW="1968480" imgH="444240" progId="Equation.3">
              <p:embed/>
            </p:oleObj>
          </a:graphicData>
        </a:graphic>
      </p:graphicFrame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399367" name="Object 1"/>
          <p:cNvGraphicFramePr>
            <a:graphicFrameLocks noChangeAspect="1"/>
          </p:cNvGraphicFramePr>
          <p:nvPr/>
        </p:nvGraphicFramePr>
        <p:xfrm>
          <a:off x="3405188" y="5281630"/>
          <a:ext cx="2357437" cy="647700"/>
        </p:xfrm>
        <a:graphic>
          <a:graphicData uri="http://schemas.openxmlformats.org/presentationml/2006/ole">
            <p:oleObj spid="_x0000_s5123" name="Rovnice" r:id="rId5" imgW="1600200" imgH="444240" progId="Equation.3">
              <p:embed/>
            </p:oleObj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Interval spolehlivosti pro K-M odhad</a:t>
            </a:r>
            <a:endParaRPr lang="en-GB" sz="20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539552" y="1026602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Nejpoužívanějším postupem pro </a:t>
            </a:r>
            <a:r>
              <a:rPr lang="cs-CZ" sz="1800" b="1" dirty="0" smtClean="0">
                <a:solidFill>
                  <a:prstClr val="black"/>
                </a:solidFill>
              </a:rPr>
              <a:t>konstrukci 100(1 − </a:t>
            </a:r>
            <a:r>
              <a:rPr lang="cs-CZ" sz="1800" b="1" i="1" dirty="0" smtClean="0">
                <a:solidFill>
                  <a:prstClr val="black"/>
                </a:solidFill>
              </a:rPr>
              <a:t>α</a:t>
            </a:r>
            <a:r>
              <a:rPr lang="cs-CZ" sz="1800" b="1" dirty="0" smtClean="0">
                <a:solidFill>
                  <a:prstClr val="black"/>
                </a:solidFill>
              </a:rPr>
              <a:t>)% intervalu spolehlivosti pro odhad </a:t>
            </a:r>
            <a:r>
              <a:rPr lang="cs-CZ" sz="1800" b="1" i="1" dirty="0" smtClean="0">
                <a:solidFill>
                  <a:prstClr val="black"/>
                </a:solidFill>
              </a:rPr>
              <a:t>S</a:t>
            </a:r>
            <a:r>
              <a:rPr lang="cs-CZ" sz="1800" b="1" dirty="0" smtClean="0">
                <a:solidFill>
                  <a:prstClr val="black"/>
                </a:solidFill>
              </a:rPr>
              <a:t>(</a:t>
            </a:r>
            <a:r>
              <a:rPr lang="cs-CZ" sz="1800" b="1" i="1" dirty="0" smtClean="0">
                <a:solidFill>
                  <a:prstClr val="black"/>
                </a:solidFill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) je využití aproximace normálním rozdělením</a:t>
            </a:r>
            <a:r>
              <a:rPr lang="cs-CZ" sz="1800" dirty="0" smtClean="0">
                <a:solidFill>
                  <a:prstClr val="black"/>
                </a:solidFill>
              </a:rPr>
              <a:t> (podmínky dobré aproximace souvisí především s dostatečným množstvím subjektů zahrnutých do analýzy)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100(1 – </a:t>
            </a:r>
            <a:r>
              <a:rPr lang="cs-CZ" sz="1800" i="1" dirty="0" smtClean="0">
                <a:solidFill>
                  <a:prstClr val="black"/>
                </a:solidFill>
              </a:rPr>
              <a:t>α</a:t>
            </a:r>
            <a:r>
              <a:rPr lang="cs-CZ" sz="1800" dirty="0" smtClean="0">
                <a:solidFill>
                  <a:prstClr val="black"/>
                </a:solidFill>
              </a:rPr>
              <a:t>)% interval spolehlivosti: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Komplementární logaritmická transformace </a:t>
            </a:r>
            <a:r>
              <a:rPr lang="cs-CZ" sz="1800" dirty="0" smtClean="0">
                <a:solidFill>
                  <a:prstClr val="black"/>
                </a:solidFill>
              </a:rPr>
              <a:t>odhadu funkce přežití </a:t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dirty="0" err="1" smtClean="0">
                <a:solidFill>
                  <a:prstClr val="black"/>
                </a:solidFill>
              </a:rPr>
              <a:t>ln</a:t>
            </a:r>
            <a:r>
              <a:rPr lang="cs-CZ" sz="1800" dirty="0" smtClean="0">
                <a:solidFill>
                  <a:prstClr val="black"/>
                </a:solidFill>
              </a:rPr>
              <a:t>(-</a:t>
            </a:r>
            <a:r>
              <a:rPr lang="cs-CZ" sz="1800" dirty="0" err="1" smtClean="0">
                <a:solidFill>
                  <a:prstClr val="black"/>
                </a:solidFill>
              </a:rPr>
              <a:t>ln</a:t>
            </a:r>
            <a:r>
              <a:rPr lang="cs-CZ" sz="1800" dirty="0" smtClean="0">
                <a:solidFill>
                  <a:prstClr val="black"/>
                </a:solidFill>
              </a:rPr>
              <a:t>(</a:t>
            </a:r>
            <a:r>
              <a:rPr lang="cs-CZ" sz="1800" i="1" dirty="0" smtClean="0">
                <a:solidFill>
                  <a:prstClr val="black"/>
                </a:solidFill>
              </a:rPr>
              <a:t>S(t)</a:t>
            </a:r>
            <a:r>
              <a:rPr lang="cs-CZ" sz="1800" dirty="0" smtClean="0">
                <a:solidFill>
                  <a:prstClr val="black"/>
                </a:solidFill>
              </a:rPr>
              <a:t>)) umožňuje transformovat odhad </a:t>
            </a:r>
            <a:r>
              <a:rPr lang="cs-CZ" sz="1800" i="1" dirty="0" smtClean="0">
                <a:solidFill>
                  <a:prstClr val="black"/>
                </a:solidFill>
              </a:rPr>
              <a:t>S(t) </a:t>
            </a:r>
            <a:r>
              <a:rPr lang="cs-CZ" sz="1800" dirty="0" smtClean="0">
                <a:solidFill>
                  <a:prstClr val="black"/>
                </a:solidFill>
              </a:rPr>
              <a:t>na hodnoty z intervalu (-</a:t>
            </a:r>
            <a:r>
              <a:rPr lang="cs-CZ" sz="2000" dirty="0" smtClean="0">
                <a:solidFill>
                  <a:prstClr val="black"/>
                </a:solidFill>
              </a:rPr>
              <a:t>∞</a:t>
            </a:r>
            <a:r>
              <a:rPr lang="cs-CZ" sz="1800" dirty="0" smtClean="0">
                <a:solidFill>
                  <a:prstClr val="black"/>
                </a:solidFill>
              </a:rPr>
              <a:t>, </a:t>
            </a:r>
            <a:r>
              <a:rPr lang="cs-CZ" sz="2000" dirty="0" smtClean="0">
                <a:solidFill>
                  <a:prstClr val="black"/>
                </a:solidFill>
              </a:rPr>
              <a:t>∞</a:t>
            </a:r>
            <a:r>
              <a:rPr lang="cs-CZ" sz="1800" dirty="0" smtClean="0">
                <a:solidFill>
                  <a:prstClr val="black"/>
                </a:solidFill>
              </a:rPr>
              <a:t>) a vyhnout se tak problémům výše uvedeného symetrického intervalu spolehlivosti v okolí hodnot odhadu funkce přežití 1 a 0:</a:t>
            </a:r>
            <a:endParaRPr lang="cs-CZ" sz="1800" i="1" dirty="0" smtClean="0">
              <a:solidFill>
                <a:prstClr val="black"/>
              </a:solidFill>
            </a:endParaRPr>
          </a:p>
        </p:txBody>
      </p:sp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2258431" y="3313018"/>
          <a:ext cx="4627138" cy="432000"/>
        </p:xfrm>
        <a:graphic>
          <a:graphicData uri="http://schemas.openxmlformats.org/presentationml/2006/ole">
            <p:oleObj spid="_x0000_s6146" name="Rovnice" r:id="rId4" imgW="2933700" imgH="266700" progId="Equation.3">
              <p:embed/>
            </p:oleObj>
          </a:graphicData>
        </a:graphic>
      </p:graphicFrame>
      <p:sp>
        <p:nvSpPr>
          <p:cNvPr id="400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0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039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895" y="5495661"/>
            <a:ext cx="8740210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Metoda úmrtnostních tabulek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539552" y="1352957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Metoda pro hodnocení populačních dat. Hlavní myšlenka odhadu zůstává stejná. Na rozdíl od Kaplanova-</a:t>
            </a:r>
            <a:r>
              <a:rPr lang="cs-CZ" sz="1800" dirty="0" err="1" smtClean="0">
                <a:solidFill>
                  <a:prstClr val="black"/>
                </a:solidFill>
              </a:rPr>
              <a:t>Meierova</a:t>
            </a:r>
            <a:r>
              <a:rPr lang="cs-CZ" sz="1800" dirty="0" smtClean="0">
                <a:solidFill>
                  <a:prstClr val="black"/>
                </a:solidFill>
              </a:rPr>
              <a:t> odhadu, kde byly časové intervaly určeny pozorovanými hodnotami časů přežití, zde </a:t>
            </a:r>
            <a:r>
              <a:rPr lang="cs-CZ" sz="1800" b="1" dirty="0" smtClean="0">
                <a:solidFill>
                  <a:prstClr val="black"/>
                </a:solidFill>
              </a:rPr>
              <a:t>pracujeme s předem definovanou sadou </a:t>
            </a:r>
            <a:r>
              <a:rPr lang="cs-CZ" sz="1800" b="1" i="1" dirty="0" smtClean="0">
                <a:solidFill>
                  <a:prstClr val="black"/>
                </a:solidFill>
              </a:rPr>
              <a:t>J</a:t>
            </a:r>
            <a:r>
              <a:rPr lang="cs-CZ" sz="1800" b="1" dirty="0" smtClean="0">
                <a:solidFill>
                  <a:prstClr val="black"/>
                </a:solidFill>
              </a:rPr>
              <a:t> časových intervalů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Pracujeme s delšími časovými intervaly, pro odhad </a:t>
            </a:r>
            <a:r>
              <a:rPr lang="cs-CZ" sz="1800" i="1" dirty="0" smtClean="0">
                <a:solidFill>
                  <a:prstClr val="black"/>
                </a:solidFill>
              </a:rPr>
              <a:t>S</a:t>
            </a:r>
            <a:r>
              <a:rPr lang="cs-CZ" sz="1800" dirty="0" smtClean="0">
                <a:solidFill>
                  <a:prstClr val="black"/>
                </a:solidFill>
              </a:rPr>
              <a:t>(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) nám stačí pouze agregovaná data, tedy souhrnné údaje pro jednotlivé časové intervaly: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kde </a:t>
            </a:r>
            <a:r>
              <a:rPr lang="cs-CZ" sz="1800" i="1" dirty="0" err="1" smtClean="0">
                <a:solidFill>
                  <a:prstClr val="black"/>
                </a:solidFill>
              </a:rPr>
              <a:t>d</a:t>
            </a:r>
            <a:r>
              <a:rPr lang="cs-CZ" sz="1800" i="1" baseline="-25000" dirty="0" err="1" smtClean="0">
                <a:solidFill>
                  <a:prstClr val="black"/>
                </a:solidFill>
              </a:rPr>
              <a:t>j</a:t>
            </a:r>
            <a:r>
              <a:rPr lang="cs-CZ" sz="1800" dirty="0" smtClean="0">
                <a:solidFill>
                  <a:prstClr val="black"/>
                </a:solidFill>
              </a:rPr>
              <a:t> je počet sledovaných událostí v </a:t>
            </a:r>
            <a:r>
              <a:rPr lang="cs-CZ" sz="1800" i="1" dirty="0" smtClean="0">
                <a:solidFill>
                  <a:prstClr val="black"/>
                </a:solidFill>
              </a:rPr>
              <a:t>j-</a:t>
            </a:r>
            <a:r>
              <a:rPr lang="cs-CZ" sz="1800" dirty="0" err="1" smtClean="0">
                <a:solidFill>
                  <a:prstClr val="black"/>
                </a:solidFill>
              </a:rPr>
              <a:t>tém</a:t>
            </a:r>
            <a:r>
              <a:rPr lang="cs-CZ" sz="1800" dirty="0" smtClean="0">
                <a:solidFill>
                  <a:prstClr val="black"/>
                </a:solidFill>
              </a:rPr>
              <a:t> intervalu, kde </a:t>
            </a:r>
            <a:r>
              <a:rPr lang="cs-CZ" sz="1800" i="1" dirty="0" smtClean="0">
                <a:solidFill>
                  <a:prstClr val="black"/>
                </a:solidFill>
              </a:rPr>
              <a:t>j</a:t>
            </a:r>
            <a:r>
              <a:rPr lang="cs-CZ" sz="1800" dirty="0" smtClean="0">
                <a:solidFill>
                  <a:prstClr val="black"/>
                </a:solidFill>
              </a:rPr>
              <a:t> = 1, …, </a:t>
            </a:r>
            <a:r>
              <a:rPr lang="cs-CZ" sz="1800" i="1" dirty="0" smtClean="0">
                <a:solidFill>
                  <a:prstClr val="black"/>
                </a:solidFill>
              </a:rPr>
              <a:t>J</a:t>
            </a:r>
            <a:r>
              <a:rPr lang="cs-CZ" sz="1800" dirty="0" smtClean="0">
                <a:solidFill>
                  <a:prstClr val="black"/>
                </a:solidFill>
              </a:rPr>
              <a:t>, dále </a:t>
            </a:r>
            <a:r>
              <a:rPr lang="cs-CZ" sz="1800" i="1" dirty="0" err="1" smtClean="0">
                <a:solidFill>
                  <a:prstClr val="black"/>
                </a:solidFill>
              </a:rPr>
              <a:t>R</a:t>
            </a:r>
            <a:r>
              <a:rPr lang="cs-CZ" sz="1800" i="1" baseline="-25000" dirty="0" err="1" smtClean="0">
                <a:solidFill>
                  <a:prstClr val="black"/>
                </a:solidFill>
              </a:rPr>
              <a:t>j</a:t>
            </a:r>
            <a:r>
              <a:rPr lang="cs-CZ" sz="1800" dirty="0" smtClean="0">
                <a:solidFill>
                  <a:prstClr val="black"/>
                </a:solidFill>
              </a:rPr>
              <a:t> je počet subjektů v riziku výskytu sledované události na začátku intervalu </a:t>
            </a:r>
            <a:r>
              <a:rPr lang="cs-CZ" sz="1800" i="1" dirty="0" smtClean="0">
                <a:solidFill>
                  <a:prstClr val="black"/>
                </a:solidFill>
              </a:rPr>
              <a:t>j</a:t>
            </a:r>
            <a:r>
              <a:rPr lang="cs-CZ" sz="1800" dirty="0" smtClean="0">
                <a:solidFill>
                  <a:prstClr val="black"/>
                </a:solidFill>
              </a:rPr>
              <a:t> a </a:t>
            </a:r>
            <a:r>
              <a:rPr lang="cs-CZ" sz="1800" i="1" dirty="0" err="1" smtClean="0">
                <a:solidFill>
                  <a:prstClr val="black"/>
                </a:solidFill>
              </a:rPr>
              <a:t>c</a:t>
            </a:r>
            <a:r>
              <a:rPr lang="cs-CZ" sz="1800" i="1" baseline="-25000" dirty="0" err="1" smtClean="0">
                <a:solidFill>
                  <a:prstClr val="black"/>
                </a:solidFill>
              </a:rPr>
              <a:t>j</a:t>
            </a:r>
            <a:r>
              <a:rPr lang="cs-CZ" sz="1800" dirty="0" smtClean="0">
                <a:solidFill>
                  <a:prstClr val="black"/>
                </a:solidFill>
              </a:rPr>
              <a:t> je počet subjektů s časem přežití cenzorovaným v průběhu </a:t>
            </a:r>
            <a:r>
              <a:rPr lang="cs-CZ" sz="1800" i="1" dirty="0" smtClean="0">
                <a:solidFill>
                  <a:prstClr val="black"/>
                </a:solidFill>
              </a:rPr>
              <a:t>j-</a:t>
            </a:r>
            <a:r>
              <a:rPr lang="cs-CZ" sz="1800" dirty="0" err="1" smtClean="0">
                <a:solidFill>
                  <a:prstClr val="black"/>
                </a:solidFill>
              </a:rPr>
              <a:t>tého</a:t>
            </a:r>
            <a:r>
              <a:rPr lang="cs-CZ" sz="1800" dirty="0" smtClean="0">
                <a:solidFill>
                  <a:prstClr val="black"/>
                </a:solidFill>
              </a:rPr>
              <a:t> intervalu.</a:t>
            </a:r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graphicFrame>
        <p:nvGraphicFramePr>
          <p:cNvPr id="349185" name="Object 1"/>
          <p:cNvGraphicFramePr>
            <a:graphicFrameLocks noChangeAspect="1"/>
          </p:cNvGraphicFramePr>
          <p:nvPr/>
        </p:nvGraphicFramePr>
        <p:xfrm>
          <a:off x="3079292" y="3755355"/>
          <a:ext cx="2985416" cy="792000"/>
        </p:xfrm>
        <a:graphic>
          <a:graphicData uri="http://schemas.openxmlformats.org/presentationml/2006/ole">
            <p:oleObj spid="_x0000_s7170" name="Rovnice" r:id="rId4" imgW="1993680" imgH="533160" progId="Equation.3">
              <p:embed/>
            </p:oleObj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1171607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165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Nelsonův</a:t>
            </a:r>
            <a:r>
              <a:rPr lang="cs-CZ" sz="16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65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Aalenův</a:t>
            </a:r>
            <a:r>
              <a:rPr lang="cs-CZ" sz="16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odhad kumulativní rizikové funkce</a:t>
            </a:r>
            <a:endParaRPr lang="en-GB" sz="16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539552" y="1071546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err="1" smtClean="0">
                <a:solidFill>
                  <a:prstClr val="black"/>
                </a:solidFill>
              </a:rPr>
              <a:t>Nelsonův</a:t>
            </a:r>
            <a:r>
              <a:rPr lang="cs-CZ" sz="1800" b="1" dirty="0" smtClean="0">
                <a:solidFill>
                  <a:prstClr val="black"/>
                </a:solidFill>
              </a:rPr>
              <a:t>-</a:t>
            </a:r>
            <a:r>
              <a:rPr lang="cs-CZ" sz="1800" b="1" dirty="0" err="1" smtClean="0">
                <a:solidFill>
                  <a:prstClr val="black"/>
                </a:solidFill>
              </a:rPr>
              <a:t>Aalenův</a:t>
            </a:r>
            <a:r>
              <a:rPr lang="cs-CZ" sz="1800" b="1" dirty="0" smtClean="0">
                <a:solidFill>
                  <a:prstClr val="black"/>
                </a:solidFill>
              </a:rPr>
              <a:t> odhad </a:t>
            </a:r>
            <a:r>
              <a:rPr lang="cs-CZ" sz="1800" dirty="0" smtClean="0">
                <a:solidFill>
                  <a:prstClr val="black"/>
                </a:solidFill>
              </a:rPr>
              <a:t>je základní </a:t>
            </a:r>
            <a:r>
              <a:rPr lang="cs-CZ" sz="1800" dirty="0" err="1" smtClean="0">
                <a:solidFill>
                  <a:prstClr val="black"/>
                </a:solidFill>
              </a:rPr>
              <a:t>neparametrickou</a:t>
            </a:r>
            <a:r>
              <a:rPr lang="cs-CZ" sz="1800" dirty="0" smtClean="0">
                <a:solidFill>
                  <a:prstClr val="black"/>
                </a:solidFill>
              </a:rPr>
              <a:t> metodou odhadu kumulativní rizikové funkce, která stejně jako Kaplanův-</a:t>
            </a:r>
            <a:r>
              <a:rPr lang="cs-CZ" sz="1800" dirty="0" err="1" smtClean="0">
                <a:solidFill>
                  <a:prstClr val="black"/>
                </a:solidFill>
              </a:rPr>
              <a:t>Meierův</a:t>
            </a:r>
            <a:r>
              <a:rPr lang="cs-CZ" sz="1800" dirty="0" smtClean="0">
                <a:solidFill>
                  <a:prstClr val="black"/>
                </a:solidFill>
              </a:rPr>
              <a:t> odhad pracuje pouze se souborem </a:t>
            </a:r>
            <a:r>
              <a:rPr lang="cs-CZ" sz="1800" i="1" dirty="0" smtClean="0">
                <a:solidFill>
                  <a:prstClr val="black"/>
                </a:solidFill>
              </a:rPr>
              <a:t>n</a:t>
            </a:r>
            <a:r>
              <a:rPr lang="cs-CZ" sz="1800" dirty="0" smtClean="0">
                <a:solidFill>
                  <a:prstClr val="black"/>
                </a:solidFill>
              </a:rPr>
              <a:t> pozorovaných hodnot časů přežití takových, že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baseline="-25000" dirty="0" smtClean="0">
                <a:solidFill>
                  <a:prstClr val="black"/>
                </a:solidFill>
              </a:rPr>
              <a:t>1</a:t>
            </a:r>
            <a:r>
              <a:rPr lang="cs-CZ" sz="1800" dirty="0" smtClean="0">
                <a:solidFill>
                  <a:prstClr val="black"/>
                </a:solidFill>
              </a:rPr>
              <a:t> &lt;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baseline="-25000" dirty="0" smtClean="0">
                <a:solidFill>
                  <a:prstClr val="black"/>
                </a:solidFill>
              </a:rPr>
              <a:t>2</a:t>
            </a:r>
            <a:r>
              <a:rPr lang="cs-CZ" sz="1800" dirty="0" smtClean="0">
                <a:solidFill>
                  <a:prstClr val="black"/>
                </a:solidFill>
              </a:rPr>
              <a:t> &lt; … &lt; </a:t>
            </a:r>
            <a:r>
              <a:rPr lang="cs-CZ" sz="1800" i="1" dirty="0" err="1" smtClean="0">
                <a:solidFill>
                  <a:prstClr val="black"/>
                </a:solidFill>
              </a:rPr>
              <a:t>t</a:t>
            </a:r>
            <a:r>
              <a:rPr lang="cs-CZ" sz="1800" i="1" baseline="-25000" dirty="0" err="1" smtClean="0">
                <a:solidFill>
                  <a:prstClr val="black"/>
                </a:solidFill>
              </a:rPr>
              <a:t>n</a:t>
            </a:r>
            <a:r>
              <a:rPr lang="cs-CZ" sz="1800" dirty="0" smtClean="0">
                <a:solidFill>
                  <a:prstClr val="black"/>
                </a:solidFill>
              </a:rPr>
              <a:t> &lt; </a:t>
            </a:r>
            <a:r>
              <a:rPr lang="cs-CZ" sz="1800" i="1" dirty="0" smtClean="0">
                <a:solidFill>
                  <a:prstClr val="black"/>
                </a:solidFill>
              </a:rPr>
              <a:t>t: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kde </a:t>
            </a:r>
            <a:r>
              <a:rPr lang="cs-CZ" sz="1800" i="1" dirty="0" err="1" smtClean="0">
                <a:solidFill>
                  <a:prstClr val="black"/>
                </a:solidFill>
              </a:rPr>
              <a:t>d</a:t>
            </a:r>
            <a:r>
              <a:rPr lang="cs-CZ" sz="1800" i="1" baseline="-25000" dirty="0" err="1" smtClean="0">
                <a:solidFill>
                  <a:prstClr val="black"/>
                </a:solidFill>
              </a:rPr>
              <a:t>i</a:t>
            </a:r>
            <a:r>
              <a:rPr lang="cs-CZ" sz="1800" dirty="0" smtClean="0">
                <a:solidFill>
                  <a:prstClr val="black"/>
                </a:solidFill>
              </a:rPr>
              <a:t> značí počet sledovaných událostí zaznamenaných v čase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i="1" baseline="-25000" dirty="0" smtClean="0">
                <a:solidFill>
                  <a:prstClr val="black"/>
                </a:solidFill>
              </a:rPr>
              <a:t>i</a:t>
            </a:r>
            <a:r>
              <a:rPr lang="cs-CZ" sz="1800" dirty="0" smtClean="0">
                <a:solidFill>
                  <a:prstClr val="black"/>
                </a:solidFill>
              </a:rPr>
              <a:t> a </a:t>
            </a:r>
            <a:r>
              <a:rPr lang="cs-CZ" sz="1800" i="1" dirty="0" smtClean="0">
                <a:solidFill>
                  <a:prstClr val="black"/>
                </a:solidFill>
              </a:rPr>
              <a:t>R</a:t>
            </a:r>
            <a:r>
              <a:rPr lang="cs-CZ" sz="1800" i="1" baseline="-25000" dirty="0" smtClean="0">
                <a:solidFill>
                  <a:prstClr val="black"/>
                </a:solidFill>
              </a:rPr>
              <a:t>i</a:t>
            </a:r>
            <a:r>
              <a:rPr lang="cs-CZ" sz="1800" dirty="0" smtClean="0">
                <a:solidFill>
                  <a:prstClr val="black"/>
                </a:solidFill>
              </a:rPr>
              <a:t> je počet subjektů v riziku výskytu sledované události v čase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i="1" baseline="-25000" dirty="0" smtClean="0">
                <a:solidFill>
                  <a:prstClr val="black"/>
                </a:solidFill>
              </a:rPr>
              <a:t>i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Odhad rozptylu </a:t>
            </a:r>
            <a:r>
              <a:rPr lang="cs-CZ" sz="1800" dirty="0" err="1" smtClean="0">
                <a:solidFill>
                  <a:prstClr val="black"/>
                </a:solidFill>
              </a:rPr>
              <a:t>Nelsonova</a:t>
            </a:r>
            <a:r>
              <a:rPr lang="cs-CZ" sz="1800" dirty="0" smtClean="0">
                <a:solidFill>
                  <a:prstClr val="black"/>
                </a:solidFill>
              </a:rPr>
              <a:t>-</a:t>
            </a:r>
            <a:r>
              <a:rPr lang="cs-CZ" sz="1800" dirty="0" err="1" smtClean="0">
                <a:solidFill>
                  <a:prstClr val="black"/>
                </a:solidFill>
              </a:rPr>
              <a:t>Aalenova</a:t>
            </a:r>
            <a:r>
              <a:rPr lang="cs-CZ" sz="1800" dirty="0" smtClean="0">
                <a:solidFill>
                  <a:prstClr val="black"/>
                </a:solidFill>
              </a:rPr>
              <a:t> odhadu kumulativní rizikové funkce: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100(1 – </a:t>
            </a:r>
            <a:r>
              <a:rPr lang="cs-CZ" sz="1800" i="1" dirty="0" smtClean="0">
                <a:solidFill>
                  <a:prstClr val="black"/>
                </a:solidFill>
              </a:rPr>
              <a:t>α</a:t>
            </a:r>
            <a:r>
              <a:rPr lang="cs-CZ" sz="1800" dirty="0" smtClean="0">
                <a:solidFill>
                  <a:prstClr val="black"/>
                </a:solidFill>
              </a:rPr>
              <a:t>)% interval spolehlivosti: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graphicFrame>
        <p:nvGraphicFramePr>
          <p:cNvPr id="493571" name="Object 3"/>
          <p:cNvGraphicFramePr>
            <a:graphicFrameLocks noChangeAspect="1"/>
          </p:cNvGraphicFramePr>
          <p:nvPr/>
        </p:nvGraphicFramePr>
        <p:xfrm>
          <a:off x="3837834" y="2143116"/>
          <a:ext cx="1468333" cy="756000"/>
        </p:xfrm>
        <a:graphic>
          <a:graphicData uri="http://schemas.openxmlformats.org/presentationml/2006/ole">
            <p:oleObj spid="_x0000_s8194" name="Rovnice" r:id="rId4" imgW="854273" imgH="439544" progId="Equation.3">
              <p:embed/>
            </p:oleObj>
          </a:graphicData>
        </a:graphic>
      </p:graphicFrame>
      <p:pic>
        <p:nvPicPr>
          <p:cNvPr id="4935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25" y="5640330"/>
            <a:ext cx="816075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35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95" y="4286256"/>
            <a:ext cx="897401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Breslowův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odhad funkce přežití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539552" y="1352957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Pro připomenutí </a:t>
            </a:r>
            <a:r>
              <a:rPr lang="cs-CZ" sz="1800" dirty="0" smtClean="0">
                <a:solidFill>
                  <a:prstClr val="black"/>
                </a:solidFill>
              </a:rPr>
              <a:t>– vztah mezi funkcí přežití a kumulativní rizikovou funkcí: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err="1" smtClean="0">
                <a:solidFill>
                  <a:prstClr val="black"/>
                </a:solidFill>
              </a:rPr>
              <a:t>Breslowův</a:t>
            </a:r>
            <a:r>
              <a:rPr lang="cs-CZ" sz="1800" b="1" dirty="0" smtClean="0">
                <a:solidFill>
                  <a:prstClr val="black"/>
                </a:solidFill>
              </a:rPr>
              <a:t> odhad</a:t>
            </a:r>
            <a:r>
              <a:rPr lang="cs-CZ" sz="1800" dirty="0" smtClean="0">
                <a:solidFill>
                  <a:prstClr val="black"/>
                </a:solidFill>
              </a:rPr>
              <a:t> funkce přežití využívá předchozího vztahu a </a:t>
            </a:r>
            <a:r>
              <a:rPr lang="cs-CZ" sz="1800" dirty="0" err="1" smtClean="0">
                <a:solidFill>
                  <a:prstClr val="black"/>
                </a:solidFill>
              </a:rPr>
              <a:t>neparametrického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err="1" smtClean="0">
                <a:solidFill>
                  <a:prstClr val="black"/>
                </a:solidFill>
              </a:rPr>
              <a:t>Nelsonova</a:t>
            </a:r>
            <a:r>
              <a:rPr lang="cs-CZ" sz="1800" dirty="0" smtClean="0">
                <a:solidFill>
                  <a:prstClr val="black"/>
                </a:solidFill>
              </a:rPr>
              <a:t>-</a:t>
            </a:r>
            <a:r>
              <a:rPr lang="cs-CZ" sz="1800" dirty="0" err="1" smtClean="0">
                <a:solidFill>
                  <a:prstClr val="black"/>
                </a:solidFill>
              </a:rPr>
              <a:t>Aalenova</a:t>
            </a:r>
            <a:r>
              <a:rPr lang="cs-CZ" sz="1800" dirty="0" smtClean="0">
                <a:solidFill>
                  <a:prstClr val="black"/>
                </a:solidFill>
              </a:rPr>
              <a:t> odhadu kumulativní rizikové funkce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Pro konstrukci intervalu spolehlivosti je opět třeba odhad rozptylu odhadu funkce přežití: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800" dirty="0" smtClean="0">
              <a:solidFill>
                <a:prstClr val="black"/>
              </a:solidFill>
            </a:endParaRPr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956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87" y="1863487"/>
            <a:ext cx="9326574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5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956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1287" y="2468181"/>
            <a:ext cx="9326574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56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343" y="5715016"/>
            <a:ext cx="8525314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663" y="3840168"/>
            <a:ext cx="8622674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1083629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Srovnání </a:t>
            </a:r>
            <a:r>
              <a:rPr lang="cs-CZ" sz="17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neparametrických</a:t>
            </a:r>
            <a:r>
              <a:rPr lang="cs-CZ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odhadů funkce přežití</a:t>
            </a:r>
            <a:endParaRPr lang="en-GB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5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39552" y="100010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b="1" dirty="0" smtClean="0">
                <a:solidFill>
                  <a:prstClr val="black"/>
                </a:solidFill>
              </a:rPr>
              <a:t>Příklad:</a:t>
            </a:r>
            <a:r>
              <a:rPr lang="cs-CZ" sz="1600" dirty="0" smtClean="0">
                <a:solidFill>
                  <a:prstClr val="black"/>
                </a:solidFill>
              </a:rPr>
              <a:t> data o přežití 15 pacientů s </a:t>
            </a:r>
            <a:r>
              <a:rPr lang="cs-CZ" sz="1600" dirty="0" err="1" smtClean="0">
                <a:solidFill>
                  <a:prstClr val="black"/>
                </a:solidFill>
              </a:rPr>
              <a:t>nemalobuněčným</a:t>
            </a:r>
            <a:r>
              <a:rPr lang="cs-CZ" sz="1600" dirty="0" smtClean="0">
                <a:solidFill>
                  <a:prstClr val="black"/>
                </a:solidFill>
              </a:rPr>
              <a:t> karcinomem plic léčených v 1. linii chemoterapií – data s </a:t>
            </a:r>
            <a:r>
              <a:rPr lang="cs-CZ" sz="1600" dirty="0" err="1" smtClean="0">
                <a:solidFill>
                  <a:prstClr val="black"/>
                </a:solidFill>
              </a:rPr>
              <a:t>cenzorováním</a:t>
            </a:r>
            <a:r>
              <a:rPr lang="cs-CZ" sz="1600" dirty="0" smtClean="0">
                <a:solidFill>
                  <a:prstClr val="black"/>
                </a:solidFill>
              </a:rPr>
              <a:t> hodnot</a:t>
            </a: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444301" y="1714488"/>
          <a:ext cx="8316415" cy="578358"/>
        </p:xfrm>
        <a:graphic>
          <a:graphicData uri="http://schemas.openxmlformats.org/drawingml/2006/table">
            <a:tbl>
              <a:tblPr/>
              <a:tblGrid>
                <a:gridCol w="981337"/>
                <a:gridCol w="424137"/>
                <a:gridCol w="527261"/>
                <a:gridCol w="424137"/>
                <a:gridCol w="527261"/>
                <a:gridCol w="424137"/>
                <a:gridCol w="424137"/>
                <a:gridCol w="527261"/>
                <a:gridCol w="424137"/>
                <a:gridCol w="424137"/>
                <a:gridCol w="424137"/>
                <a:gridCol w="515618"/>
                <a:gridCol w="618741"/>
                <a:gridCol w="618741"/>
                <a:gridCol w="515618"/>
                <a:gridCol w="515618"/>
              </a:tblGrid>
              <a:tr h="14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Pacient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Čas přežití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(měsíce)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2,9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2,1+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4,8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4,9+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6,3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6,9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7,0+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8,3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8,7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9,8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10,9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10,5+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11,2+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12,6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17,1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Obdélník 16"/>
          <p:cNvSpPr/>
          <p:nvPr/>
        </p:nvSpPr>
        <p:spPr>
          <a:xfrm>
            <a:off x="4929190" y="3071810"/>
            <a:ext cx="38576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dirty="0" smtClean="0">
                <a:solidFill>
                  <a:prstClr val="black"/>
                </a:solidFill>
              </a:rPr>
              <a:t>Odhad pomocí </a:t>
            </a:r>
            <a:r>
              <a:rPr lang="cs-CZ" sz="1600" b="1" dirty="0" smtClean="0">
                <a:solidFill>
                  <a:prstClr val="black"/>
                </a:solidFill>
              </a:rPr>
              <a:t>metody úmrtnostních tabulek </a:t>
            </a:r>
            <a:r>
              <a:rPr lang="cs-CZ" sz="1600" dirty="0" smtClean="0">
                <a:solidFill>
                  <a:prstClr val="black"/>
                </a:solidFill>
              </a:rPr>
              <a:t>respektuje časové intervaly </a:t>
            </a:r>
            <a:br>
              <a:rPr lang="cs-CZ" sz="1600" dirty="0" smtClean="0">
                <a:solidFill>
                  <a:prstClr val="black"/>
                </a:solidFill>
              </a:rPr>
            </a:br>
            <a:r>
              <a:rPr lang="cs-CZ" sz="1600" dirty="0" smtClean="0">
                <a:solidFill>
                  <a:prstClr val="black"/>
                </a:solidFill>
              </a:rPr>
              <a:t>(v tomto případě 3 měsíce)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dirty="0" smtClean="0">
                <a:solidFill>
                  <a:prstClr val="black"/>
                </a:solidFill>
                <a:latin typeface="LMSans10-Regular"/>
              </a:rPr>
              <a:t>Při</a:t>
            </a:r>
            <a:r>
              <a:rPr lang="en-US" sz="1600" dirty="0" smtClean="0">
                <a:solidFill>
                  <a:prstClr val="black"/>
                </a:solidFill>
                <a:latin typeface="LMSans10-Regular"/>
              </a:rPr>
              <a:t> </a:t>
            </a:r>
            <a:r>
              <a:rPr lang="cs-CZ" sz="1600" b="1" dirty="0" smtClean="0">
                <a:solidFill>
                  <a:prstClr val="black"/>
                </a:solidFill>
                <a:latin typeface="LMSans10-Regular"/>
              </a:rPr>
              <a:t>dostatečné</a:t>
            </a:r>
            <a:r>
              <a:rPr lang="en-US" sz="1600" b="1" dirty="0" smtClean="0">
                <a:solidFill>
                  <a:prstClr val="black"/>
                </a:solidFill>
                <a:latin typeface="LMSans10-Regular"/>
              </a:rPr>
              <a:t> </a:t>
            </a:r>
            <a:r>
              <a:rPr lang="cs-CZ" sz="1600" b="1" dirty="0" smtClean="0">
                <a:solidFill>
                  <a:prstClr val="black"/>
                </a:solidFill>
                <a:latin typeface="LMSans10-Regular"/>
              </a:rPr>
              <a:t>velikosti</a:t>
            </a:r>
            <a:r>
              <a:rPr lang="en-US" sz="1600" b="1" dirty="0" smtClean="0">
                <a:solidFill>
                  <a:prstClr val="black"/>
                </a:solidFill>
                <a:latin typeface="LMSans10-Regular"/>
              </a:rPr>
              <a:t> </a:t>
            </a:r>
            <a:r>
              <a:rPr lang="cs-CZ" sz="1600" b="1" dirty="0" smtClean="0">
                <a:solidFill>
                  <a:prstClr val="black"/>
                </a:solidFill>
                <a:latin typeface="LMSans10-Regular"/>
              </a:rPr>
              <a:t>souboru</a:t>
            </a:r>
            <a:r>
              <a:rPr lang="en-US" sz="1600" b="1" dirty="0" smtClean="0">
                <a:solidFill>
                  <a:prstClr val="black"/>
                </a:solidFill>
                <a:latin typeface="LMSans10-Regular"/>
              </a:rPr>
              <a:t> </a:t>
            </a:r>
            <a:r>
              <a:rPr lang="cs-CZ" sz="1600" dirty="0" smtClean="0">
                <a:solidFill>
                  <a:prstClr val="black"/>
                </a:solidFill>
                <a:latin typeface="LMSans10-Regular"/>
              </a:rPr>
              <a:t>jsou</a:t>
            </a:r>
            <a:r>
              <a:rPr lang="en-US" sz="1600" dirty="0" smtClean="0">
                <a:solidFill>
                  <a:prstClr val="black"/>
                </a:solidFill>
                <a:latin typeface="LMSans10-Regular"/>
              </a:rPr>
              <a:t> </a:t>
            </a:r>
            <a:r>
              <a:rPr lang="cs-CZ" sz="1600" dirty="0" smtClean="0">
                <a:solidFill>
                  <a:prstClr val="black"/>
                </a:solidFill>
                <a:latin typeface="LMSans10-Regular"/>
              </a:rPr>
              <a:t>odhady</a:t>
            </a:r>
            <a:r>
              <a:rPr lang="en-US" sz="1600" b="1" dirty="0" smtClean="0">
                <a:solidFill>
                  <a:prstClr val="black"/>
                </a:solidFill>
                <a:latin typeface="LMSans10-Regular"/>
              </a:rPr>
              <a:t> </a:t>
            </a:r>
            <a:r>
              <a:rPr lang="cs-CZ" sz="1600" b="1" dirty="0" smtClean="0">
                <a:solidFill>
                  <a:prstClr val="black"/>
                </a:solidFill>
                <a:latin typeface="LMSans10-Regular"/>
              </a:rPr>
              <a:t>téměř shodné</a:t>
            </a: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00" y="1929600"/>
            <a:ext cx="4644000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Metody analýzy přežití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39552" y="1424965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Popisné metody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descriptive methods</a:t>
            </a:r>
            <a:r>
              <a:rPr lang="cs-CZ" sz="1800" dirty="0" smtClean="0">
                <a:solidFill>
                  <a:prstClr val="black"/>
                </a:solidFill>
              </a:rPr>
              <a:t>). Cílem použití těchto metod je popsat časový průběh výskytu sledované události u daného souboru subjektů či objektů a identifikovat pravděpodobnosti přežití bez výskytu dané události v jednotlivých časových bodech.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Srovnávací metody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comparative methods</a:t>
            </a:r>
            <a:r>
              <a:rPr lang="cs-CZ" sz="1800" dirty="0" smtClean="0">
                <a:solidFill>
                  <a:prstClr val="black"/>
                </a:solidFill>
              </a:rPr>
              <a:t>). Srovnávací metody jsou používány tehdy, chceme-li zjistit, zda se daný soubor subjektů či objektů liší ve výskytu sledované události od předpokládané hodnoty, případně zda se jednotlivé skupiny subjektů liší mezi sebou.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  <a:latin typeface="Trebuchet MS"/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Modely přežití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survival models</a:t>
            </a:r>
            <a:r>
              <a:rPr lang="cs-CZ" sz="1800" dirty="0" smtClean="0">
                <a:solidFill>
                  <a:prstClr val="black"/>
                </a:solidFill>
              </a:rPr>
              <a:t>). Použití stochastického modelování v analýze přežití nám pomáhá řešit otázku, zda a jakým způsobem závisí délka přežití subjektu nebo skupiny subjektů na jedné nebo více sledovaných proměnných, případně jestli se tato závislost nějak vyvíjí v čase. Jinými slovy, jde nám o identifikaci proměnných, které v případě sledované události ovlivňují pravděpodobnost, že tato nastane dříve či později.</a:t>
            </a:r>
            <a:endParaRPr lang="cs-CZ" sz="1800" dirty="0" smtClean="0">
              <a:solidFill>
                <a:prstClr val="black"/>
              </a:solidFill>
              <a:latin typeface="Trebuchet M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1" name="Rectangle 3"/>
          <p:cNvSpPr>
            <a:spLocks noChangeArrowheads="1"/>
          </p:cNvSpPr>
          <p:nvPr/>
        </p:nvSpPr>
        <p:spPr bwMode="auto">
          <a:xfrm>
            <a:off x="1248999" y="1052736"/>
            <a:ext cx="68135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5000"/>
              </a:lnSpc>
              <a:defRPr/>
            </a:pPr>
            <a:r>
              <a:rPr kumimoji="0" lang="en-US" sz="2000" b="1" dirty="0">
                <a:solidFill>
                  <a:prstClr val="white"/>
                </a:solidFill>
                <a:latin typeface="Trebuchet MS"/>
              </a:rPr>
              <a:t>www.iba.muni.cz</a:t>
            </a:r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2066925" y="3271838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kumimoji="0" lang="en-US" sz="3200" b="1" dirty="0">
                <a:solidFill>
                  <a:srgbClr val="005DA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kumimoji="0" lang="en-US" sz="3200" dirty="0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523" y="2859013"/>
            <a:ext cx="7170106" cy="1362075"/>
          </a:xfrm>
        </p:spPr>
        <p:txBody>
          <a:bodyPr/>
          <a:lstStyle/>
          <a:p>
            <a:r>
              <a:rPr lang="cs-CZ" sz="3200" dirty="0" smtClean="0"/>
              <a:t>Parametrické odhady </a:t>
            </a:r>
            <a:br>
              <a:rPr lang="cs-CZ" sz="3200" dirty="0" smtClean="0"/>
            </a:br>
            <a:r>
              <a:rPr lang="cs-CZ" sz="3200" dirty="0" smtClean="0"/>
              <a:t>v analýze přežití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Parametrické odhady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352957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Parametrické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b="1" dirty="0" smtClean="0">
                <a:solidFill>
                  <a:prstClr val="black"/>
                </a:solidFill>
              </a:rPr>
              <a:t>odhady </a:t>
            </a:r>
            <a:r>
              <a:rPr lang="cs-CZ" sz="1800" dirty="0" smtClean="0">
                <a:solidFill>
                  <a:prstClr val="black"/>
                </a:solidFill>
              </a:rPr>
              <a:t>předpokládají konkrétní funkční vyjádření rozdělení pravděpodobnosti náhodné veličiny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srgbClr val="FF0000"/>
                </a:solidFill>
              </a:rPr>
              <a:t>Korektní specifikace rozdělení pravděpodobnosti je důležitá </a:t>
            </a:r>
            <a:r>
              <a:rPr lang="cs-CZ" sz="1800" dirty="0" smtClean="0">
                <a:solidFill>
                  <a:prstClr val="black"/>
                </a:solidFill>
              </a:rPr>
              <a:t>(předpoklad konkrétního rozdělení pravděpodobnosti náhodné veličiny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  je zvláště v analýze přežití silný a může být zrádný)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u="sng" dirty="0" smtClean="0">
                <a:solidFill>
                  <a:prstClr val="black"/>
                </a:solidFill>
              </a:rPr>
              <a:t>Hlavní výhody parametrických odhadů</a:t>
            </a:r>
            <a:r>
              <a:rPr lang="cs-CZ" sz="1800" dirty="0" smtClean="0">
                <a:solidFill>
                  <a:prstClr val="black"/>
                </a:solidFill>
              </a:rPr>
              <a:t>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srgbClr val="FF0000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42910" y="3786191"/>
            <a:ext cx="83517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+mj-lt"/>
              <a:buAutoNum type="arabicPeriod"/>
            </a:pPr>
            <a:r>
              <a:rPr lang="cs-CZ" sz="1800" b="1" dirty="0" smtClean="0">
                <a:solidFill>
                  <a:prstClr val="black"/>
                </a:solidFill>
              </a:rPr>
              <a:t>Jednodušší odhad kvantilů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i="1" dirty="0" smtClean="0">
                <a:solidFill>
                  <a:prstClr val="black"/>
                </a:solidFill>
              </a:rPr>
              <a:t>S(t)</a:t>
            </a:r>
            <a:r>
              <a:rPr lang="cs-CZ" sz="1800" dirty="0" smtClean="0">
                <a:solidFill>
                  <a:prstClr val="black"/>
                </a:solidFill>
              </a:rPr>
              <a:t> (mediánu přežití a střední doby dožití),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cs-CZ" sz="1800" b="1" dirty="0" smtClean="0">
                <a:solidFill>
                  <a:prstClr val="black"/>
                </a:solidFill>
              </a:rPr>
              <a:t>Možnost vyjádření </a:t>
            </a:r>
            <a:r>
              <a:rPr lang="cs-CZ" sz="1800" i="1" dirty="0" smtClean="0">
                <a:solidFill>
                  <a:prstClr val="black"/>
                </a:solidFill>
              </a:rPr>
              <a:t>S</a:t>
            </a:r>
            <a:r>
              <a:rPr lang="cs-CZ" sz="1800" dirty="0" smtClean="0">
                <a:solidFill>
                  <a:prstClr val="black"/>
                </a:solidFill>
              </a:rPr>
              <a:t>(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), </a:t>
            </a:r>
            <a:r>
              <a:rPr lang="cs-CZ" sz="1800" i="1" dirty="0" smtClean="0">
                <a:solidFill>
                  <a:prstClr val="black"/>
                </a:solidFill>
              </a:rPr>
              <a:t>h</a:t>
            </a:r>
            <a:r>
              <a:rPr lang="cs-CZ" sz="1800" dirty="0" smtClean="0">
                <a:solidFill>
                  <a:prstClr val="black"/>
                </a:solidFill>
              </a:rPr>
              <a:t>(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) a </a:t>
            </a:r>
            <a:r>
              <a:rPr lang="cs-CZ" sz="1800" i="1" dirty="0" smtClean="0">
                <a:solidFill>
                  <a:prstClr val="black"/>
                </a:solidFill>
              </a:rPr>
              <a:t>H</a:t>
            </a:r>
            <a:r>
              <a:rPr lang="cs-CZ" sz="1800" dirty="0" smtClean="0">
                <a:solidFill>
                  <a:prstClr val="black"/>
                </a:solidFill>
              </a:rPr>
              <a:t>(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) pomocí </a:t>
            </a:r>
            <a:r>
              <a:rPr lang="cs-CZ" sz="1800" b="1" dirty="0" smtClean="0">
                <a:solidFill>
                  <a:prstClr val="black"/>
                </a:solidFill>
              </a:rPr>
              <a:t>spojité funkce</a:t>
            </a:r>
            <a:r>
              <a:rPr lang="cs-CZ" sz="1800" dirty="0" smtClean="0">
                <a:solidFill>
                  <a:prstClr val="black"/>
                </a:solidFill>
              </a:rPr>
              <a:t>,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cs-CZ" sz="1800" b="1" dirty="0" smtClean="0">
                <a:solidFill>
                  <a:prstClr val="black"/>
                </a:solidFill>
              </a:rPr>
              <a:t>Přesnější</a:t>
            </a:r>
            <a:r>
              <a:rPr lang="cs-CZ" sz="1800" dirty="0" smtClean="0">
                <a:solidFill>
                  <a:prstClr val="black"/>
                </a:solidFill>
              </a:rPr>
              <a:t> odhad funkce přežití než s pomocí Kaplanova-</a:t>
            </a:r>
            <a:r>
              <a:rPr lang="cs-CZ" sz="1800" dirty="0" err="1" smtClean="0">
                <a:solidFill>
                  <a:prstClr val="black"/>
                </a:solidFill>
              </a:rPr>
              <a:t>Meierova</a:t>
            </a:r>
            <a:r>
              <a:rPr lang="cs-CZ" sz="1800" dirty="0" smtClean="0">
                <a:solidFill>
                  <a:prstClr val="black"/>
                </a:solidFill>
              </a:rPr>
              <a:t> odhadu,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cs-CZ" sz="1800" b="1" dirty="0" smtClean="0">
                <a:solidFill>
                  <a:prstClr val="black"/>
                </a:solidFill>
              </a:rPr>
              <a:t>Nižší variabilita </a:t>
            </a:r>
            <a:r>
              <a:rPr lang="cs-CZ" sz="1800" dirty="0" smtClean="0">
                <a:solidFill>
                  <a:prstClr val="black"/>
                </a:solidFill>
              </a:rPr>
              <a:t>(resp. standardní chyba) odhadů hlavních charakteristik náhodné veličiny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Trebuchet MS"/>
              </a:rPr>
              <a:t>Rozdělení pravděpodobnosti v analýze přežití</a:t>
            </a:r>
            <a:endParaRPr lang="en-GB" sz="18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352957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V klasické statistice hraje hlavní roli normální rozdělení pravděpodobnosti, případně diskrétní rozdělení pravděpodobnosti (binomické a </a:t>
            </a:r>
            <a:r>
              <a:rPr lang="cs-CZ" sz="1800" dirty="0" err="1" smtClean="0">
                <a:solidFill>
                  <a:prstClr val="black"/>
                </a:solidFill>
              </a:rPr>
              <a:t>Poissonovo</a:t>
            </a:r>
            <a:r>
              <a:rPr lang="cs-CZ" sz="1800" dirty="0" smtClean="0">
                <a:solidFill>
                  <a:prstClr val="black"/>
                </a:solidFill>
              </a:rPr>
              <a:t>)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srgbClr val="FF0000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i="1" strike="sngStrike" dirty="0" smtClean="0">
                <a:solidFill>
                  <a:srgbClr val="FF0000"/>
                </a:solidFill>
              </a:rPr>
              <a:t>Diskrétní rozdělení</a:t>
            </a:r>
            <a:r>
              <a:rPr lang="cs-CZ" sz="1800" i="1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</a:rPr>
              <a:t>→ v analýze přežití předpokládáme spojitou náhodnou veličinu </a:t>
            </a:r>
            <a:r>
              <a:rPr lang="cs-CZ" sz="1800" i="1" dirty="0" smtClean="0">
                <a:solidFill>
                  <a:prstClr val="black"/>
                </a:solidFill>
              </a:rPr>
              <a:t>T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i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i="1" strike="sngStrike" dirty="0" smtClean="0">
                <a:solidFill>
                  <a:srgbClr val="FF0000"/>
                </a:solidFill>
              </a:rPr>
              <a:t>Normální rozdělení 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</a:rPr>
              <a:t>→ časy přežití mají většinou kladně </a:t>
            </a:r>
            <a:r>
              <a:rPr lang="cs-CZ" sz="1800" dirty="0" err="1" smtClean="0">
                <a:solidFill>
                  <a:prstClr val="black"/>
                </a:solidFill>
              </a:rPr>
              <a:t>sešikmené</a:t>
            </a:r>
            <a:r>
              <a:rPr lang="cs-CZ" sz="1800" dirty="0" smtClean="0">
                <a:solidFill>
                  <a:prstClr val="black"/>
                </a:solidFill>
              </a:rPr>
              <a:t> rozdělení (to znamená, že většina osob má kratší či střední doby přežití a osob s delšími až extrémními časy přežití je relativně málo)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Nejčastěji používaná rozdělení pravděpodobnosti v analýze přežití</a:t>
            </a:r>
            <a:r>
              <a:rPr lang="cs-CZ" sz="1800" dirty="0" smtClean="0">
                <a:solidFill>
                  <a:prstClr val="black"/>
                </a:solidFill>
              </a:rPr>
              <a:t>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638175" lvl="1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Exponenciální rozdělení</a:t>
            </a:r>
          </a:p>
          <a:p>
            <a:pPr marL="638175" lvl="1" indent="-180975">
              <a:buSzPct val="150000"/>
              <a:buFont typeface="Arial" pitchFamily="34" charset="0"/>
              <a:buChar char="•"/>
            </a:pPr>
            <a:r>
              <a:rPr lang="cs-CZ" sz="1800" dirty="0" err="1" smtClean="0">
                <a:solidFill>
                  <a:prstClr val="black"/>
                </a:solidFill>
              </a:rPr>
              <a:t>Weibullovo</a:t>
            </a:r>
            <a:r>
              <a:rPr lang="cs-CZ" sz="1800" dirty="0" smtClean="0">
                <a:solidFill>
                  <a:prstClr val="black"/>
                </a:solidFill>
              </a:rPr>
              <a:t> rozdělení</a:t>
            </a:r>
          </a:p>
          <a:p>
            <a:pPr marL="638175" lvl="1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Logaritmicko-normální rozdělení</a:t>
            </a:r>
          </a:p>
          <a:p>
            <a:pPr marL="638175" lvl="1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Logaritmicko-logistické rozdělení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428596" y="3248569"/>
            <a:ext cx="23574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</a:pPr>
            <a:r>
              <a:rPr lang="cs-CZ" sz="1600" b="1" dirty="0" smtClean="0">
                <a:solidFill>
                  <a:prstClr val="black"/>
                </a:solidFill>
              </a:rPr>
              <a:t>Hustota: </a:t>
            </a:r>
          </a:p>
          <a:p>
            <a:pPr marL="180975" indent="-180975">
              <a:buSzPct val="150000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r>
              <a:rPr lang="cs-CZ" sz="1600" b="1" dirty="0" smtClean="0">
                <a:solidFill>
                  <a:prstClr val="black"/>
                </a:solidFill>
              </a:rPr>
              <a:t>Riziková funkce:</a:t>
            </a:r>
          </a:p>
          <a:p>
            <a:pPr marL="180975" indent="-180975">
              <a:buSzPct val="150000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r>
              <a:rPr lang="cs-CZ" sz="1600" b="1" dirty="0" smtClean="0">
                <a:solidFill>
                  <a:prstClr val="black"/>
                </a:solidFill>
              </a:rPr>
              <a:t>Funkce přežití:</a:t>
            </a:r>
          </a:p>
          <a:p>
            <a:pPr marL="180975" indent="-180975">
              <a:buSzPct val="150000"/>
            </a:pPr>
            <a:endParaRPr lang="cs-CZ" sz="1600" b="1" dirty="0" smtClean="0">
              <a:solidFill>
                <a:prstClr val="black"/>
              </a:solidFill>
            </a:endParaRPr>
          </a:p>
        </p:txBody>
      </p: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Exponenciální rozdělení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539552" y="1071546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dirty="0" smtClean="0">
                <a:solidFill>
                  <a:prstClr val="black"/>
                </a:solidFill>
              </a:rPr>
              <a:t>Spojité rozdělení pravděpodobnosti, které popisuje délky časových intervalů mezi výskyty jednotlivých událostí tzv. </a:t>
            </a:r>
            <a:r>
              <a:rPr lang="cs-CZ" sz="1600" b="1" dirty="0" err="1" smtClean="0">
                <a:solidFill>
                  <a:prstClr val="black"/>
                </a:solidFill>
              </a:rPr>
              <a:t>Poissonova</a:t>
            </a:r>
            <a:r>
              <a:rPr lang="cs-CZ" sz="1600" b="1" dirty="0" smtClean="0">
                <a:solidFill>
                  <a:prstClr val="black"/>
                </a:solidFill>
              </a:rPr>
              <a:t> procesu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dirty="0" smtClean="0">
                <a:solidFill>
                  <a:prstClr val="black"/>
                </a:solidFill>
              </a:rPr>
              <a:t>Popisuje délku časových intervalů mezi jednotlivými událostmi, když se tyto události vyskytují vzájemně nezávisle a s konstantní intenzitou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FF0000"/>
                </a:solidFill>
              </a:rPr>
              <a:t>Jeden parametr</a:t>
            </a:r>
            <a:r>
              <a:rPr lang="cs-CZ" sz="1600" dirty="0" smtClean="0">
                <a:solidFill>
                  <a:prstClr val="black"/>
                </a:solidFill>
              </a:rPr>
              <a:t>: </a:t>
            </a:r>
            <a:r>
              <a:rPr lang="cs-CZ" sz="1600" i="1" dirty="0" smtClean="0">
                <a:solidFill>
                  <a:prstClr val="black"/>
                </a:solidFill>
              </a:rPr>
              <a:t>λ </a:t>
            </a:r>
            <a:r>
              <a:rPr lang="cs-CZ" sz="1600" dirty="0" smtClean="0">
                <a:solidFill>
                  <a:prstClr val="black"/>
                </a:solidFill>
              </a:rPr>
              <a:t>popisuje intenzitu neboli míru rizika v čase </a:t>
            </a:r>
          </a:p>
          <a:p>
            <a:pPr marL="180975" indent="-180975">
              <a:buSzPct val="150000"/>
            </a:pPr>
            <a:endParaRPr lang="cs-CZ" sz="1600" dirty="0" smtClean="0">
              <a:solidFill>
                <a:prstClr val="black"/>
              </a:solidFill>
            </a:endParaRPr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5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89827" name="Picture 3"/>
          <p:cNvPicPr>
            <a:picLocks noChangeAspect="1" noChangeArrowheads="1"/>
          </p:cNvPicPr>
          <p:nvPr/>
        </p:nvPicPr>
        <p:blipFill>
          <a:blip r:embed="rId3" cstate="print"/>
          <a:srcRect l="38566" t="-36748" r="41902" b="4455"/>
          <a:stretch>
            <a:fillRect/>
          </a:stretch>
        </p:blipFill>
        <p:spPr bwMode="auto">
          <a:xfrm>
            <a:off x="162030" y="3566570"/>
            <a:ext cx="192882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9828" name="Picture 4"/>
          <p:cNvPicPr>
            <a:picLocks noChangeAspect="1" noChangeArrowheads="1"/>
          </p:cNvPicPr>
          <p:nvPr/>
        </p:nvPicPr>
        <p:blipFill>
          <a:blip r:embed="rId4" cstate="print"/>
          <a:srcRect l="42425" t="-60756" r="43958" b="-15633"/>
          <a:stretch>
            <a:fillRect/>
          </a:stretch>
        </p:blipFill>
        <p:spPr bwMode="auto">
          <a:xfrm>
            <a:off x="277963" y="4520573"/>
            <a:ext cx="14287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9829" name="Picture 5"/>
          <p:cNvPicPr>
            <a:picLocks noChangeAspect="1" noChangeArrowheads="1"/>
          </p:cNvPicPr>
          <p:nvPr/>
        </p:nvPicPr>
        <p:blipFill>
          <a:blip r:embed="rId5" cstate="print"/>
          <a:srcRect l="40736" t="-102894" r="41902" b="-17593"/>
          <a:stretch>
            <a:fillRect/>
          </a:stretch>
        </p:blipFill>
        <p:spPr bwMode="auto">
          <a:xfrm>
            <a:off x="297149" y="5311697"/>
            <a:ext cx="17145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9830" name="Picture 6"/>
          <p:cNvPicPr>
            <a:picLocks noChangeAspect="1" noChangeArrowheads="1"/>
          </p:cNvPicPr>
          <p:nvPr/>
        </p:nvPicPr>
        <p:blipFill>
          <a:blip r:embed="rId6" cstate="print"/>
          <a:srcRect l="43898" r="43081" b="781"/>
          <a:stretch>
            <a:fillRect/>
          </a:stretch>
        </p:blipFill>
        <p:spPr bwMode="auto">
          <a:xfrm>
            <a:off x="6663705" y="3175497"/>
            <a:ext cx="121444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98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6449" y="3357562"/>
            <a:ext cx="2907667" cy="290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9834" name="Picture 10"/>
          <p:cNvPicPr>
            <a:picLocks noChangeAspect="1" noChangeArrowheads="1"/>
          </p:cNvPicPr>
          <p:nvPr/>
        </p:nvPicPr>
        <p:blipFill>
          <a:blip r:embed="rId8" cstate="print"/>
          <a:srcRect l="44664" r="44613" b="-5282"/>
          <a:stretch>
            <a:fillRect/>
          </a:stretch>
        </p:blipFill>
        <p:spPr bwMode="auto">
          <a:xfrm>
            <a:off x="3701681" y="3175497"/>
            <a:ext cx="1000132" cy="30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98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35903" y="3357562"/>
            <a:ext cx="2907667" cy="290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428596" y="3248569"/>
            <a:ext cx="23574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</a:pPr>
            <a:r>
              <a:rPr lang="cs-CZ" sz="1600" b="1" dirty="0" smtClean="0">
                <a:solidFill>
                  <a:prstClr val="black"/>
                </a:solidFill>
              </a:rPr>
              <a:t>Hustota: </a:t>
            </a:r>
          </a:p>
          <a:p>
            <a:pPr marL="180975" indent="-180975">
              <a:buSzPct val="150000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r>
              <a:rPr lang="cs-CZ" sz="1600" b="1" dirty="0" smtClean="0">
                <a:solidFill>
                  <a:prstClr val="black"/>
                </a:solidFill>
              </a:rPr>
              <a:t>Riziková funkce:</a:t>
            </a:r>
          </a:p>
          <a:p>
            <a:pPr marL="180975" indent="-180975">
              <a:buSzPct val="150000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r>
              <a:rPr lang="cs-CZ" sz="1600" b="1" dirty="0" smtClean="0">
                <a:solidFill>
                  <a:prstClr val="black"/>
                </a:solidFill>
              </a:rPr>
              <a:t>Funkce přežití:</a:t>
            </a:r>
          </a:p>
          <a:p>
            <a:pPr marL="180975" indent="-180975">
              <a:buSzPct val="150000"/>
            </a:pPr>
            <a:endParaRPr lang="cs-CZ" sz="1600" b="1" dirty="0" smtClean="0">
              <a:solidFill>
                <a:prstClr val="black"/>
              </a:solidFill>
            </a:endParaRPr>
          </a:p>
        </p:txBody>
      </p: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Weibullovo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rozdělení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539552" y="107154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dirty="0" smtClean="0">
                <a:solidFill>
                  <a:prstClr val="black"/>
                </a:solidFill>
              </a:rPr>
              <a:t>Zobecnění exponenciálního rozdělení, které navrhl </a:t>
            </a:r>
            <a:r>
              <a:rPr lang="cs-CZ" sz="1600" dirty="0" err="1" smtClean="0">
                <a:solidFill>
                  <a:prstClr val="black"/>
                </a:solidFill>
              </a:rPr>
              <a:t>Weibull</a:t>
            </a:r>
            <a:r>
              <a:rPr lang="cs-CZ" sz="1600" dirty="0" smtClean="0">
                <a:solidFill>
                  <a:prstClr val="black"/>
                </a:solidFill>
              </a:rPr>
              <a:t> (1951) pro popis životnosti materiálů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dirty="0" smtClean="0">
                <a:solidFill>
                  <a:prstClr val="black"/>
                </a:solidFill>
              </a:rPr>
              <a:t>Nepředpokládá konstantní riziko výskytu sledované události v čase, ale uvažuje monotónní rizikovou funkci (tedy s časem monotónně rostoucí nebo klesající funkci)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FF0000"/>
                </a:solidFill>
              </a:rPr>
              <a:t>Dva parametry</a:t>
            </a:r>
            <a:r>
              <a:rPr lang="cs-CZ" sz="1600" dirty="0" smtClean="0">
                <a:solidFill>
                  <a:prstClr val="black"/>
                </a:solidFill>
              </a:rPr>
              <a:t>: </a:t>
            </a:r>
            <a:r>
              <a:rPr lang="cs-CZ" sz="1600" i="1" dirty="0" smtClean="0">
                <a:solidFill>
                  <a:prstClr val="black"/>
                </a:solidFill>
              </a:rPr>
              <a:t>γ</a:t>
            </a:r>
            <a:r>
              <a:rPr lang="cs-CZ" sz="1600" dirty="0" smtClean="0">
                <a:solidFill>
                  <a:prstClr val="black"/>
                </a:solidFill>
              </a:rPr>
              <a:t> určuje tvar hustoty pravděpodobnosti a </a:t>
            </a:r>
            <a:r>
              <a:rPr lang="cs-CZ" sz="1600" i="1" dirty="0" smtClean="0">
                <a:solidFill>
                  <a:prstClr val="black"/>
                </a:solidFill>
              </a:rPr>
              <a:t>λ</a:t>
            </a:r>
            <a:r>
              <a:rPr lang="cs-CZ" sz="1600" dirty="0" smtClean="0">
                <a:solidFill>
                  <a:prstClr val="black"/>
                </a:solidFill>
              </a:rPr>
              <a:t> škálu hodnot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5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90850" name="Picture 2"/>
          <p:cNvPicPr>
            <a:picLocks noChangeAspect="1" noChangeArrowheads="1"/>
          </p:cNvPicPr>
          <p:nvPr/>
        </p:nvPicPr>
        <p:blipFill>
          <a:blip r:embed="rId3" cstate="print"/>
          <a:srcRect l="34155" t="8329" r="37200" b="-18573"/>
          <a:stretch>
            <a:fillRect/>
          </a:stretch>
        </p:blipFill>
        <p:spPr bwMode="auto">
          <a:xfrm>
            <a:off x="240408" y="3695566"/>
            <a:ext cx="271464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0851" name="Picture 3"/>
          <p:cNvPicPr>
            <a:picLocks noChangeAspect="1" noChangeArrowheads="1"/>
          </p:cNvPicPr>
          <p:nvPr/>
        </p:nvPicPr>
        <p:blipFill>
          <a:blip r:embed="rId4" cstate="print"/>
          <a:srcRect l="38682" t="-16169" r="39336" b="-16123"/>
          <a:stretch>
            <a:fillRect/>
          </a:stretch>
        </p:blipFill>
        <p:spPr bwMode="auto">
          <a:xfrm>
            <a:off x="364098" y="4637323"/>
            <a:ext cx="228601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0852" name="Picture 4"/>
          <p:cNvPicPr>
            <a:picLocks noChangeAspect="1" noChangeArrowheads="1"/>
          </p:cNvPicPr>
          <p:nvPr/>
        </p:nvPicPr>
        <p:blipFill>
          <a:blip r:embed="rId5" cstate="print"/>
          <a:srcRect l="39432" r="42477" b="-62671"/>
          <a:stretch>
            <a:fillRect/>
          </a:stretch>
        </p:blipFill>
        <p:spPr bwMode="auto">
          <a:xfrm>
            <a:off x="201219" y="5591282"/>
            <a:ext cx="1714512" cy="52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08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1240" y="3105297"/>
            <a:ext cx="2907667" cy="290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08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590856" name="Picture 8"/>
          <p:cNvPicPr>
            <a:picLocks noChangeAspect="1" noChangeArrowheads="1"/>
          </p:cNvPicPr>
          <p:nvPr/>
        </p:nvPicPr>
        <p:blipFill>
          <a:blip r:embed="rId7" cstate="print"/>
          <a:srcRect l="38536" r="38485" b="-5282"/>
          <a:stretch>
            <a:fillRect/>
          </a:stretch>
        </p:blipFill>
        <p:spPr bwMode="auto">
          <a:xfrm>
            <a:off x="6456451" y="2961183"/>
            <a:ext cx="2143140" cy="30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0857" name="Picture 9"/>
          <p:cNvPicPr>
            <a:picLocks noChangeAspect="1" noChangeArrowheads="1"/>
          </p:cNvPicPr>
          <p:nvPr/>
        </p:nvPicPr>
        <p:blipFill>
          <a:blip r:embed="rId8" cstate="print"/>
          <a:srcRect l="37770" r="37719" b="-5282"/>
          <a:stretch>
            <a:fillRect/>
          </a:stretch>
        </p:blipFill>
        <p:spPr bwMode="auto">
          <a:xfrm>
            <a:off x="3442175" y="2961183"/>
            <a:ext cx="2286016" cy="30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08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2692" y="3105297"/>
            <a:ext cx="2907667" cy="290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bdélník 25"/>
          <p:cNvSpPr/>
          <p:nvPr/>
        </p:nvSpPr>
        <p:spPr>
          <a:xfrm>
            <a:off x="3197487" y="5879708"/>
            <a:ext cx="2731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i="1" dirty="0" smtClean="0">
                <a:solidFill>
                  <a:srgbClr val="FF0000"/>
                </a:solidFill>
              </a:rPr>
              <a:t>γ</a:t>
            </a:r>
            <a:r>
              <a:rPr lang="cs-CZ" sz="1200" b="1" dirty="0" smtClean="0">
                <a:solidFill>
                  <a:srgbClr val="FF0000"/>
                </a:solidFill>
              </a:rPr>
              <a:t> &lt; 1 </a:t>
            </a:r>
            <a:r>
              <a:rPr lang="cs-CZ" sz="1200" dirty="0" smtClean="0">
                <a:solidFill>
                  <a:prstClr val="black"/>
                </a:solidFill>
              </a:rPr>
              <a:t>…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i="1" dirty="0" smtClean="0">
                <a:solidFill>
                  <a:prstClr val="black"/>
                </a:solidFill>
              </a:rPr>
              <a:t>h(t)</a:t>
            </a:r>
            <a:r>
              <a:rPr lang="cs-CZ" sz="1200" dirty="0" smtClean="0">
                <a:solidFill>
                  <a:prstClr val="black"/>
                </a:solidFill>
              </a:rPr>
              <a:t> je</a:t>
            </a:r>
            <a:r>
              <a:rPr lang="cs-CZ" sz="1200" b="1" dirty="0" smtClean="0">
                <a:solidFill>
                  <a:srgbClr val="FF0000"/>
                </a:solidFill>
              </a:rPr>
              <a:t> monotónně klesající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276861" y="5898894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i="1" dirty="0" smtClean="0">
                <a:solidFill>
                  <a:srgbClr val="FF0000"/>
                </a:solidFill>
              </a:rPr>
              <a:t>γ</a:t>
            </a:r>
            <a:r>
              <a:rPr lang="cs-CZ" sz="1200" b="1" dirty="0" smtClean="0">
                <a:solidFill>
                  <a:srgbClr val="FF0000"/>
                </a:solidFill>
              </a:rPr>
              <a:t> &gt; 1 </a:t>
            </a:r>
            <a:r>
              <a:rPr lang="cs-CZ" sz="1200" dirty="0" smtClean="0">
                <a:solidFill>
                  <a:prstClr val="black"/>
                </a:solidFill>
              </a:rPr>
              <a:t>…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i="1" dirty="0" smtClean="0">
                <a:solidFill>
                  <a:prstClr val="black"/>
                </a:solidFill>
              </a:rPr>
              <a:t>h(t)</a:t>
            </a:r>
            <a:r>
              <a:rPr lang="cs-CZ" sz="1200" dirty="0" smtClean="0">
                <a:solidFill>
                  <a:prstClr val="black"/>
                </a:solidFill>
              </a:rPr>
              <a:t> je</a:t>
            </a:r>
            <a:r>
              <a:rPr lang="cs-CZ" sz="1200" b="1" dirty="0" smtClean="0">
                <a:solidFill>
                  <a:srgbClr val="FF0000"/>
                </a:solidFill>
              </a:rPr>
              <a:t> monotónně rostoucí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9" name="Přímá spojovací šipka 28"/>
          <p:cNvCxnSpPr/>
          <p:nvPr/>
        </p:nvCxnSpPr>
        <p:spPr>
          <a:xfrm>
            <a:off x="6795328" y="6784998"/>
            <a:ext cx="1440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4070976" y="6223835"/>
            <a:ext cx="3910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i="1" dirty="0" smtClean="0">
                <a:solidFill>
                  <a:prstClr val="black"/>
                </a:solidFill>
              </a:rPr>
              <a:t>γ</a:t>
            </a:r>
            <a:r>
              <a:rPr lang="cs-CZ" sz="1200" b="1" dirty="0" smtClean="0">
                <a:solidFill>
                  <a:prstClr val="black"/>
                </a:solidFill>
              </a:rPr>
              <a:t> = 1 </a:t>
            </a:r>
            <a:r>
              <a:rPr lang="cs-CZ" sz="1200" dirty="0" smtClean="0">
                <a:solidFill>
                  <a:prstClr val="black"/>
                </a:solidFill>
              </a:rPr>
              <a:t>…</a:t>
            </a:r>
            <a:r>
              <a:rPr lang="cs-CZ" sz="1200" b="1" dirty="0" smtClean="0">
                <a:solidFill>
                  <a:prstClr val="black"/>
                </a:solidFill>
              </a:rPr>
              <a:t> </a:t>
            </a:r>
            <a:r>
              <a:rPr lang="cs-CZ" sz="1200" i="1" dirty="0" smtClean="0">
                <a:solidFill>
                  <a:prstClr val="black"/>
                </a:solidFill>
              </a:rPr>
              <a:t>h(t)</a:t>
            </a:r>
            <a:r>
              <a:rPr lang="cs-CZ" sz="1200" dirty="0" smtClean="0">
                <a:solidFill>
                  <a:prstClr val="black"/>
                </a:solidFill>
              </a:rPr>
              <a:t> je</a:t>
            </a:r>
            <a:r>
              <a:rPr lang="cs-CZ" sz="1200" b="1" dirty="0" smtClean="0">
                <a:solidFill>
                  <a:prstClr val="black"/>
                </a:solidFill>
              </a:rPr>
              <a:t> konstantní = exponenciální rozdělení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539552" y="943292"/>
            <a:ext cx="82089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</a:pPr>
            <a:r>
              <a:rPr lang="cs-CZ" sz="1800" b="1" u="sng" dirty="0" smtClean="0">
                <a:solidFill>
                  <a:prstClr val="black"/>
                </a:solidFill>
              </a:rPr>
              <a:t>Logaritmicko-normální rozdělení</a:t>
            </a:r>
            <a:r>
              <a:rPr lang="cs-CZ" sz="1800" b="1" dirty="0" smtClean="0">
                <a:solidFill>
                  <a:prstClr val="black"/>
                </a:solidFill>
              </a:rPr>
              <a:t>:</a:t>
            </a:r>
          </a:p>
          <a:p>
            <a:pPr marL="180975" indent="-180975">
              <a:buSzPct val="150000"/>
            </a:pPr>
            <a:endParaRPr lang="cs-CZ" sz="14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400" dirty="0" smtClean="0">
                <a:solidFill>
                  <a:prstClr val="black"/>
                </a:solidFill>
              </a:rPr>
              <a:t>Veličina </a:t>
            </a:r>
            <a:r>
              <a:rPr lang="cs-CZ" sz="1400" i="1" dirty="0" smtClean="0">
                <a:solidFill>
                  <a:prstClr val="black"/>
                </a:solidFill>
              </a:rPr>
              <a:t>T</a:t>
            </a:r>
            <a:r>
              <a:rPr lang="cs-CZ" sz="1400" dirty="0" smtClean="0">
                <a:solidFill>
                  <a:prstClr val="black"/>
                </a:solidFill>
              </a:rPr>
              <a:t> má logaritmicko-normální rozdělení, pokud veličina </a:t>
            </a:r>
            <a:r>
              <a:rPr lang="cs-CZ" sz="1400" i="1" dirty="0" smtClean="0">
                <a:solidFill>
                  <a:prstClr val="black"/>
                </a:solidFill>
              </a:rPr>
              <a:t>Y </a:t>
            </a:r>
            <a:r>
              <a:rPr lang="cs-CZ" sz="1400" dirty="0" smtClean="0">
                <a:solidFill>
                  <a:prstClr val="black"/>
                </a:solidFill>
              </a:rPr>
              <a:t>= </a:t>
            </a:r>
            <a:r>
              <a:rPr lang="cs-CZ" sz="1400" dirty="0" err="1" smtClean="0">
                <a:solidFill>
                  <a:prstClr val="black"/>
                </a:solidFill>
              </a:rPr>
              <a:t>ln</a:t>
            </a:r>
            <a:r>
              <a:rPr lang="cs-CZ" sz="1400" i="1" dirty="0" smtClean="0">
                <a:solidFill>
                  <a:prstClr val="black"/>
                </a:solidFill>
              </a:rPr>
              <a:t>(T)</a:t>
            </a:r>
            <a:r>
              <a:rPr lang="cs-CZ" sz="1400" dirty="0" smtClean="0">
                <a:solidFill>
                  <a:prstClr val="black"/>
                </a:solidFill>
              </a:rPr>
              <a:t> má normální rozdělení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4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400" dirty="0" smtClean="0">
                <a:solidFill>
                  <a:prstClr val="black"/>
                </a:solidFill>
              </a:rPr>
              <a:t>Vhodné v případech, kdy můžeme v období bezprostředně po zahájení sledování očekávat nárůst rizika úmrtí (např. po chirurgickém zákroku), které však po dosažení maximální hodnoty opět klesá (pacienti, kteří se zotaví ze srdečního selhání).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4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400" dirty="0" smtClean="0">
                <a:solidFill>
                  <a:srgbClr val="FF0000"/>
                </a:solidFill>
              </a:rPr>
              <a:t>Dva parametry</a:t>
            </a:r>
            <a:r>
              <a:rPr lang="cs-CZ" sz="1400" dirty="0" smtClean="0">
                <a:solidFill>
                  <a:prstClr val="black"/>
                </a:solidFill>
              </a:rPr>
              <a:t>: </a:t>
            </a:r>
            <a:r>
              <a:rPr lang="cs-CZ" sz="1400" i="1" dirty="0" smtClean="0">
                <a:solidFill>
                  <a:prstClr val="black"/>
                </a:solidFill>
              </a:rPr>
              <a:t>µ</a:t>
            </a:r>
            <a:r>
              <a:rPr lang="cs-CZ" sz="1400" dirty="0" smtClean="0">
                <a:solidFill>
                  <a:prstClr val="black"/>
                </a:solidFill>
              </a:rPr>
              <a:t> a </a:t>
            </a:r>
            <a:r>
              <a:rPr lang="cs-CZ" sz="1400" i="1" dirty="0" smtClean="0">
                <a:solidFill>
                  <a:prstClr val="black"/>
                </a:solidFill>
              </a:rPr>
              <a:t>σ</a:t>
            </a:r>
            <a:r>
              <a:rPr lang="cs-CZ" sz="1400" baseline="30000" dirty="0" smtClean="0">
                <a:solidFill>
                  <a:prstClr val="black"/>
                </a:solidFill>
              </a:rPr>
              <a:t>2,</a:t>
            </a:r>
            <a:r>
              <a:rPr lang="cs-CZ" sz="1400" dirty="0" smtClean="0">
                <a:solidFill>
                  <a:prstClr val="black"/>
                </a:solidFill>
              </a:rPr>
              <a:t> které mají význam střední hodnoty a rozptylu normálního rozdělení korespondující náhodné veličiny </a:t>
            </a:r>
            <a:r>
              <a:rPr lang="cs-CZ" sz="1400" i="1" dirty="0" smtClean="0">
                <a:solidFill>
                  <a:prstClr val="black"/>
                </a:solidFill>
              </a:rPr>
              <a:t>Y</a:t>
            </a:r>
            <a:r>
              <a:rPr lang="cs-CZ" sz="1400" dirty="0" smtClean="0">
                <a:solidFill>
                  <a:prstClr val="black"/>
                </a:solidFill>
              </a:rPr>
              <a:t> = </a:t>
            </a:r>
            <a:r>
              <a:rPr lang="cs-CZ" sz="1400" dirty="0" err="1" smtClean="0">
                <a:solidFill>
                  <a:prstClr val="black"/>
                </a:solidFill>
              </a:rPr>
              <a:t>ln</a:t>
            </a:r>
            <a:r>
              <a:rPr lang="cs-CZ" sz="1400" dirty="0" smtClean="0">
                <a:solidFill>
                  <a:prstClr val="black"/>
                </a:solidFill>
              </a:rPr>
              <a:t>(</a:t>
            </a:r>
            <a:r>
              <a:rPr lang="cs-CZ" sz="1400" i="1" dirty="0" smtClean="0">
                <a:solidFill>
                  <a:prstClr val="black"/>
                </a:solidFill>
              </a:rPr>
              <a:t>T</a:t>
            </a:r>
            <a:r>
              <a:rPr lang="cs-CZ" sz="1400" dirty="0" smtClean="0">
                <a:solidFill>
                  <a:prstClr val="black"/>
                </a:solidFill>
              </a:rPr>
              <a:t>)</a:t>
            </a:r>
          </a:p>
          <a:p>
            <a:pPr marL="180975" indent="-180975">
              <a:buSzPct val="150000"/>
            </a:pPr>
            <a:endParaRPr lang="cs-CZ" sz="14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400" dirty="0" smtClean="0">
              <a:solidFill>
                <a:prstClr val="black"/>
              </a:solidFill>
            </a:endParaRPr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5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Trebuchet MS"/>
              </a:rPr>
              <a:t>Další rozdělení pravděpodobnosti </a:t>
            </a:r>
            <a:br>
              <a:rPr lang="cs-CZ" sz="1800" b="1" dirty="0" smtClean="0">
                <a:solidFill>
                  <a:prstClr val="black"/>
                </a:solidFill>
                <a:latin typeface="Trebuchet MS"/>
              </a:rPr>
            </a:br>
            <a:r>
              <a:rPr lang="cs-CZ" sz="1800" b="1" dirty="0" smtClean="0">
                <a:solidFill>
                  <a:prstClr val="black"/>
                </a:solidFill>
                <a:latin typeface="Trebuchet MS"/>
              </a:rPr>
              <a:t>v analýze přežití</a:t>
            </a:r>
            <a:endParaRPr lang="en-GB" sz="18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592899" name="Picture 3"/>
          <p:cNvPicPr>
            <a:picLocks noChangeAspect="1" noChangeArrowheads="1"/>
          </p:cNvPicPr>
          <p:nvPr/>
        </p:nvPicPr>
        <p:blipFill>
          <a:blip r:embed="rId3" cstate="print"/>
          <a:srcRect l="30653" t="-4704" r="33755"/>
          <a:stretch>
            <a:fillRect/>
          </a:stretch>
        </p:blipFill>
        <p:spPr bwMode="auto">
          <a:xfrm>
            <a:off x="624542" y="3519042"/>
            <a:ext cx="242439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592902" name="Picture 6"/>
          <p:cNvPicPr>
            <a:picLocks noChangeAspect="1" noChangeArrowheads="1"/>
          </p:cNvPicPr>
          <p:nvPr/>
        </p:nvPicPr>
        <p:blipFill>
          <a:blip r:embed="rId4" cstate="print"/>
          <a:srcRect l="38654" t="-19991" r="39286" b="-38760"/>
          <a:stretch>
            <a:fillRect/>
          </a:stretch>
        </p:blipFill>
        <p:spPr bwMode="auto">
          <a:xfrm>
            <a:off x="3832311" y="3622749"/>
            <a:ext cx="16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2904" name="Picture 8"/>
          <p:cNvPicPr>
            <a:picLocks noChangeAspect="1" noChangeArrowheads="1"/>
          </p:cNvPicPr>
          <p:nvPr/>
        </p:nvPicPr>
        <p:blipFill>
          <a:blip r:embed="rId5" cstate="print"/>
          <a:srcRect l="34414" r="34893" b="-6852"/>
          <a:stretch>
            <a:fillRect/>
          </a:stretch>
        </p:blipFill>
        <p:spPr bwMode="auto">
          <a:xfrm>
            <a:off x="6215891" y="3532125"/>
            <a:ext cx="203657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Skupina 23"/>
          <p:cNvGrpSpPr/>
          <p:nvPr/>
        </p:nvGrpSpPr>
        <p:grpSpPr>
          <a:xfrm>
            <a:off x="773540" y="4027702"/>
            <a:ext cx="7786742" cy="256958"/>
            <a:chOff x="571472" y="6188956"/>
            <a:chExt cx="7786742" cy="256958"/>
          </a:xfrm>
        </p:grpSpPr>
        <p:sp>
          <p:nvSpPr>
            <p:cNvPr id="22" name="TextovéPole 21"/>
            <p:cNvSpPr txBox="1"/>
            <p:nvPr/>
          </p:nvSpPr>
          <p:spPr>
            <a:xfrm>
              <a:off x="571472" y="6215082"/>
              <a:ext cx="77867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dirty="0" smtClean="0">
                  <a:solidFill>
                    <a:prstClr val="black"/>
                  </a:solidFill>
                </a:rPr>
                <a:t>Pozn.:            je distribuční funkce standardizovaného normálního rozdělení s parametry </a:t>
              </a:r>
              <a:r>
                <a:rPr lang="cs-CZ" sz="900" i="1" dirty="0" smtClean="0">
                  <a:solidFill>
                    <a:prstClr val="black"/>
                  </a:solidFill>
                </a:rPr>
                <a:t>µ </a:t>
              </a:r>
              <a:r>
                <a:rPr lang="cs-CZ" sz="900" dirty="0" smtClean="0">
                  <a:solidFill>
                    <a:prstClr val="black"/>
                  </a:solidFill>
                </a:rPr>
                <a:t>= 0 a </a:t>
              </a:r>
              <a:r>
                <a:rPr lang="cs-CZ" sz="900" i="1" dirty="0" smtClean="0">
                  <a:solidFill>
                    <a:prstClr val="black"/>
                  </a:solidFill>
                </a:rPr>
                <a:t>σ</a:t>
              </a:r>
              <a:r>
                <a:rPr lang="cs-CZ" sz="900" baseline="30000" dirty="0" smtClean="0">
                  <a:solidFill>
                    <a:prstClr val="black"/>
                  </a:solidFill>
                </a:rPr>
                <a:t>2</a:t>
              </a:r>
              <a:r>
                <a:rPr lang="cs-CZ" sz="900" dirty="0" smtClean="0">
                  <a:solidFill>
                    <a:prstClr val="black"/>
                  </a:solidFill>
                </a:rPr>
                <a:t> = 1</a:t>
              </a:r>
              <a:endParaRPr lang="cs-CZ" sz="900" dirty="0">
                <a:solidFill>
                  <a:prstClr val="black"/>
                </a:solidFill>
              </a:endParaRPr>
            </a:p>
          </p:txBody>
        </p:sp>
        <p:pic>
          <p:nvPicPr>
            <p:cNvPr id="592905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45726" t="-29986" r="45695" b="10923"/>
            <a:stretch>
              <a:fillRect/>
            </a:stretch>
          </p:blipFill>
          <p:spPr bwMode="auto">
            <a:xfrm>
              <a:off x="941725" y="6188956"/>
              <a:ext cx="500066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Obdélník 24"/>
          <p:cNvSpPr/>
          <p:nvPr/>
        </p:nvSpPr>
        <p:spPr>
          <a:xfrm>
            <a:off x="760477" y="3313322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</a:pPr>
            <a:r>
              <a:rPr lang="cs-CZ" sz="1400" b="1" dirty="0" smtClean="0">
                <a:solidFill>
                  <a:prstClr val="black"/>
                </a:solidFill>
              </a:rPr>
              <a:t>Hustota: </a:t>
            </a:r>
          </a:p>
          <a:p>
            <a:pPr marL="180975" indent="-180975">
              <a:buSzPct val="150000"/>
            </a:pPr>
            <a:endParaRPr lang="cs-CZ" sz="1400" b="1" dirty="0" smtClean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832311" y="3292502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</a:pPr>
            <a:r>
              <a:rPr lang="cs-CZ" sz="1400" b="1" dirty="0" smtClean="0">
                <a:solidFill>
                  <a:prstClr val="black"/>
                </a:solidFill>
              </a:rPr>
              <a:t>Riziková funkce: </a:t>
            </a:r>
          </a:p>
          <a:p>
            <a:pPr marL="180975" indent="-180975">
              <a:buSzPct val="150000"/>
            </a:pPr>
            <a:endParaRPr lang="cs-CZ" sz="1400" b="1" dirty="0" smtClean="0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261203" y="3292502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</a:pPr>
            <a:r>
              <a:rPr lang="cs-CZ" sz="1400" b="1" dirty="0" smtClean="0">
                <a:solidFill>
                  <a:prstClr val="black"/>
                </a:solidFill>
              </a:rPr>
              <a:t>Funkce přežití: </a:t>
            </a:r>
          </a:p>
          <a:p>
            <a:pPr marL="180975" indent="-180975">
              <a:buSzPct val="150000"/>
            </a:pPr>
            <a:endParaRPr lang="cs-CZ" sz="1400" b="1" dirty="0" smtClean="0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39223" y="445213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</a:pPr>
            <a:r>
              <a:rPr lang="cs-CZ" sz="1800" b="1" u="sng" dirty="0" smtClean="0">
                <a:solidFill>
                  <a:prstClr val="black"/>
                </a:solidFill>
              </a:rPr>
              <a:t>Logaritmicko-logistické rozdělení</a:t>
            </a:r>
            <a:r>
              <a:rPr lang="cs-CZ" sz="1800" b="1" dirty="0" smtClean="0">
                <a:solidFill>
                  <a:prstClr val="black"/>
                </a:solidFill>
              </a:rPr>
              <a:t>:</a:t>
            </a:r>
          </a:p>
          <a:p>
            <a:pPr marL="180975" indent="-180975">
              <a:buSzPct val="150000"/>
            </a:pPr>
            <a:endParaRPr lang="cs-CZ" sz="14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400" dirty="0" smtClean="0">
                <a:solidFill>
                  <a:prstClr val="black"/>
                </a:solidFill>
              </a:rPr>
              <a:t>Lze jej chápat jako </a:t>
            </a:r>
            <a:r>
              <a:rPr lang="cs-CZ" sz="1400" b="1" dirty="0" smtClean="0">
                <a:solidFill>
                  <a:prstClr val="black"/>
                </a:solidFill>
              </a:rPr>
              <a:t>transformaci </a:t>
            </a:r>
            <a:r>
              <a:rPr lang="cs-CZ" sz="1400" b="1" dirty="0" err="1" smtClean="0">
                <a:solidFill>
                  <a:prstClr val="black"/>
                </a:solidFill>
              </a:rPr>
              <a:t>Weibullova</a:t>
            </a:r>
            <a:r>
              <a:rPr lang="cs-CZ" sz="1400" b="1" dirty="0" smtClean="0">
                <a:solidFill>
                  <a:prstClr val="black"/>
                </a:solidFill>
              </a:rPr>
              <a:t> rozdělení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4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400" b="1" dirty="0" smtClean="0">
                <a:solidFill>
                  <a:prstClr val="black"/>
                </a:solidFill>
              </a:rPr>
              <a:t>Riziková funkce</a:t>
            </a:r>
            <a:r>
              <a:rPr lang="cs-CZ" sz="1400" dirty="0" smtClean="0">
                <a:solidFill>
                  <a:prstClr val="black"/>
                </a:solidFill>
              </a:rPr>
              <a:t> je rozšířena o člen  (jmenovatel), což umožňuje rizikové funkci větší flexibilitu, která na rozdíl od </a:t>
            </a:r>
            <a:r>
              <a:rPr lang="cs-CZ" sz="1400" dirty="0" err="1" smtClean="0">
                <a:solidFill>
                  <a:prstClr val="black"/>
                </a:solidFill>
              </a:rPr>
              <a:t>Weibullova</a:t>
            </a:r>
            <a:r>
              <a:rPr lang="cs-CZ" sz="1400" dirty="0" smtClean="0">
                <a:solidFill>
                  <a:prstClr val="black"/>
                </a:solidFill>
              </a:rPr>
              <a:t> rozdělení </a:t>
            </a:r>
            <a:r>
              <a:rPr lang="cs-CZ" sz="1400" b="1" dirty="0" smtClean="0">
                <a:solidFill>
                  <a:prstClr val="black"/>
                </a:solidFill>
              </a:rPr>
              <a:t>nemusí být monotónní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4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4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4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400" dirty="0" smtClean="0">
              <a:solidFill>
                <a:prstClr val="black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 l="37931" r="36322"/>
          <a:stretch>
            <a:fillRect/>
          </a:stretch>
        </p:blipFill>
        <p:spPr bwMode="auto">
          <a:xfrm>
            <a:off x="2299047" y="5910144"/>
            <a:ext cx="2017073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Obdélník 20"/>
          <p:cNvSpPr/>
          <p:nvPr/>
        </p:nvSpPr>
        <p:spPr>
          <a:xfrm>
            <a:off x="714348" y="6000768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</a:pPr>
            <a:r>
              <a:rPr lang="cs-CZ" sz="1400" b="1" dirty="0" smtClean="0">
                <a:solidFill>
                  <a:prstClr val="black"/>
                </a:solidFill>
              </a:rPr>
              <a:t>Riziková funkce: </a:t>
            </a:r>
          </a:p>
          <a:p>
            <a:pPr marL="180975" indent="-180975">
              <a:buSzPct val="150000"/>
            </a:pPr>
            <a:endParaRPr lang="cs-CZ" sz="14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Metoda maximální věrohodnosti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5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9552" y="1026602"/>
            <a:ext cx="820891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Parametrické odhady </a:t>
            </a:r>
            <a:r>
              <a:rPr lang="cs-CZ" sz="1800" i="1" dirty="0" smtClean="0">
                <a:solidFill>
                  <a:prstClr val="black"/>
                </a:solidFill>
              </a:rPr>
              <a:t>S(t) </a:t>
            </a:r>
            <a:r>
              <a:rPr lang="cs-CZ" sz="1800" dirty="0" smtClean="0">
                <a:solidFill>
                  <a:prstClr val="black"/>
                </a:solidFill>
              </a:rPr>
              <a:t>jsou v analýze přežití založeny na </a:t>
            </a:r>
            <a:r>
              <a:rPr lang="cs-CZ" sz="1800" b="1" dirty="0" smtClean="0">
                <a:solidFill>
                  <a:prstClr val="black"/>
                </a:solidFill>
              </a:rPr>
              <a:t>metodě maximální věrohodnosti </a:t>
            </a:r>
            <a:r>
              <a:rPr lang="cs-CZ" sz="1800" dirty="0" smtClean="0">
                <a:solidFill>
                  <a:prstClr val="black"/>
                </a:solidFill>
              </a:rPr>
              <a:t>(</a:t>
            </a:r>
            <a:r>
              <a:rPr lang="en-GB" sz="1800" i="1" dirty="0" smtClean="0">
                <a:solidFill>
                  <a:prstClr val="black"/>
                </a:solidFill>
              </a:rPr>
              <a:t>maximum likelihood estimation</a:t>
            </a:r>
            <a:r>
              <a:rPr lang="cs-CZ" sz="1800" dirty="0" smtClean="0">
                <a:solidFill>
                  <a:prstClr val="black"/>
                </a:solidFill>
              </a:rPr>
              <a:t>)</a:t>
            </a:r>
            <a:endParaRPr lang="cs-CZ" sz="18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Zavádí tzv. </a:t>
            </a:r>
            <a:r>
              <a:rPr lang="cs-CZ" sz="1800" b="1" dirty="0" smtClean="0">
                <a:solidFill>
                  <a:prstClr val="black"/>
                </a:solidFill>
              </a:rPr>
              <a:t>věrohodnostní funkci</a:t>
            </a:r>
            <a:r>
              <a:rPr lang="cs-CZ" sz="1800" dirty="0" smtClean="0">
                <a:solidFill>
                  <a:prstClr val="black"/>
                </a:solidFill>
              </a:rPr>
              <a:t>, která je použita pro odhad neznámých parametrů vybraného rozdělení pravděpodobnosti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Principem je nalezení odhadu parametru </a:t>
            </a:r>
            <a:r>
              <a:rPr lang="cs-CZ" sz="1800" i="1" dirty="0" smtClean="0">
                <a:solidFill>
                  <a:prstClr val="black"/>
                </a:solidFill>
              </a:rPr>
              <a:t>θ</a:t>
            </a:r>
            <a:r>
              <a:rPr lang="cs-CZ" sz="1800" dirty="0" smtClean="0">
                <a:solidFill>
                  <a:prstClr val="black"/>
                </a:solidFill>
              </a:rPr>
              <a:t>, který maximalizuje pravděpodobnost, že pozorované hodnoty pocházejí z předpokládaného rozdělení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Hlavní myšlenka</a:t>
            </a:r>
            <a:r>
              <a:rPr lang="cs-CZ" sz="1800" dirty="0" smtClean="0">
                <a:solidFill>
                  <a:prstClr val="black"/>
                </a:solidFill>
              </a:rPr>
              <a:t>:  sdružená hustota jako funkce vektoru parametrů </a:t>
            </a:r>
            <a:r>
              <a:rPr lang="cs-CZ" sz="1800" b="1" i="1" dirty="0" smtClean="0">
                <a:solidFill>
                  <a:prstClr val="black"/>
                </a:solidFill>
              </a:rPr>
              <a:t>θ</a:t>
            </a:r>
            <a:r>
              <a:rPr lang="cs-CZ" sz="1800" dirty="0" smtClean="0">
                <a:solidFill>
                  <a:prstClr val="black"/>
                </a:solidFill>
              </a:rPr>
              <a:t> (při pevně daných hodnotách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baseline="-25000" dirty="0" smtClean="0">
                <a:solidFill>
                  <a:prstClr val="black"/>
                </a:solidFill>
              </a:rPr>
              <a:t>1</a:t>
            </a:r>
            <a:r>
              <a:rPr lang="cs-CZ" sz="1800" dirty="0" smtClean="0">
                <a:solidFill>
                  <a:prstClr val="black"/>
                </a:solidFill>
              </a:rPr>
              <a:t>, </a:t>
            </a:r>
            <a:r>
              <a:rPr lang="cs-CZ" sz="1800" i="1" dirty="0" smtClean="0">
                <a:solidFill>
                  <a:prstClr val="black"/>
                </a:solidFill>
              </a:rPr>
              <a:t>t</a:t>
            </a:r>
            <a:r>
              <a:rPr lang="cs-CZ" sz="1800" baseline="-25000" dirty="0" smtClean="0">
                <a:solidFill>
                  <a:prstClr val="black"/>
                </a:solidFill>
              </a:rPr>
              <a:t>2</a:t>
            </a:r>
            <a:r>
              <a:rPr lang="cs-CZ" sz="1800" dirty="0" smtClean="0">
                <a:solidFill>
                  <a:prstClr val="black"/>
                </a:solidFill>
              </a:rPr>
              <a:t>,…, </a:t>
            </a:r>
            <a:r>
              <a:rPr lang="cs-CZ" sz="1800" i="1" dirty="0" err="1" smtClean="0">
                <a:solidFill>
                  <a:prstClr val="black"/>
                </a:solidFill>
              </a:rPr>
              <a:t>t</a:t>
            </a:r>
            <a:r>
              <a:rPr lang="cs-CZ" sz="1800" i="1" baseline="-25000" dirty="0" err="1" smtClean="0">
                <a:solidFill>
                  <a:prstClr val="black"/>
                </a:solidFill>
              </a:rPr>
              <a:t>n</a:t>
            </a:r>
            <a:r>
              <a:rPr lang="cs-CZ" sz="1800" dirty="0" smtClean="0">
                <a:solidFill>
                  <a:prstClr val="black"/>
                </a:solidFill>
              </a:rPr>
              <a:t>) → ze všech možných hodnot </a:t>
            </a:r>
            <a:r>
              <a:rPr lang="cs-CZ" sz="1800" b="1" i="1" dirty="0" smtClean="0">
                <a:solidFill>
                  <a:prstClr val="black"/>
                </a:solidFill>
              </a:rPr>
              <a:t>θ</a:t>
            </a:r>
            <a:r>
              <a:rPr lang="cs-CZ" sz="1800" dirty="0" smtClean="0">
                <a:solidFill>
                  <a:prstClr val="black"/>
                </a:solidFill>
              </a:rPr>
              <a:t> vybírá metoda maximální věrohodnosti takové, aby věrohodnostní funkce nabývala svého maxima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b="1" dirty="0" smtClean="0">
              <a:solidFill>
                <a:prstClr val="black"/>
              </a:solidFill>
            </a:endParaRPr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57" y="2896685"/>
            <a:ext cx="831668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Metoda maximální věrohodnosti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5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9552" y="785794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b="1" dirty="0" smtClean="0">
                <a:solidFill>
                  <a:prstClr val="black"/>
                </a:solidFill>
              </a:rPr>
              <a:t>Věrohodnostní funkce přežití </a:t>
            </a:r>
            <a:r>
              <a:rPr lang="cs-CZ" sz="1600" dirty="0" smtClean="0">
                <a:solidFill>
                  <a:prstClr val="black"/>
                </a:solidFill>
              </a:rPr>
              <a:t>(v přítomnosti </a:t>
            </a:r>
            <a:r>
              <a:rPr lang="cs-CZ" sz="1600" dirty="0" err="1" smtClean="0">
                <a:solidFill>
                  <a:prstClr val="black"/>
                </a:solidFill>
              </a:rPr>
              <a:t>cenzorování</a:t>
            </a:r>
            <a:r>
              <a:rPr lang="cs-CZ" sz="1600" dirty="0" smtClean="0">
                <a:solidFill>
                  <a:prstClr val="black"/>
                </a:solidFill>
              </a:rPr>
              <a:t>):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b="1" dirty="0" smtClean="0">
                <a:solidFill>
                  <a:prstClr val="black"/>
                </a:solidFill>
              </a:rPr>
              <a:t>Logaritmická věrohodnostní funkce přežití</a:t>
            </a:r>
            <a:r>
              <a:rPr lang="cs-CZ" sz="1600" dirty="0" smtClean="0">
                <a:solidFill>
                  <a:prstClr val="black"/>
                </a:solidFill>
              </a:rPr>
              <a:t>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b="1" dirty="0" smtClean="0">
                <a:solidFill>
                  <a:prstClr val="black"/>
                </a:solidFill>
              </a:rPr>
              <a:t>Úplné pozorování</a:t>
            </a:r>
            <a:r>
              <a:rPr lang="cs-CZ" sz="1600" dirty="0" smtClean="0">
                <a:solidFill>
                  <a:prstClr val="black"/>
                </a:solidFill>
              </a:rPr>
              <a:t>: příspěvek </a:t>
            </a:r>
            <a:r>
              <a:rPr lang="cs-CZ" sz="1600" i="1" dirty="0" err="1" smtClean="0">
                <a:solidFill>
                  <a:prstClr val="black"/>
                </a:solidFill>
              </a:rPr>
              <a:t>i</a:t>
            </a:r>
            <a:r>
              <a:rPr lang="cs-CZ" sz="1600" dirty="0" err="1" smtClean="0">
                <a:solidFill>
                  <a:prstClr val="black"/>
                </a:solidFill>
              </a:rPr>
              <a:t>tého</a:t>
            </a:r>
            <a:r>
              <a:rPr lang="cs-CZ" sz="1600" dirty="0" smtClean="0">
                <a:solidFill>
                  <a:prstClr val="black"/>
                </a:solidFill>
              </a:rPr>
              <a:t> pacienta k věrohodnostní funkci lze vyjádřit jako </a:t>
            </a:r>
            <a:r>
              <a:rPr lang="cs-CZ" sz="1600" i="1" dirty="0" smtClean="0">
                <a:solidFill>
                  <a:prstClr val="black"/>
                </a:solidFill>
              </a:rPr>
              <a:t>f</a:t>
            </a:r>
            <a:r>
              <a:rPr lang="cs-CZ" sz="1600" dirty="0" smtClean="0">
                <a:solidFill>
                  <a:prstClr val="black"/>
                </a:solidFill>
              </a:rPr>
              <a:t>(</a:t>
            </a:r>
            <a:r>
              <a:rPr lang="cs-CZ" sz="1600" i="1" dirty="0" smtClean="0">
                <a:solidFill>
                  <a:prstClr val="black"/>
                </a:solidFill>
              </a:rPr>
              <a:t>t</a:t>
            </a:r>
            <a:r>
              <a:rPr lang="cs-CZ" sz="1600" i="1" baseline="-25000" dirty="0" smtClean="0">
                <a:solidFill>
                  <a:prstClr val="black"/>
                </a:solidFill>
              </a:rPr>
              <a:t>i</a:t>
            </a:r>
            <a:r>
              <a:rPr lang="cs-CZ" sz="1600" dirty="0" smtClean="0">
                <a:solidFill>
                  <a:prstClr val="black"/>
                </a:solidFill>
              </a:rPr>
              <a:t>) = </a:t>
            </a:r>
            <a:r>
              <a:rPr lang="cs-CZ" sz="1600" i="1" dirty="0" smtClean="0">
                <a:solidFill>
                  <a:prstClr val="black"/>
                </a:solidFill>
              </a:rPr>
              <a:t>h</a:t>
            </a:r>
            <a:r>
              <a:rPr lang="cs-CZ" sz="1600" dirty="0" smtClean="0">
                <a:solidFill>
                  <a:prstClr val="black"/>
                </a:solidFill>
              </a:rPr>
              <a:t>(</a:t>
            </a:r>
            <a:r>
              <a:rPr lang="cs-CZ" sz="1600" i="1" dirty="0" smtClean="0">
                <a:solidFill>
                  <a:prstClr val="black"/>
                </a:solidFill>
              </a:rPr>
              <a:t>t</a:t>
            </a:r>
            <a:r>
              <a:rPr lang="cs-CZ" sz="1600" i="1" baseline="-25000" dirty="0" smtClean="0">
                <a:solidFill>
                  <a:prstClr val="black"/>
                </a:solidFill>
              </a:rPr>
              <a:t>i</a:t>
            </a:r>
            <a:r>
              <a:rPr lang="cs-CZ" sz="1600" dirty="0" smtClean="0">
                <a:solidFill>
                  <a:prstClr val="black"/>
                </a:solidFill>
              </a:rPr>
              <a:t>)</a:t>
            </a:r>
            <a:r>
              <a:rPr lang="cs-CZ" sz="1600" i="1" dirty="0" smtClean="0">
                <a:solidFill>
                  <a:prstClr val="black"/>
                </a:solidFill>
              </a:rPr>
              <a:t>S</a:t>
            </a:r>
            <a:r>
              <a:rPr lang="cs-CZ" sz="1600" dirty="0" smtClean="0">
                <a:solidFill>
                  <a:prstClr val="black"/>
                </a:solidFill>
              </a:rPr>
              <a:t>(</a:t>
            </a:r>
            <a:r>
              <a:rPr lang="cs-CZ" sz="1600" i="1" dirty="0" smtClean="0">
                <a:solidFill>
                  <a:prstClr val="black"/>
                </a:solidFill>
              </a:rPr>
              <a:t>t</a:t>
            </a:r>
            <a:r>
              <a:rPr lang="cs-CZ" sz="1600" i="1" baseline="-25000" dirty="0" smtClean="0">
                <a:solidFill>
                  <a:prstClr val="black"/>
                </a:solidFill>
              </a:rPr>
              <a:t>i</a:t>
            </a:r>
            <a:r>
              <a:rPr lang="cs-CZ" sz="1600" dirty="0" smtClean="0">
                <a:solidFill>
                  <a:prstClr val="black"/>
                </a:solidFill>
              </a:rPr>
              <a:t>) – pravděpodobnost, že se subjekt dožil času </a:t>
            </a:r>
            <a:r>
              <a:rPr lang="cs-CZ" sz="1600" i="1" dirty="0" smtClean="0">
                <a:solidFill>
                  <a:prstClr val="black"/>
                </a:solidFill>
              </a:rPr>
              <a:t>t</a:t>
            </a:r>
            <a:r>
              <a:rPr lang="cs-CZ" sz="1600" i="1" baseline="-25000" dirty="0" smtClean="0">
                <a:solidFill>
                  <a:prstClr val="black"/>
                </a:solidFill>
              </a:rPr>
              <a:t>i</a:t>
            </a:r>
            <a:r>
              <a:rPr lang="cs-CZ" sz="1600" dirty="0" smtClean="0">
                <a:solidFill>
                  <a:prstClr val="black"/>
                </a:solidFill>
              </a:rPr>
              <a:t> bez události a zároveň u něj v čase </a:t>
            </a:r>
            <a:r>
              <a:rPr lang="cs-CZ" sz="1600" i="1" dirty="0" smtClean="0">
                <a:solidFill>
                  <a:prstClr val="black"/>
                </a:solidFill>
              </a:rPr>
              <a:t>t</a:t>
            </a:r>
            <a:r>
              <a:rPr lang="cs-CZ" sz="1600" i="1" baseline="-25000" dirty="0" smtClean="0">
                <a:solidFill>
                  <a:prstClr val="black"/>
                </a:solidFill>
              </a:rPr>
              <a:t>i</a:t>
            </a:r>
            <a:r>
              <a:rPr lang="cs-CZ" sz="1600" dirty="0" smtClean="0">
                <a:solidFill>
                  <a:prstClr val="black"/>
                </a:solidFill>
              </a:rPr>
              <a:t> událost nastala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b="1" dirty="0" err="1" smtClean="0">
                <a:solidFill>
                  <a:prstClr val="black"/>
                </a:solidFill>
              </a:rPr>
              <a:t>Cenzorované</a:t>
            </a:r>
            <a:r>
              <a:rPr lang="cs-CZ" sz="1600" b="1" dirty="0" smtClean="0">
                <a:solidFill>
                  <a:prstClr val="black"/>
                </a:solidFill>
              </a:rPr>
              <a:t> pozorování</a:t>
            </a:r>
            <a:r>
              <a:rPr lang="cs-CZ" sz="1600" dirty="0" smtClean="0">
                <a:solidFill>
                  <a:prstClr val="black"/>
                </a:solidFill>
              </a:rPr>
              <a:t>: příspěvek </a:t>
            </a:r>
            <a:r>
              <a:rPr lang="cs-CZ" sz="1600" i="1" dirty="0" err="1" smtClean="0">
                <a:solidFill>
                  <a:prstClr val="black"/>
                </a:solidFill>
              </a:rPr>
              <a:t>i</a:t>
            </a:r>
            <a:r>
              <a:rPr lang="cs-CZ" sz="1600" dirty="0" err="1" smtClean="0">
                <a:solidFill>
                  <a:prstClr val="black"/>
                </a:solidFill>
              </a:rPr>
              <a:t>tého</a:t>
            </a:r>
            <a:r>
              <a:rPr lang="cs-CZ" sz="1600" dirty="0" smtClean="0">
                <a:solidFill>
                  <a:prstClr val="black"/>
                </a:solidFill>
              </a:rPr>
              <a:t> pacienta k věrohodnostní funkci lze zjednodušit pouze na </a:t>
            </a:r>
            <a:r>
              <a:rPr lang="cs-CZ" sz="1600" i="1" dirty="0" smtClean="0">
                <a:solidFill>
                  <a:prstClr val="black"/>
                </a:solidFill>
              </a:rPr>
              <a:t>f</a:t>
            </a:r>
            <a:r>
              <a:rPr lang="cs-CZ" sz="1600" dirty="0" smtClean="0">
                <a:solidFill>
                  <a:prstClr val="black"/>
                </a:solidFill>
              </a:rPr>
              <a:t>(</a:t>
            </a:r>
            <a:r>
              <a:rPr lang="cs-CZ" sz="1600" i="1" dirty="0" smtClean="0">
                <a:solidFill>
                  <a:prstClr val="black"/>
                </a:solidFill>
              </a:rPr>
              <a:t>t</a:t>
            </a:r>
            <a:r>
              <a:rPr lang="cs-CZ" sz="1600" i="1" baseline="-25000" dirty="0" smtClean="0">
                <a:solidFill>
                  <a:prstClr val="black"/>
                </a:solidFill>
              </a:rPr>
              <a:t>i</a:t>
            </a:r>
            <a:r>
              <a:rPr lang="cs-CZ" sz="1600" dirty="0" smtClean="0">
                <a:solidFill>
                  <a:prstClr val="black"/>
                </a:solidFill>
              </a:rPr>
              <a:t>) = </a:t>
            </a:r>
            <a:r>
              <a:rPr lang="cs-CZ" sz="1600" i="1" dirty="0" smtClean="0">
                <a:solidFill>
                  <a:prstClr val="black"/>
                </a:solidFill>
              </a:rPr>
              <a:t>S</a:t>
            </a:r>
            <a:r>
              <a:rPr lang="cs-CZ" sz="1600" dirty="0" smtClean="0">
                <a:solidFill>
                  <a:prstClr val="black"/>
                </a:solidFill>
              </a:rPr>
              <a:t>(</a:t>
            </a:r>
            <a:r>
              <a:rPr lang="cs-CZ" sz="1600" i="1" dirty="0" smtClean="0">
                <a:solidFill>
                  <a:prstClr val="black"/>
                </a:solidFill>
              </a:rPr>
              <a:t>t</a:t>
            </a:r>
            <a:r>
              <a:rPr lang="cs-CZ" sz="1600" i="1" baseline="-25000" dirty="0" smtClean="0">
                <a:solidFill>
                  <a:prstClr val="black"/>
                </a:solidFill>
              </a:rPr>
              <a:t>i</a:t>
            </a:r>
            <a:r>
              <a:rPr lang="cs-CZ" sz="1600" dirty="0" smtClean="0">
                <a:solidFill>
                  <a:prstClr val="black"/>
                </a:solidFill>
              </a:rPr>
              <a:t>), neboť jediné, co víme, je, že se subjekt bez události dožil času </a:t>
            </a:r>
            <a:r>
              <a:rPr lang="cs-CZ" sz="1600" i="1" dirty="0" smtClean="0">
                <a:solidFill>
                  <a:prstClr val="black"/>
                </a:solidFill>
              </a:rPr>
              <a:t>t</a:t>
            </a:r>
            <a:r>
              <a:rPr lang="cs-CZ" sz="1600" i="1" baseline="-25000" dirty="0" smtClean="0">
                <a:solidFill>
                  <a:prstClr val="black"/>
                </a:solidFill>
              </a:rPr>
              <a:t>i</a:t>
            </a:r>
            <a:endParaRPr lang="cs-CZ" sz="1600" dirty="0" smtClean="0">
              <a:solidFill>
                <a:prstClr val="black"/>
              </a:solidFill>
            </a:endParaRPr>
          </a:p>
        </p:txBody>
      </p:sp>
      <p:pic>
        <p:nvPicPr>
          <p:cNvPr id="604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57" y="1331172"/>
            <a:ext cx="831668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32" y="2383556"/>
            <a:ext cx="903613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66" name="Picture 6"/>
          <p:cNvPicPr>
            <a:picLocks noChangeAspect="1" noChangeArrowheads="1"/>
          </p:cNvPicPr>
          <p:nvPr/>
        </p:nvPicPr>
        <p:blipFill>
          <a:blip r:embed="rId5" cstate="print"/>
          <a:srcRect r="35142" b="-8107"/>
          <a:stretch>
            <a:fillRect/>
          </a:stretch>
        </p:blipFill>
        <p:spPr bwMode="auto">
          <a:xfrm>
            <a:off x="1854656" y="3157128"/>
            <a:ext cx="5860616" cy="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6775" y="4007444"/>
            <a:ext cx="903613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1083629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Srovnání parametrických odhadů funkce přežití</a:t>
            </a:r>
            <a:endParaRPr lang="en-GB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5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39552" y="100010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b="1" dirty="0" smtClean="0">
                <a:solidFill>
                  <a:prstClr val="black"/>
                </a:solidFill>
              </a:rPr>
              <a:t>Příklad:</a:t>
            </a:r>
            <a:r>
              <a:rPr lang="cs-CZ" sz="1600" dirty="0" smtClean="0">
                <a:solidFill>
                  <a:prstClr val="black"/>
                </a:solidFill>
              </a:rPr>
              <a:t> data pacientů s metastatickým karcinomem plic z registru TULUNG, kteří byli léčeni </a:t>
            </a:r>
            <a:r>
              <a:rPr lang="cs-CZ" sz="1600" dirty="0" err="1" smtClean="0">
                <a:solidFill>
                  <a:prstClr val="black"/>
                </a:solidFill>
              </a:rPr>
              <a:t>protinádorovou</a:t>
            </a:r>
            <a:r>
              <a:rPr lang="cs-CZ" sz="1600" dirty="0" smtClean="0">
                <a:solidFill>
                  <a:prstClr val="black"/>
                </a:solidFill>
              </a:rPr>
              <a:t> terapií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675851" y="2071678"/>
            <a:ext cx="30003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dirty="0" smtClean="0">
                <a:solidFill>
                  <a:prstClr val="black"/>
                </a:solidFill>
              </a:rPr>
              <a:t>Logaritmicko-normální a logaritmicko-logistické rozdělení vystihují pozorované hodnoty přežití s drobnými výjimkami, které však mohou být způsobeny způsobem sběru dat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dirty="0" smtClean="0">
                <a:solidFill>
                  <a:prstClr val="black"/>
                </a:solidFill>
              </a:rPr>
              <a:t>Odhady pro exponenciální a </a:t>
            </a:r>
            <a:r>
              <a:rPr lang="cs-CZ" sz="1600" dirty="0" err="1" smtClean="0">
                <a:solidFill>
                  <a:prstClr val="black"/>
                </a:solidFill>
              </a:rPr>
              <a:t>Weibullovo</a:t>
            </a:r>
            <a:r>
              <a:rPr lang="cs-CZ" sz="1600" dirty="0" smtClean="0">
                <a:solidFill>
                  <a:prstClr val="black"/>
                </a:solidFill>
              </a:rPr>
              <a:t> rozdělení jsou méně přesné, neboť méně kopírují Kaplanův-</a:t>
            </a:r>
            <a:r>
              <a:rPr lang="cs-CZ" sz="1600" dirty="0" err="1" smtClean="0">
                <a:solidFill>
                  <a:prstClr val="black"/>
                </a:solidFill>
              </a:rPr>
              <a:t>Meierův</a:t>
            </a:r>
            <a:r>
              <a:rPr lang="cs-CZ" sz="1600" dirty="0" smtClean="0">
                <a:solidFill>
                  <a:prstClr val="black"/>
                </a:solidFill>
              </a:rPr>
              <a:t> odhad</a:t>
            </a:r>
          </a:p>
        </p:txBody>
      </p:sp>
      <p:pic>
        <p:nvPicPr>
          <p:cNvPr id="10" name="Obrázek 3" descr="Aplikovana analyza preziti - kap 4 - obr 1.emf"/>
          <p:cNvPicPr>
            <a:picLocks noChangeAspect="1"/>
          </p:cNvPicPr>
          <p:nvPr/>
        </p:nvPicPr>
        <p:blipFill>
          <a:blip r:embed="rId3" cstate="print"/>
          <a:srcRect b="14227"/>
          <a:stretch>
            <a:fillRect/>
          </a:stretch>
        </p:blipFill>
        <p:spPr>
          <a:xfrm>
            <a:off x="299255" y="1825115"/>
            <a:ext cx="5130001" cy="4696877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1083629" y="207476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Ověřování předpokladu rozdělení</a:t>
            </a:r>
            <a:endParaRPr lang="en-GB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5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39552" y="1214422"/>
            <a:ext cx="77768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b="1" dirty="0" smtClean="0">
                <a:solidFill>
                  <a:prstClr val="black"/>
                </a:solidFill>
              </a:rPr>
              <a:t>Ověření zvoleného rozdělení pravděpodobnosti </a:t>
            </a:r>
            <a:r>
              <a:rPr lang="cs-CZ" sz="1600" dirty="0" smtClean="0">
                <a:solidFill>
                  <a:prstClr val="black"/>
                </a:solidFill>
              </a:rPr>
              <a:t>= </a:t>
            </a:r>
            <a:r>
              <a:rPr lang="cs-CZ" sz="1600" b="1" dirty="0" smtClean="0">
                <a:solidFill>
                  <a:srgbClr val="FF0000"/>
                </a:solidFill>
              </a:rPr>
              <a:t>klíčový prvek </a:t>
            </a:r>
            <a:r>
              <a:rPr lang="cs-CZ" sz="1600" dirty="0" smtClean="0">
                <a:solidFill>
                  <a:prstClr val="black"/>
                </a:solidFill>
              </a:rPr>
              <a:t>pro použití parametrických modelů v hodnocení přežití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dirty="0" smtClean="0">
                <a:solidFill>
                  <a:prstClr val="black"/>
                </a:solidFill>
              </a:rPr>
              <a:t>Tento krok samozřejmě není jednoduchý a může být do značné míry subjektivním, zvláště srovnáváme-li např. </a:t>
            </a:r>
            <a:r>
              <a:rPr lang="cs-CZ" sz="1600" dirty="0" err="1" smtClean="0">
                <a:solidFill>
                  <a:prstClr val="black"/>
                </a:solidFill>
              </a:rPr>
              <a:t>neparametrický</a:t>
            </a:r>
            <a:r>
              <a:rPr lang="cs-CZ" sz="1600" dirty="0" smtClean="0">
                <a:solidFill>
                  <a:prstClr val="black"/>
                </a:solidFill>
              </a:rPr>
              <a:t> Kaplanův-</a:t>
            </a:r>
            <a:r>
              <a:rPr lang="cs-CZ" sz="1600" dirty="0" err="1" smtClean="0">
                <a:solidFill>
                  <a:prstClr val="black"/>
                </a:solidFill>
              </a:rPr>
              <a:t>Meierův</a:t>
            </a:r>
            <a:r>
              <a:rPr lang="cs-CZ" sz="1600" dirty="0" smtClean="0">
                <a:solidFill>
                  <a:prstClr val="black"/>
                </a:solidFill>
              </a:rPr>
              <a:t> odhad s proloženou parametrickou křivkou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dirty="0" smtClean="0">
                <a:solidFill>
                  <a:prstClr val="black"/>
                </a:solidFill>
              </a:rPr>
              <a:t>Pro exponenciální a </a:t>
            </a:r>
            <a:r>
              <a:rPr lang="cs-CZ" sz="1600" dirty="0" err="1" smtClean="0">
                <a:solidFill>
                  <a:prstClr val="black"/>
                </a:solidFill>
              </a:rPr>
              <a:t>Weibullovo</a:t>
            </a:r>
            <a:r>
              <a:rPr lang="cs-CZ" sz="1600" dirty="0" smtClean="0">
                <a:solidFill>
                  <a:prstClr val="black"/>
                </a:solidFill>
              </a:rPr>
              <a:t> rozdělení však existují jednoduchá pravidla pro ověření vhodnosti těchto rozdělení pravděpodobnosti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b="1" u="sng" dirty="0" smtClean="0">
                <a:solidFill>
                  <a:prstClr val="black"/>
                </a:solidFill>
              </a:rPr>
              <a:t>Ověření předpokladu exponenciálního rozdělení</a:t>
            </a:r>
            <a:r>
              <a:rPr lang="cs-CZ" sz="1600" b="1" dirty="0" smtClean="0">
                <a:solidFill>
                  <a:prstClr val="black"/>
                </a:solidFill>
              </a:rPr>
              <a:t>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600" b="1" u="sng" dirty="0" smtClean="0">
                <a:solidFill>
                  <a:prstClr val="black"/>
                </a:solidFill>
              </a:rPr>
              <a:t>Ověření předpokladu </a:t>
            </a:r>
            <a:r>
              <a:rPr lang="cs-CZ" sz="1600" b="1" u="sng" dirty="0" err="1" smtClean="0">
                <a:solidFill>
                  <a:prstClr val="black"/>
                </a:solidFill>
              </a:rPr>
              <a:t>Weibullova</a:t>
            </a:r>
            <a:r>
              <a:rPr lang="cs-CZ" sz="1600" b="1" u="sng" dirty="0" smtClean="0">
                <a:solidFill>
                  <a:prstClr val="black"/>
                </a:solidFill>
              </a:rPr>
              <a:t> rozdělení</a:t>
            </a:r>
            <a:r>
              <a:rPr lang="cs-CZ" sz="1600" b="1" dirty="0" smtClean="0">
                <a:solidFill>
                  <a:prstClr val="black"/>
                </a:solidFill>
              </a:rPr>
              <a:t>:</a:t>
            </a:r>
          </a:p>
          <a:p>
            <a:pPr marL="180975" indent="-180975">
              <a:buSzPct val="150000"/>
            </a:pPr>
            <a:r>
              <a:rPr lang="cs-CZ" sz="1600" dirty="0" smtClean="0">
                <a:solidFill>
                  <a:prstClr val="black"/>
                </a:solidFill>
              </a:rPr>
              <a:t>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600" b="1" dirty="0" smtClean="0">
              <a:solidFill>
                <a:prstClr val="black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42425" t="-60756" r="43958" b="-15633"/>
          <a:stretch>
            <a:fillRect/>
          </a:stretch>
        </p:blipFill>
        <p:spPr bwMode="auto">
          <a:xfrm>
            <a:off x="1114543" y="4026059"/>
            <a:ext cx="1170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Šipka doprava 10"/>
          <p:cNvSpPr/>
          <p:nvPr/>
        </p:nvSpPr>
        <p:spPr>
          <a:xfrm>
            <a:off x="2480295" y="4273060"/>
            <a:ext cx="1296000" cy="108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606210" name="Picture 2"/>
          <p:cNvPicPr>
            <a:picLocks noChangeAspect="1" noChangeArrowheads="1"/>
          </p:cNvPicPr>
          <p:nvPr/>
        </p:nvPicPr>
        <p:blipFill>
          <a:blip r:embed="rId4" cstate="print"/>
          <a:srcRect l="42553" r="42128" b="-24805"/>
          <a:stretch>
            <a:fillRect/>
          </a:stretch>
        </p:blipFill>
        <p:spPr bwMode="auto">
          <a:xfrm>
            <a:off x="3870683" y="4173248"/>
            <a:ext cx="1428760" cy="3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2448046" y="4071809"/>
            <a:ext cx="1305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i="1" dirty="0" smtClean="0">
                <a:solidFill>
                  <a:prstClr val="black"/>
                </a:solidFill>
              </a:rPr>
              <a:t>dle definičních vztahů</a:t>
            </a:r>
            <a:endParaRPr lang="cs-CZ" sz="900" i="1" dirty="0">
              <a:solidFill>
                <a:prstClr val="black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5340762" y="4273060"/>
            <a:ext cx="1296000" cy="108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318629" y="4071809"/>
            <a:ext cx="1305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i="1" dirty="0" smtClean="0">
                <a:solidFill>
                  <a:prstClr val="black"/>
                </a:solidFill>
              </a:rPr>
              <a:t>splnění předpokladu</a:t>
            </a:r>
            <a:endParaRPr lang="cs-CZ" sz="900" i="1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779638" y="4000371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>
                <a:solidFill>
                  <a:prstClr val="black"/>
                </a:solidFill>
              </a:rPr>
              <a:t>Nelsonův</a:t>
            </a:r>
            <a:r>
              <a:rPr lang="cs-CZ" sz="1200" dirty="0" smtClean="0">
                <a:solidFill>
                  <a:prstClr val="black"/>
                </a:solidFill>
              </a:rPr>
              <a:t>-</a:t>
            </a:r>
            <a:r>
              <a:rPr lang="cs-CZ" sz="1200" dirty="0" err="1" smtClean="0">
                <a:solidFill>
                  <a:prstClr val="black"/>
                </a:solidFill>
              </a:rPr>
              <a:t>Aalenův</a:t>
            </a:r>
            <a:r>
              <a:rPr lang="cs-CZ" sz="1200" dirty="0" smtClean="0">
                <a:solidFill>
                  <a:prstClr val="black"/>
                </a:solidFill>
              </a:rPr>
              <a:t> odhad </a:t>
            </a:r>
            <a:r>
              <a:rPr lang="cs-CZ" sz="1200" i="1" dirty="0" smtClean="0">
                <a:solidFill>
                  <a:prstClr val="black"/>
                </a:solidFill>
              </a:rPr>
              <a:t>H(t) </a:t>
            </a:r>
            <a:r>
              <a:rPr lang="cs-CZ" sz="1200" dirty="0" smtClean="0">
                <a:solidFill>
                  <a:prstClr val="black"/>
                </a:solidFill>
              </a:rPr>
              <a:t>by měl přibližně tvořit </a:t>
            </a:r>
            <a:r>
              <a:rPr lang="cs-CZ" sz="1200" b="1" dirty="0" smtClean="0">
                <a:solidFill>
                  <a:prstClr val="black"/>
                </a:solidFill>
              </a:rPr>
              <a:t>přímku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01285" y="4197312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</a:rPr>
              <a:t>Platí: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08225" y="5152132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</a:rPr>
              <a:t>Platí:</a:t>
            </a:r>
            <a:endParaRPr lang="cs-CZ" sz="1200" b="1" dirty="0">
              <a:solidFill>
                <a:prstClr val="black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 l="39432" r="42477" b="-62671"/>
          <a:stretch>
            <a:fillRect/>
          </a:stretch>
        </p:blipFill>
        <p:spPr bwMode="auto">
          <a:xfrm>
            <a:off x="1029680" y="5140007"/>
            <a:ext cx="1405303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6211" name="Picture 3"/>
          <p:cNvPicPr>
            <a:picLocks noChangeAspect="1" noChangeArrowheads="1"/>
          </p:cNvPicPr>
          <p:nvPr/>
        </p:nvPicPr>
        <p:blipFill>
          <a:blip r:embed="rId6" cstate="print"/>
          <a:srcRect l="26262" t="-28348" r="27343" b="-13393"/>
          <a:stretch>
            <a:fillRect/>
          </a:stretch>
        </p:blipFill>
        <p:spPr bwMode="auto">
          <a:xfrm>
            <a:off x="3830677" y="5104190"/>
            <a:ext cx="378621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Šipka doprava 20"/>
          <p:cNvSpPr/>
          <p:nvPr/>
        </p:nvSpPr>
        <p:spPr>
          <a:xfrm>
            <a:off x="2481112" y="5268879"/>
            <a:ext cx="1296000" cy="108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448863" y="5067628"/>
            <a:ext cx="1305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i="1" dirty="0" smtClean="0">
                <a:solidFill>
                  <a:prstClr val="black"/>
                </a:solidFill>
              </a:rPr>
              <a:t>úprava transformací</a:t>
            </a:r>
            <a:endParaRPr lang="cs-CZ" sz="900" i="1" dirty="0">
              <a:solidFill>
                <a:prstClr val="black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1301862" y="5844696"/>
            <a:ext cx="1296000" cy="108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279729" y="5643445"/>
            <a:ext cx="1305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i="1" dirty="0" smtClean="0">
                <a:solidFill>
                  <a:prstClr val="black"/>
                </a:solidFill>
              </a:rPr>
              <a:t>splnění předpokladu</a:t>
            </a:r>
            <a:endParaRPr lang="cs-CZ" sz="900" i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752984" y="5668783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</a:rPr>
              <a:t>Logaritmus </a:t>
            </a:r>
            <a:r>
              <a:rPr lang="cs-CZ" sz="1200" i="1" dirty="0" smtClean="0">
                <a:solidFill>
                  <a:prstClr val="black"/>
                </a:solidFill>
              </a:rPr>
              <a:t>H(t) </a:t>
            </a:r>
            <a:r>
              <a:rPr lang="cs-CZ" sz="1200" dirty="0" smtClean="0">
                <a:solidFill>
                  <a:prstClr val="black"/>
                </a:solidFill>
              </a:rPr>
              <a:t>je lineárně  závislý na logaritmu času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6" name="Šipka doprava 25"/>
          <p:cNvSpPr/>
          <p:nvPr/>
        </p:nvSpPr>
        <p:spPr>
          <a:xfrm>
            <a:off x="4919074" y="5844696"/>
            <a:ext cx="1296000" cy="108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896941" y="5643445"/>
            <a:ext cx="1305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i="1" dirty="0" smtClean="0">
                <a:solidFill>
                  <a:prstClr val="black"/>
                </a:solidFill>
              </a:rPr>
              <a:t>ověření předpokladu</a:t>
            </a:r>
            <a:endParaRPr lang="cs-CZ" sz="900" i="1" dirty="0">
              <a:solidFill>
                <a:prstClr val="black"/>
              </a:solidFill>
            </a:endParaRPr>
          </a:p>
        </p:txBody>
      </p:sp>
      <p:grpSp>
        <p:nvGrpSpPr>
          <p:cNvPr id="2" name="Skupina 28"/>
          <p:cNvGrpSpPr/>
          <p:nvPr/>
        </p:nvGrpSpPr>
        <p:grpSpPr>
          <a:xfrm>
            <a:off x="6371014" y="5568618"/>
            <a:ext cx="2188451" cy="646331"/>
            <a:chOff x="6371014" y="5666315"/>
            <a:chExt cx="2188451" cy="646331"/>
          </a:xfrm>
        </p:grpSpPr>
        <p:sp>
          <p:nvSpPr>
            <p:cNvPr id="28" name="TextovéPole 27"/>
            <p:cNvSpPr txBox="1"/>
            <p:nvPr/>
          </p:nvSpPr>
          <p:spPr>
            <a:xfrm>
              <a:off x="6416325" y="5666315"/>
              <a:ext cx="2143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prstClr val="black"/>
                  </a:solidFill>
                </a:rPr>
                <a:t>Pomocí Kaplanova-</a:t>
              </a:r>
              <a:r>
                <a:rPr lang="cs-CZ" sz="1200" dirty="0" err="1" smtClean="0">
                  <a:solidFill>
                    <a:prstClr val="black"/>
                  </a:solidFill>
                </a:rPr>
                <a:t>Meierova</a:t>
              </a:r>
              <a:r>
                <a:rPr lang="cs-CZ" sz="1200" dirty="0" smtClean="0">
                  <a:solidFill>
                    <a:prstClr val="black"/>
                  </a:solidFill>
                </a:rPr>
                <a:t> odhadu </a:t>
              </a:r>
              <a:r>
                <a:rPr lang="cs-CZ" sz="1200" i="1" dirty="0" smtClean="0">
                  <a:solidFill>
                    <a:prstClr val="black"/>
                  </a:solidFill>
                </a:rPr>
                <a:t>S(t)</a:t>
              </a:r>
              <a:r>
                <a:rPr lang="cs-CZ" sz="1200" dirty="0" smtClean="0">
                  <a:solidFill>
                    <a:prstClr val="black"/>
                  </a:solidFill>
                </a:rPr>
                <a:t> – znázornění</a:t>
              </a:r>
            </a:p>
            <a:p>
              <a:r>
                <a:rPr lang="cs-CZ" sz="1200" b="1" dirty="0" smtClean="0">
                  <a:solidFill>
                    <a:prstClr val="black"/>
                  </a:solidFill>
                </a:rPr>
                <a:t>                      </a:t>
              </a:r>
              <a:r>
                <a:rPr lang="cs-CZ" sz="1200" dirty="0" smtClean="0">
                  <a:solidFill>
                    <a:prstClr val="black"/>
                  </a:solidFill>
                </a:rPr>
                <a:t>proti </a:t>
              </a:r>
              <a:r>
                <a:rPr lang="cs-CZ" sz="1200" dirty="0" err="1" smtClean="0">
                  <a:solidFill>
                    <a:prstClr val="black"/>
                  </a:solidFill>
                </a:rPr>
                <a:t>ln</a:t>
              </a:r>
              <a:r>
                <a:rPr lang="cs-CZ" sz="1200" dirty="0" smtClean="0">
                  <a:solidFill>
                    <a:prstClr val="black"/>
                  </a:solidFill>
                </a:rPr>
                <a:t>(</a:t>
              </a:r>
              <a:r>
                <a:rPr lang="cs-CZ" sz="1200" i="1" dirty="0" smtClean="0">
                  <a:solidFill>
                    <a:prstClr val="black"/>
                  </a:solidFill>
                </a:rPr>
                <a:t>t</a:t>
              </a:r>
              <a:r>
                <a:rPr lang="cs-CZ" sz="1200" dirty="0" smtClean="0">
                  <a:solidFill>
                    <a:prstClr val="black"/>
                  </a:solidFill>
                </a:rPr>
                <a:t>)</a:t>
              </a:r>
              <a:endParaRPr lang="cs-CZ" sz="1200" dirty="0">
                <a:solidFill>
                  <a:prstClr val="black"/>
                </a:solidFill>
              </a:endParaRPr>
            </a:p>
          </p:txBody>
        </p:sp>
        <p:pic>
          <p:nvPicPr>
            <p:cNvPr id="60621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40486" r="42006" b="2830"/>
            <a:stretch>
              <a:fillRect/>
            </a:stretch>
          </p:blipFill>
          <p:spPr bwMode="auto">
            <a:xfrm>
              <a:off x="6371014" y="6059143"/>
              <a:ext cx="1085817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Cenzorování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485939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Definovaná událost se nemusí v průběhu sledování vyskytnout u všech subjektů (pozorování není kompletní). Čas přežití subjektů, u nichž v průběhu sledování nenastala definovaná událost, označujeme jako </a:t>
            </a:r>
            <a:r>
              <a:rPr lang="cs-CZ" sz="1800" b="1" dirty="0" smtClean="0">
                <a:solidFill>
                  <a:prstClr val="black"/>
                </a:solidFill>
              </a:rPr>
              <a:t>cenzorovaný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censored</a:t>
            </a:r>
            <a:r>
              <a:rPr lang="cs-CZ" sz="1800" dirty="0" smtClean="0">
                <a:solidFill>
                  <a:prstClr val="black"/>
                </a:solidFill>
              </a:rPr>
              <a:t>).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srgbClr val="FF0000"/>
                </a:solidFill>
              </a:rPr>
              <a:t>Subjekty bez sledované události nelze v žádném případě z hodnocení vyloučit, neboť nepřítomnost události lze velmi často považovat za pozitivní ukazatel.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  <a:latin typeface="Trebuchet MS"/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Příčiny cenzorování: </a:t>
            </a:r>
            <a:r>
              <a:rPr lang="cs-CZ" sz="1800" b="1" dirty="0" smtClean="0">
                <a:solidFill>
                  <a:prstClr val="black"/>
                </a:solidFill>
              </a:rPr>
              <a:t>ukončení sledování </a:t>
            </a:r>
            <a:r>
              <a:rPr lang="cs-CZ" sz="1800" dirty="0" smtClean="0">
                <a:solidFill>
                  <a:prstClr val="black"/>
                </a:solidFill>
              </a:rPr>
              <a:t>(např. uzavření databáze), </a:t>
            </a:r>
            <a:r>
              <a:rPr lang="cs-CZ" sz="1800" b="1" dirty="0" smtClean="0">
                <a:solidFill>
                  <a:prstClr val="black"/>
                </a:solidFill>
              </a:rPr>
              <a:t>ztráta kontaktu s pacientem</a:t>
            </a:r>
            <a:r>
              <a:rPr lang="cs-CZ" sz="1800" dirty="0" smtClean="0">
                <a:solidFill>
                  <a:prstClr val="black"/>
                </a:solidFill>
              </a:rPr>
              <a:t>, výskyt události, která výskyt námi definované události jednoznačně vylučuje: </a:t>
            </a:r>
            <a:r>
              <a:rPr lang="cs-CZ" sz="1800" b="1" dirty="0" smtClean="0">
                <a:solidFill>
                  <a:prstClr val="black"/>
                </a:solidFill>
              </a:rPr>
              <a:t>kompetitivní událost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competing event</a:t>
            </a:r>
            <a:r>
              <a:rPr lang="cs-CZ" sz="1800" dirty="0" smtClean="0">
                <a:solidFill>
                  <a:prstClr val="black"/>
                </a:solidFill>
              </a:rPr>
              <a:t>).</a:t>
            </a:r>
            <a:endParaRPr lang="cs-CZ" sz="1800" dirty="0" smtClean="0">
              <a:solidFill>
                <a:prstClr val="black"/>
              </a:solidFill>
              <a:latin typeface="Trebuchet MS"/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  <a:latin typeface="Trebuchet MS"/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cenzorování zprava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right censoring</a:t>
            </a:r>
            <a:r>
              <a:rPr lang="cs-CZ" sz="1800" dirty="0" smtClean="0">
                <a:solidFill>
                  <a:prstClr val="black"/>
                </a:solidFill>
              </a:rPr>
              <a:t>),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cenzorování zleva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left censoring</a:t>
            </a:r>
            <a:r>
              <a:rPr lang="cs-CZ" sz="1800" dirty="0" smtClean="0">
                <a:solidFill>
                  <a:prstClr val="black"/>
                </a:solidFill>
              </a:rPr>
              <a:t>),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intervalové cenzorování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interval censoring</a:t>
            </a:r>
            <a:r>
              <a:rPr lang="cs-CZ" sz="1800" dirty="0" smtClean="0">
                <a:solidFill>
                  <a:prstClr val="black"/>
                </a:solidFill>
              </a:rPr>
              <a:t>).</a:t>
            </a:r>
            <a:endParaRPr lang="cs-CZ" sz="1800" dirty="0" smtClean="0">
              <a:solidFill>
                <a:prstClr val="black"/>
              </a:solidFill>
              <a:latin typeface="Trebuchet M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1" name="Rectangle 3"/>
          <p:cNvSpPr>
            <a:spLocks noChangeArrowheads="1"/>
          </p:cNvSpPr>
          <p:nvPr/>
        </p:nvSpPr>
        <p:spPr bwMode="auto">
          <a:xfrm>
            <a:off x="1248999" y="1052736"/>
            <a:ext cx="68135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5000"/>
              </a:lnSpc>
              <a:defRPr/>
            </a:pPr>
            <a:r>
              <a:rPr kumimoji="0" lang="en-US" sz="2000" b="1" dirty="0">
                <a:solidFill>
                  <a:schemeClr val="bg1"/>
                </a:solidFill>
                <a:latin typeface="+mn-lt"/>
              </a:rPr>
              <a:t>www.iba.muni.cz</a:t>
            </a:r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2066925" y="3271838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kumimoji="0"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kumimoji="0" lang="en-US" sz="32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523" y="2859013"/>
            <a:ext cx="7170106" cy="1362075"/>
          </a:xfrm>
        </p:spPr>
        <p:txBody>
          <a:bodyPr/>
          <a:lstStyle/>
          <a:p>
            <a:r>
              <a:rPr lang="cs-CZ" sz="3200" dirty="0" smtClean="0"/>
              <a:t>Metody pro srovnání odhadů přežití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latin typeface="+mn-lt"/>
              </a:rPr>
              <a:t>Testování hypotéz v analýze přežití</a:t>
            </a:r>
            <a:endParaRPr lang="en-GB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413931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Pro hodnocení přežití však z důvodu přítomnosti cenzorování nelze použít standardní statistické testy.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Máme dvě možnosti, jak při srovnání přežití dvou a více skupin subjektů postupovat: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cs-CZ" sz="1800" dirty="0" smtClean="0"/>
              <a:t>První možností je </a:t>
            </a:r>
            <a:r>
              <a:rPr lang="cs-CZ" sz="1800" b="1" dirty="0" smtClean="0"/>
              <a:t>srovnání odhadnutých pravděpodobností přežití v daném časovém bodě</a:t>
            </a:r>
            <a:r>
              <a:rPr lang="cs-CZ" sz="1800" dirty="0" smtClean="0"/>
              <a:t>, například v 1 roce od začátku sledování.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cs-CZ" sz="1800" dirty="0" smtClean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cs-CZ" sz="1800" dirty="0" smtClean="0"/>
              <a:t>Druhou možností je tak použití </a:t>
            </a:r>
            <a:r>
              <a:rPr lang="cs-CZ" sz="1800" b="1" dirty="0" smtClean="0"/>
              <a:t>statistického testu, který by umožňoval vypořádat se s cenzorováním časů přežití </a:t>
            </a:r>
            <a:r>
              <a:rPr lang="cs-CZ" sz="1800" dirty="0" smtClean="0"/>
              <a:t>(tedy s nekompletní informací) a zároveň zohlednit časový vývoj přežití ve srovnávaných skupinách.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latin typeface="+mn-lt"/>
              </a:rPr>
              <a:t>Testování hypotéz v analýze přežití</a:t>
            </a:r>
            <a:endParaRPr lang="en-GB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02660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I v testování hypotéz o přežití pracujeme s nulovou a alternativní hypotézou, jejichž platnost dále ověřujeme pomocí statistického testu, tedy rozhodovacího pravidla, které každé množině pozorovaných hodnot náhodné veličiny </a:t>
            </a:r>
            <a:r>
              <a:rPr lang="cs-CZ" sz="1800" i="1" dirty="0" smtClean="0"/>
              <a:t>T</a:t>
            </a:r>
            <a:r>
              <a:rPr lang="cs-CZ" sz="1800" dirty="0" smtClean="0"/>
              <a:t> přiřadí právě jedno ze dvou možných rozhodnutí: nulovou hypotézu nezamítáme nebo naopak, nulovou hypotézu zamítáme.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Nulová hypotéza: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cs-CZ" sz="1800" dirty="0" smtClean="0"/>
              <a:t>Srovnání odhadnutých pravděpodobností přežití v daném časovém bodě: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cs-CZ" sz="1800" dirty="0" smtClean="0"/>
          </a:p>
          <a:p>
            <a:pPr marL="342900" indent="-342900">
              <a:buSzPct val="100000"/>
              <a:buFont typeface="+mj-lt"/>
              <a:buAutoNum type="arabicPeriod"/>
            </a:pPr>
            <a:endParaRPr lang="cs-CZ" sz="1800" dirty="0" smtClean="0"/>
          </a:p>
          <a:p>
            <a:pPr marL="342900" indent="-342900">
              <a:buSzPct val="100000"/>
              <a:buFont typeface="+mj-lt"/>
              <a:buAutoNum type="arabicPeriod"/>
            </a:pPr>
            <a:endParaRPr lang="cs-CZ" sz="1800" dirty="0" smtClean="0"/>
          </a:p>
          <a:p>
            <a:pPr marL="342900" indent="-342900">
              <a:buSzPct val="100000"/>
              <a:buFont typeface="+mj-lt"/>
              <a:buAutoNum type="arabicPeriod"/>
            </a:pPr>
            <a:endParaRPr lang="cs-CZ" sz="1800" dirty="0" smtClean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cs-CZ" sz="1800" dirty="0" smtClean="0"/>
              <a:t>Zohlednění časového vývoje přežití ve srovnávaných skupinách:</a:t>
            </a:r>
          </a:p>
        </p:txBody>
      </p:sp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338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0072" y="3789072"/>
            <a:ext cx="2023856" cy="288000"/>
          </a:xfrm>
          <a:prstGeom prst="rect">
            <a:avLst/>
          </a:prstGeom>
          <a:noFill/>
        </p:spPr>
      </p:pic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338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0873" y="5157224"/>
            <a:ext cx="1822255" cy="28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latin typeface="+mn-lt"/>
              </a:rPr>
              <a:t>Alternativní hypotéza</a:t>
            </a:r>
            <a:endParaRPr lang="en-GB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026602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Specifikace </a:t>
            </a:r>
            <a:r>
              <a:rPr lang="cs-CZ" sz="1800" b="1" dirty="0" smtClean="0"/>
              <a:t>alternativní hypotézy</a:t>
            </a:r>
            <a:r>
              <a:rPr lang="cs-CZ" sz="1800" dirty="0" smtClean="0"/>
              <a:t> (</a:t>
            </a:r>
            <a:r>
              <a:rPr lang="en-US" sz="1800" i="1" dirty="0" smtClean="0"/>
              <a:t>alternative hypothesis</a:t>
            </a:r>
            <a:r>
              <a:rPr lang="cs-CZ" sz="1800" dirty="0" smtClean="0"/>
              <a:t>), značíme ji </a:t>
            </a:r>
            <a:r>
              <a:rPr lang="cs-CZ" sz="1800" i="1" dirty="0" smtClean="0"/>
              <a:t>H</a:t>
            </a:r>
            <a:r>
              <a:rPr lang="cs-CZ" sz="1800" baseline="-25000" dirty="0" smtClean="0"/>
              <a:t>1</a:t>
            </a:r>
            <a:r>
              <a:rPr lang="cs-CZ" sz="1800" dirty="0" smtClean="0"/>
              <a:t>, která popírá platnost nulové hypotézy a vymezuje, jaká situace nastává, když nulová hypotéza neplatí, se liší v závislosti na typu použitého statistického testu.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Nejpoužívanější neparametrický test pro srovnání přežití dvou a více skupin subjektů, tzv. </a:t>
            </a:r>
            <a:r>
              <a:rPr lang="cs-CZ" sz="1800" b="1" dirty="0" smtClean="0"/>
              <a:t>log-rank test</a:t>
            </a:r>
            <a:r>
              <a:rPr lang="cs-CZ" sz="1800" dirty="0" smtClean="0"/>
              <a:t> (</a:t>
            </a:r>
            <a:r>
              <a:rPr lang="cs-CZ" sz="1800" i="1" dirty="0" smtClean="0"/>
              <a:t>log-rank test</a:t>
            </a:r>
            <a:r>
              <a:rPr lang="cs-CZ" sz="1800" dirty="0" smtClean="0"/>
              <a:t>), předpokládá, že v případě rozdílného přežití sledovaných skupin subjektů jsou jejich rizikové funkce vzájemně proporcionální, což znamená, že jednu lze vyjádřit pomocí druhé násobením kladnou konstantou různou od 1.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Alternativní hypotéza log-rank testu: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Připustíme-li i neproporcionální rizikové funkce, je možné alternativní hypotézu zapsat obdobně jako v případě standardního testování hypotéz:</a:t>
            </a:r>
          </a:p>
        </p:txBody>
      </p:sp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03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0873" y="5949312"/>
            <a:ext cx="1822255" cy="288000"/>
          </a:xfrm>
          <a:prstGeom prst="rect">
            <a:avLst/>
          </a:prstGeom>
          <a:noFill/>
        </p:spPr>
      </p:pic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038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1489" y="4581160"/>
            <a:ext cx="1961022" cy="28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2000" b="1" dirty="0" smtClean="0">
                <a:latin typeface="+mn-lt"/>
              </a:rPr>
              <a:t>Srovnání přežití v daném časovém bodě</a:t>
            </a:r>
            <a:endParaRPr lang="en-GB" sz="2000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026602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Použijeme-li index 1 pro první skupinu subjektů a index 2 pro druhou skupinu subjektů, můžeme testovou statistiku zapsat jako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</a:pPr>
            <a:r>
              <a:rPr lang="cs-CZ" sz="1800" dirty="0" smtClean="0"/>
              <a:t>	kde</a:t>
            </a:r>
          </a:p>
          <a:p>
            <a:pPr marL="180975" indent="-180975">
              <a:buSzPct val="150000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</a:pPr>
            <a:r>
              <a:rPr lang="cs-CZ" sz="1800" dirty="0" smtClean="0"/>
              <a:t>	což je výraz z rozptylu odhadu </a:t>
            </a:r>
            <a:r>
              <a:rPr lang="cs-CZ" sz="1800" i="1" dirty="0" smtClean="0"/>
              <a:t>S</a:t>
            </a:r>
            <a:r>
              <a:rPr lang="cs-CZ" sz="1800" dirty="0" smtClean="0"/>
              <a:t>(</a:t>
            </a:r>
            <a:r>
              <a:rPr lang="cs-CZ" sz="1800" i="1" dirty="0" smtClean="0"/>
              <a:t>t</a:t>
            </a:r>
            <a:r>
              <a:rPr lang="cs-CZ" sz="1800" dirty="0" smtClean="0"/>
              <a:t>).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</p:txBody>
      </p:sp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246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4610" y="2060936"/>
            <a:ext cx="4734780" cy="792000"/>
          </a:xfrm>
          <a:prstGeom prst="rect">
            <a:avLst/>
          </a:prstGeom>
          <a:noFill/>
        </p:spPr>
      </p:pic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2461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0601" y="3501008"/>
            <a:ext cx="2502798" cy="756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err="1" smtClean="0">
                <a:latin typeface="+mn-lt"/>
              </a:rPr>
              <a:t>Mantelův</a:t>
            </a:r>
            <a:r>
              <a:rPr lang="cs-CZ" b="1" dirty="0" smtClean="0">
                <a:latin typeface="+mn-lt"/>
              </a:rPr>
              <a:t>-</a:t>
            </a:r>
            <a:r>
              <a:rPr lang="cs-CZ" b="1" dirty="0" err="1" smtClean="0">
                <a:latin typeface="+mn-lt"/>
              </a:rPr>
              <a:t>Haenszelův</a:t>
            </a:r>
            <a:r>
              <a:rPr lang="cs-CZ" b="1" dirty="0" smtClean="0">
                <a:latin typeface="+mn-lt"/>
              </a:rPr>
              <a:t> log-rank test</a:t>
            </a:r>
            <a:endParaRPr lang="en-GB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026602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Log-rank test se také stal standardem v hodnocení klinických studií a byl navržen </a:t>
            </a:r>
            <a:r>
              <a:rPr lang="cs-CZ" sz="1800" dirty="0" err="1" smtClean="0"/>
              <a:t>Mantelem</a:t>
            </a:r>
            <a:r>
              <a:rPr lang="cs-CZ" sz="1800" dirty="0" smtClean="0"/>
              <a:t> a </a:t>
            </a:r>
            <a:r>
              <a:rPr lang="cs-CZ" sz="1800" dirty="0" err="1" smtClean="0"/>
              <a:t>Haenszelem</a:t>
            </a:r>
            <a:r>
              <a:rPr lang="cs-CZ" sz="1800" dirty="0" smtClean="0"/>
              <a:t> jako modifikace testu pro analýzu stratifikovaných kontingenčních tabulek.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V každém z </a:t>
            </a:r>
            <a:r>
              <a:rPr lang="cs-CZ" sz="1800" i="1" dirty="0" smtClean="0"/>
              <a:t>n</a:t>
            </a:r>
            <a:r>
              <a:rPr lang="cs-CZ" sz="1800" dirty="0" smtClean="0"/>
              <a:t> pozorovaných časů přežití můžeme sestavit kontingenční tabulku shrnující pozorované přežití v obou skupinách: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i="1" dirty="0" smtClean="0"/>
              <a:t>R</a:t>
            </a:r>
            <a:r>
              <a:rPr lang="cs-CZ" sz="1800" baseline="-25000" dirty="0" smtClean="0"/>
              <a:t>1</a:t>
            </a:r>
            <a:r>
              <a:rPr lang="cs-CZ" sz="1800" i="1" baseline="-25000" dirty="0" smtClean="0"/>
              <a:t>i</a:t>
            </a:r>
            <a:r>
              <a:rPr lang="cs-CZ" sz="1800" dirty="0" smtClean="0"/>
              <a:t> a </a:t>
            </a:r>
            <a:r>
              <a:rPr lang="cs-CZ" sz="1800" i="1" dirty="0" smtClean="0"/>
              <a:t>R</a:t>
            </a:r>
            <a:r>
              <a:rPr lang="cs-CZ" sz="1800" baseline="-25000" dirty="0" smtClean="0"/>
              <a:t>2</a:t>
            </a:r>
            <a:r>
              <a:rPr lang="cs-CZ" sz="1800" i="1" baseline="-25000" dirty="0" smtClean="0"/>
              <a:t>i</a:t>
            </a:r>
            <a:r>
              <a:rPr lang="cs-CZ" sz="1800" dirty="0" smtClean="0"/>
              <a:t> jsou počty subjektů v riziku v čase </a:t>
            </a:r>
            <a:r>
              <a:rPr lang="cs-CZ" sz="1800" i="1" dirty="0" smtClean="0"/>
              <a:t>t</a:t>
            </a:r>
            <a:r>
              <a:rPr lang="cs-CZ" sz="1800" i="1" baseline="-25000" dirty="0" smtClean="0"/>
              <a:t>i</a:t>
            </a:r>
            <a:r>
              <a:rPr lang="cs-CZ" sz="1800" dirty="0" smtClean="0"/>
              <a:t> ve skupině 1 a 2 a obdobně </a:t>
            </a:r>
            <a:r>
              <a:rPr lang="cs-CZ" sz="1800" i="1" dirty="0" smtClean="0"/>
              <a:t>d</a:t>
            </a:r>
            <a:r>
              <a:rPr lang="cs-CZ" sz="1800" baseline="-25000" dirty="0" smtClean="0"/>
              <a:t>1</a:t>
            </a:r>
            <a:r>
              <a:rPr lang="cs-CZ" sz="1800" i="1" baseline="-25000" dirty="0" smtClean="0"/>
              <a:t>i</a:t>
            </a:r>
            <a:r>
              <a:rPr lang="cs-CZ" sz="1800" dirty="0" smtClean="0"/>
              <a:t> a </a:t>
            </a:r>
            <a:r>
              <a:rPr lang="cs-CZ" sz="1800" i="1" dirty="0" smtClean="0"/>
              <a:t>d</a:t>
            </a:r>
            <a:r>
              <a:rPr lang="cs-CZ" sz="1800" baseline="-25000" dirty="0" smtClean="0"/>
              <a:t>2</a:t>
            </a:r>
            <a:r>
              <a:rPr lang="cs-CZ" sz="1800" i="1" baseline="-25000" dirty="0" smtClean="0"/>
              <a:t>i</a:t>
            </a:r>
            <a:r>
              <a:rPr lang="cs-CZ" sz="1800" dirty="0" smtClean="0"/>
              <a:t> počty sledovaných událostí v čase </a:t>
            </a:r>
            <a:r>
              <a:rPr lang="cs-CZ" sz="1800" i="1" dirty="0" smtClean="0"/>
              <a:t>t</a:t>
            </a:r>
            <a:r>
              <a:rPr lang="cs-CZ" sz="1800" i="1" baseline="-25000" dirty="0" smtClean="0"/>
              <a:t>i</a:t>
            </a:r>
            <a:r>
              <a:rPr lang="cs-CZ" sz="1800" dirty="0" smtClean="0"/>
              <a:t> ve skupině 1 a 2.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Za platnosti nulové hypotézy (mezi skupinami 1 a 2 není rozdíl v přežití) bychom měli v čase </a:t>
            </a:r>
            <a:r>
              <a:rPr lang="cs-CZ" sz="1800" i="1" dirty="0" smtClean="0"/>
              <a:t>t</a:t>
            </a:r>
            <a:r>
              <a:rPr lang="cs-CZ" sz="1800" i="1" baseline="-25000" dirty="0" smtClean="0"/>
              <a:t>i</a:t>
            </a:r>
            <a:r>
              <a:rPr lang="cs-CZ" sz="1800" dirty="0" smtClean="0"/>
              <a:t> pozorovat přibližně stejně událostí v obou skupinách.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49788" y="3026662"/>
          <a:ext cx="7444424" cy="1698482"/>
        </p:xfrm>
        <a:graphic>
          <a:graphicData uri="http://schemas.openxmlformats.org/drawingml/2006/table">
            <a:tbl>
              <a:tblPr/>
              <a:tblGrid>
                <a:gridCol w="1640785"/>
                <a:gridCol w="1806180"/>
                <a:gridCol w="1806180"/>
                <a:gridCol w="2191279"/>
              </a:tblGrid>
              <a:tr h="60026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Skupina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Počet subjektů v riziku v čase </a:t>
                      </a: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Počet událostí 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v čase </a:t>
                      </a: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Počet subjektů bez události v čase </a:t>
                      </a: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7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cs-CZ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cs-CZ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cs-CZ" sz="1600" i="1" baseline="-250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cs-CZ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cs-CZ" sz="1600" i="1" baseline="-250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cs-CZ" sz="1600" i="1">
                          <a:latin typeface="Times New Roman"/>
                          <a:ea typeface="Times New Roman"/>
                          <a:cs typeface="Times New Roman"/>
                        </a:rPr>
                        <a:t> – d</a:t>
                      </a:r>
                      <a:r>
                        <a:rPr lang="cs-CZ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cs-CZ" sz="1600" i="1" baseline="-250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607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cs-CZ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cs-CZ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cs-CZ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 – d</a:t>
                      </a:r>
                      <a:r>
                        <a:rPr lang="cs-CZ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7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cs-CZ" sz="16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cs-CZ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cs-CZ" sz="16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err="1" smtClean="0">
                <a:latin typeface="+mn-lt"/>
              </a:rPr>
              <a:t>Mantelův</a:t>
            </a:r>
            <a:r>
              <a:rPr lang="cs-CZ" b="1" dirty="0" smtClean="0">
                <a:latin typeface="+mn-lt"/>
              </a:rPr>
              <a:t>-</a:t>
            </a:r>
            <a:r>
              <a:rPr lang="cs-CZ" b="1" dirty="0" err="1" smtClean="0">
                <a:latin typeface="+mn-lt"/>
              </a:rPr>
              <a:t>Haenszelův</a:t>
            </a:r>
            <a:r>
              <a:rPr lang="cs-CZ" b="1" dirty="0" smtClean="0">
                <a:latin typeface="+mn-lt"/>
              </a:rPr>
              <a:t> log-rank test</a:t>
            </a:r>
            <a:endParaRPr lang="en-GB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298766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Stejný počet událostí vyhodnocujeme pomocí tzv. očekávaného počtu událostí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Testová statistika je pak založen na rozdílu mezi pozorovanými počty událostí a očekávanými počty v jednotlivých časových bodech: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49788" y="980728"/>
          <a:ext cx="7444424" cy="1698482"/>
        </p:xfrm>
        <a:graphic>
          <a:graphicData uri="http://schemas.openxmlformats.org/drawingml/2006/table">
            <a:tbl>
              <a:tblPr/>
              <a:tblGrid>
                <a:gridCol w="1640785"/>
                <a:gridCol w="1806180"/>
                <a:gridCol w="1806180"/>
                <a:gridCol w="2191279"/>
              </a:tblGrid>
              <a:tr h="60026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Skupina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Počet subjektů v riziku v čase </a:t>
                      </a: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Počet událostí 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v čase </a:t>
                      </a: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Počet subjektů bez události v čase </a:t>
                      </a: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7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cs-CZ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cs-CZ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cs-CZ" sz="1600" i="1" baseline="-250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cs-CZ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cs-CZ" sz="1600" i="1" baseline="-250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cs-CZ" sz="1600" i="1">
                          <a:latin typeface="Times New Roman"/>
                          <a:ea typeface="Times New Roman"/>
                          <a:cs typeface="Times New Roman"/>
                        </a:rPr>
                        <a:t> – d</a:t>
                      </a:r>
                      <a:r>
                        <a:rPr lang="cs-CZ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cs-CZ" sz="1600" i="1" baseline="-250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607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cs-CZ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cs-CZ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cs-CZ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 – d</a:t>
                      </a:r>
                      <a:r>
                        <a:rPr lang="cs-CZ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7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cs-CZ" sz="16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cs-CZ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cs-CZ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cs-CZ" sz="16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cs-CZ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481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9600" y="3645024"/>
            <a:ext cx="1497600" cy="576000"/>
          </a:xfrm>
          <a:prstGeom prst="rect">
            <a:avLst/>
          </a:prstGeom>
          <a:noFill/>
        </p:spPr>
      </p:pic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9231" y="5445224"/>
            <a:ext cx="2315079" cy="792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err="1" smtClean="0">
                <a:latin typeface="+mn-lt"/>
              </a:rPr>
              <a:t>Mantelův</a:t>
            </a:r>
            <a:r>
              <a:rPr lang="cs-CZ" b="1" dirty="0" smtClean="0">
                <a:latin typeface="+mn-lt"/>
              </a:rPr>
              <a:t>-</a:t>
            </a:r>
            <a:r>
              <a:rPr lang="cs-CZ" b="1" dirty="0" err="1" smtClean="0">
                <a:latin typeface="+mn-lt"/>
              </a:rPr>
              <a:t>Haenszelův</a:t>
            </a:r>
            <a:r>
              <a:rPr lang="cs-CZ" b="1" dirty="0" smtClean="0">
                <a:latin typeface="+mn-lt"/>
              </a:rPr>
              <a:t> log-rank test</a:t>
            </a:r>
            <a:endParaRPr lang="en-GB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26876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Má-li statistika </a:t>
            </a:r>
            <a:r>
              <a:rPr lang="cs-CZ" sz="1800" i="1" dirty="0" smtClean="0"/>
              <a:t>U</a:t>
            </a:r>
            <a:r>
              <a:rPr lang="cs-CZ" sz="1800" dirty="0" smtClean="0"/>
              <a:t> přibližně normální rozdělení pravděpodobnosti s nulovou střední hodnotou, pak statistika 	</a:t>
            </a:r>
            <a:r>
              <a:rPr lang="en-US" sz="1800" dirty="0" smtClean="0"/>
              <a:t> </a:t>
            </a:r>
            <a:r>
              <a:rPr lang="cs-CZ" sz="1800" dirty="0" smtClean="0"/>
              <a:t>	má přibližně normální rozdělení pravděpodobnosti s nulovou střední hodnotou a jednotkovým rozptylem (aproximace je tím lepší, čím více máme pozorovaných událostí).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Náhodná veličina </a:t>
            </a:r>
            <a:r>
              <a:rPr lang="cs-CZ" sz="1800" i="1" dirty="0" smtClean="0"/>
              <a:t>d</a:t>
            </a:r>
            <a:r>
              <a:rPr lang="cs-CZ" sz="1800" baseline="-25000" dirty="0" smtClean="0"/>
              <a:t>1</a:t>
            </a:r>
            <a:r>
              <a:rPr lang="cs-CZ" sz="1800" i="1" baseline="-25000" dirty="0" smtClean="0"/>
              <a:t>i</a:t>
            </a:r>
            <a:r>
              <a:rPr lang="cs-CZ" sz="1800" dirty="0" smtClean="0"/>
              <a:t> má </a:t>
            </a:r>
            <a:r>
              <a:rPr lang="cs-CZ" sz="1800" dirty="0" err="1" smtClean="0"/>
              <a:t>hypergeometrické</a:t>
            </a:r>
            <a:r>
              <a:rPr lang="cs-CZ" sz="1800" dirty="0" smtClean="0"/>
              <a:t> rozdělení. Z toho plyne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Rozptyl </a:t>
            </a:r>
            <a:r>
              <a:rPr lang="cs-CZ" sz="1800" i="1" dirty="0" smtClean="0"/>
              <a:t>U</a:t>
            </a:r>
            <a:r>
              <a:rPr lang="cs-CZ" sz="1800" dirty="0" smtClean="0"/>
              <a:t> lze za předpokladu nezávislosti jednotlivých pozorovaných časů přežití vyjádřit jako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</p:txBody>
      </p:sp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925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3804" y="1574722"/>
            <a:ext cx="955163" cy="288000"/>
          </a:xfrm>
          <a:prstGeom prst="rect">
            <a:avLst/>
          </a:prstGeom>
          <a:noFill/>
        </p:spPr>
      </p:pic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925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7264" y="3321048"/>
            <a:ext cx="5909472" cy="612000"/>
          </a:xfrm>
          <a:prstGeom prst="rect">
            <a:avLst/>
          </a:prstGeom>
          <a:noFill/>
        </p:spPr>
      </p:pic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925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1268" y="5013176"/>
            <a:ext cx="2241465" cy="792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latin typeface="+mn-lt"/>
              </a:rPr>
              <a:t>Testová statistika 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log-rank testu</a:t>
            </a:r>
            <a:endParaRPr lang="en-GB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02660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Z teorie pravděpodobnosti pak plyne, že statistika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</a:pPr>
            <a:r>
              <a:rPr lang="cs-CZ" sz="1800" dirty="0" smtClean="0"/>
              <a:t>	má přibližně chí-kvadrát rozdělení pravděpodobnosti s jedním stupněm volnosti.</a:t>
            </a:r>
          </a:p>
        </p:txBody>
      </p:sp>
      <p:sp>
        <p:nvSpPr>
          <p:cNvPr id="456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567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240" y="1628800"/>
            <a:ext cx="4177521" cy="720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latin typeface="+mn-lt"/>
              </a:rPr>
              <a:t>M-H test – příklad</a:t>
            </a:r>
            <a:endParaRPr lang="en-GB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02660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Pozorované či cenzorované časy přežití (v měsících) pacientů s </a:t>
            </a:r>
            <a:r>
              <a:rPr lang="cs-CZ" sz="1800" dirty="0" err="1" smtClean="0"/>
              <a:t>nemalobuněčným</a:t>
            </a:r>
            <a:r>
              <a:rPr lang="cs-CZ" sz="1800" dirty="0" smtClean="0"/>
              <a:t> karcinomem plic a jejich performance status </a:t>
            </a:r>
          </a:p>
          <a:p>
            <a:pPr marL="180975" indent="-180975">
              <a:buSzPct val="150000"/>
            </a:pPr>
            <a:r>
              <a:rPr lang="cs-CZ" sz="1800" dirty="0" smtClean="0"/>
              <a:t>	(PS 0 – skupina 1, PS 1 a 2 – skupina 2)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78766" y="2564904"/>
          <a:ext cx="7986468" cy="1800200"/>
        </p:xfrm>
        <a:graphic>
          <a:graphicData uri="http://schemas.openxmlformats.org/drawingml/2006/table">
            <a:tbl>
              <a:tblPr/>
              <a:tblGrid>
                <a:gridCol w="942403"/>
                <a:gridCol w="407310"/>
                <a:gridCol w="506342"/>
                <a:gridCol w="407310"/>
                <a:gridCol w="506342"/>
                <a:gridCol w="407310"/>
                <a:gridCol w="407310"/>
                <a:gridCol w="506342"/>
                <a:gridCol w="407310"/>
                <a:gridCol w="407310"/>
                <a:gridCol w="407310"/>
                <a:gridCol w="495161"/>
                <a:gridCol w="594193"/>
                <a:gridCol w="594193"/>
                <a:gridCol w="495161"/>
                <a:gridCol w="495161"/>
              </a:tblGrid>
              <a:tr h="592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Pacient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3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Čas přežití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(měsíce)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2,9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2,1+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4,8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4,9+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6,3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6,9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7,0+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8,3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8,7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9,8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10,9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10,5+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11,2+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12,6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17,1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3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Skupina podle PS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Cenzorování v klinickém hodnocení</a:t>
            </a:r>
            <a:endParaRPr lang="en-GB" sz="2000" b="1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144" y="981328"/>
            <a:ext cx="4351713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latin typeface="+mn-lt"/>
              </a:rPr>
              <a:t>M-H test – příklad</a:t>
            </a:r>
            <a:endParaRPr lang="en-GB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02660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Pozorované či cenzorované časy přežití (v měsících) pacientů s </a:t>
            </a:r>
            <a:r>
              <a:rPr lang="cs-CZ" sz="1800" dirty="0" err="1" smtClean="0"/>
              <a:t>nemalobuněčným</a:t>
            </a:r>
            <a:r>
              <a:rPr lang="cs-CZ" sz="1800" dirty="0" smtClean="0"/>
              <a:t> karcinomem plic a jejich performance status </a:t>
            </a:r>
          </a:p>
          <a:p>
            <a:pPr marL="180975" indent="-180975">
              <a:buSzPct val="150000"/>
            </a:pPr>
            <a:r>
              <a:rPr lang="cs-CZ" sz="1800" dirty="0" smtClean="0"/>
              <a:t>	(PS 0 – skupina 1, PS 1 a 2 – skupina 2)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62000" y="2132856"/>
          <a:ext cx="7620000" cy="3240356"/>
        </p:xfrm>
        <a:graphic>
          <a:graphicData uri="http://schemas.openxmlformats.org/drawingml/2006/table">
            <a:tbl>
              <a:tblPr/>
              <a:tblGrid>
                <a:gridCol w="669036"/>
                <a:gridCol w="670560"/>
                <a:gridCol w="670560"/>
                <a:gridCol w="669036"/>
                <a:gridCol w="670560"/>
                <a:gridCol w="670560"/>
                <a:gridCol w="670560"/>
                <a:gridCol w="1466088"/>
                <a:gridCol w="1463040"/>
              </a:tblGrid>
              <a:tr h="294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cs-CZ" sz="1400" i="1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cs-CZ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r>
                        <a:rPr lang="cs-CZ" sz="1400" i="1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cs-CZ" sz="1400" i="1" baseline="-25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r>
                        <a:rPr lang="cs-CZ" sz="1400" i="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cs-CZ" sz="1400" i="1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cs-CZ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r>
                        <a:rPr lang="cs-CZ" sz="1400" i="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cs-CZ" sz="1400" i="1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cs-CZ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r>
                        <a:rPr lang="cs-CZ" sz="1400" i="1" baseline="-25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cs-CZ" sz="1400" i="1" baseline="-25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r>
                        <a:rPr lang="cs-CZ" sz="1400" i="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cs-CZ" sz="1400" i="1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cs-CZ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r>
                        <a:rPr lang="cs-CZ" sz="1400" i="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cs-CZ" sz="1400" i="1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cs-CZ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r>
                        <a:rPr lang="cs-CZ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cs-CZ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r>
                        <a:rPr lang="cs-CZ" sz="1400" i="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cs-CZ" sz="1400" i="1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cs-CZ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cs-CZ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var(</a:t>
                      </a:r>
                      <a:r>
                        <a:rPr lang="cs-CZ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r>
                        <a:rPr lang="cs-CZ" sz="1400" i="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cs-CZ" sz="1400" i="1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cs-CZ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cs-CZ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7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0,538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0,249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0,545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0,248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0,234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0,667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0,188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Suma </a:t>
                      </a:r>
                      <a:endParaRPr lang="cs-CZ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6,339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2,095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43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5431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655934"/>
            <a:ext cx="3252170" cy="684000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4499992" y="585391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580112" y="5582436"/>
            <a:ext cx="30364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Srovnáme s hraniční hodnotou </a:t>
            </a:r>
          </a:p>
          <a:p>
            <a:r>
              <a:rPr lang="cs-CZ" sz="1600" dirty="0" smtClean="0"/>
              <a:t>pro statistickou významnost.</a:t>
            </a:r>
          </a:p>
          <a:p>
            <a:r>
              <a:rPr lang="cs-CZ" sz="1600" dirty="0" smtClean="0"/>
              <a:t>Jak to asi zde dopadne?</a:t>
            </a:r>
            <a:endParaRPr lang="cs-CZ" sz="16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1" name="Rectangle 3"/>
          <p:cNvSpPr>
            <a:spLocks noChangeArrowheads="1"/>
          </p:cNvSpPr>
          <p:nvPr/>
        </p:nvSpPr>
        <p:spPr bwMode="auto">
          <a:xfrm>
            <a:off x="1248999" y="1052736"/>
            <a:ext cx="68135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5000"/>
              </a:lnSpc>
              <a:defRPr/>
            </a:pPr>
            <a:r>
              <a:rPr kumimoji="0" lang="en-US" sz="2000" b="1" dirty="0">
                <a:solidFill>
                  <a:schemeClr val="bg1"/>
                </a:solidFill>
                <a:latin typeface="+mn-lt"/>
              </a:rPr>
              <a:t>www.iba.muni.cz</a:t>
            </a:r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2066925" y="3271838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kumimoji="0"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kumimoji="0" lang="en-US" sz="32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523" y="2859013"/>
            <a:ext cx="7170106" cy="1362075"/>
          </a:xfrm>
        </p:spPr>
        <p:txBody>
          <a:bodyPr/>
          <a:lstStyle/>
          <a:p>
            <a:r>
              <a:rPr lang="cs-CZ" sz="3200" dirty="0" smtClean="0"/>
              <a:t>POZOR na Log-rank test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latin typeface="+mn-lt"/>
              </a:rPr>
              <a:t>Pozor na výsledek log-rank testu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296733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srgbClr val="FF0000"/>
                </a:solidFill>
              </a:rPr>
              <a:t>Log-rank test může dát statisticky nevýznamný výsledek v případě křížení křivek přežití.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latin typeface="+mn-lt"/>
              </a:rPr>
              <a:t>Příklad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102660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Srovnání celkového přežití pacientů s chronickou myeloidní leukémií podle linie léčby, v níž byli pacienti transplantováni.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139788" y="2060848"/>
          <a:ext cx="6864425" cy="3528390"/>
        </p:xfrm>
        <a:graphic>
          <a:graphicData uri="http://schemas.openxmlformats.org/drawingml/2006/table">
            <a:tbl>
              <a:tblPr/>
              <a:tblGrid>
                <a:gridCol w="3216188"/>
                <a:gridCol w="1237864"/>
                <a:gridCol w="1686327"/>
                <a:gridCol w="724046"/>
              </a:tblGrid>
              <a:tr h="56079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CML – </a:t>
                      </a:r>
                      <a:r>
                        <a:rPr lang="cs-CZ" sz="1200" b="1" dirty="0">
                          <a:latin typeface="Times New Roman"/>
                          <a:ea typeface="Calibri"/>
                          <a:cs typeface="Times New Roman"/>
                        </a:rPr>
                        <a:t>celkové přežití podle linie transplantace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3" marR="560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8919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03" marR="5600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──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3" marR="560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Transplantace v 1. linii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3" marR="560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cs-CZ" sz="1200" baseline="-25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cs-CZ" sz="1200" dirty="0">
                          <a:latin typeface="Times New Roman"/>
                          <a:ea typeface="Calibri"/>
                          <a:cs typeface="Times New Roman"/>
                        </a:rPr>
                        <a:t> = 35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3" marR="560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891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──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3" marR="560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Calibri"/>
                          <a:cs typeface="Times New Roman"/>
                        </a:rPr>
                        <a:t>Transplantace v 2. linii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3" marR="560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cs-CZ" sz="12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cs-CZ" sz="1200" dirty="0">
                          <a:latin typeface="Times New Roman"/>
                          <a:ea typeface="Calibri"/>
                          <a:cs typeface="Times New Roman"/>
                        </a:rPr>
                        <a:t> = 28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3" marR="560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91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latin typeface="Times New Roman"/>
                          <a:ea typeface="Calibri"/>
                          <a:cs typeface="Times New Roman"/>
                        </a:rPr>
                        <a:t>Mantelův</a:t>
                      </a:r>
                      <a:r>
                        <a:rPr lang="cs-CZ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cs-CZ" sz="1200" dirty="0" err="1">
                          <a:latin typeface="Times New Roman"/>
                          <a:ea typeface="Calibri"/>
                          <a:cs typeface="Times New Roman"/>
                        </a:rPr>
                        <a:t>Haenszelův</a:t>
                      </a:r>
                      <a:r>
                        <a:rPr lang="cs-CZ" sz="1200" dirty="0">
                          <a:latin typeface="Times New Roman"/>
                          <a:ea typeface="Calibri"/>
                          <a:cs typeface="Times New Roman"/>
                        </a:rPr>
                        <a:t> log-rank test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3" marR="560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latin typeface="Times New Roman"/>
                          <a:ea typeface="Calibri"/>
                          <a:cs typeface="Times New Roman"/>
                        </a:rPr>
                        <a:t>p=0,640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3" marR="560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8401" name="obrázek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588" y="2690989"/>
            <a:ext cx="3339474" cy="28440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2222639" y="5939988"/>
            <a:ext cx="469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800" dirty="0" smtClean="0">
                <a:solidFill>
                  <a:srgbClr val="FF0000"/>
                </a:solidFill>
              </a:rPr>
              <a:t>Opravdu v tom celkovém přežití není rozdíl?</a:t>
            </a:r>
            <a:endParaRPr lang="cs-CZ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latin typeface="+mn-lt"/>
              </a:rPr>
              <a:t>Alternativy M-H testu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102660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Log-rank test bere všechny pozorované události v průběhu doby sledování jako sobě rovné. Alternativou jsou testy, které dávají větší váhu na pozorování na začátku sledování – zde jsou totiž odhady přežití přesnější než na konci sledování.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/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/>
              <a:t>Obecně lze testovou statistiku pro výše popsanou skupinu testů zapsat jako</a:t>
            </a:r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4646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8250" y="3068960"/>
            <a:ext cx="2987501" cy="720000"/>
          </a:xfrm>
          <a:prstGeom prst="rect">
            <a:avLst/>
          </a:prstGeom>
          <a:noFill/>
        </p:spPr>
      </p:pic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919453" y="4221088"/>
          <a:ext cx="7305094" cy="2043280"/>
        </p:xfrm>
        <a:graphic>
          <a:graphicData uri="http://schemas.openxmlformats.org/drawingml/2006/table">
            <a:tbl>
              <a:tblPr/>
              <a:tblGrid>
                <a:gridCol w="3171353"/>
                <a:gridCol w="2066304"/>
                <a:gridCol w="2067437"/>
              </a:tblGrid>
              <a:tr h="51082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Test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Testová statistika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Váhy v čase </a:t>
                      </a:r>
                      <a:r>
                        <a:rPr lang="cs-CZ" sz="14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cs-CZ" sz="1400" i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endParaRPr lang="cs-CZ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82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Mantelův</a:t>
                      </a:r>
                      <a:r>
                        <a:rPr lang="cs-CZ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cs-CZ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Haenszelův</a:t>
                      </a:r>
                      <a:r>
                        <a:rPr lang="cs-CZ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log-rank 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</a:t>
                      </a:r>
                      <a:r>
                        <a:rPr lang="cs-CZ" sz="1400" i="1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M-H</a:t>
                      </a:r>
                      <a:endParaRPr lang="cs-CZ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082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Gehanův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</a:t>
                      </a:r>
                      <a:r>
                        <a:rPr lang="cs-CZ" sz="1400" i="1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</a:t>
                      </a:r>
                      <a:endParaRPr lang="cs-CZ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r>
                        <a:rPr lang="cs-CZ" sz="1400" i="1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endParaRPr lang="cs-CZ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82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Taroneho-Wareův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cs-CZ" sz="14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</a:t>
                      </a:r>
                      <a:r>
                        <a:rPr lang="cs-CZ" sz="1400" i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T-W</a:t>
                      </a:r>
                      <a:endParaRPr lang="cs-CZ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endParaRPr lang="cs-CZ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4646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8520" y="5877271"/>
            <a:ext cx="335582" cy="28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Trebuchet MS"/>
              </a:rPr>
              <a:t>Vliv cenzorování na hodnocení přežití</a:t>
            </a:r>
            <a:endParaRPr lang="en-GB" sz="2000" b="1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36" y="2349320"/>
            <a:ext cx="8650328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539552" y="127050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Procento cenzorovaných subjektů ve studii bývá měřítkem kvality sledování daného souboru, protože </a:t>
            </a:r>
            <a:r>
              <a:rPr lang="cs-CZ" sz="1800" dirty="0" smtClean="0">
                <a:solidFill>
                  <a:srgbClr val="FF0000"/>
                </a:solidFill>
              </a:rPr>
              <a:t>výrazně ovlivňuje kvalitu odhadů přežití.</a:t>
            </a:r>
          </a:p>
        </p:txBody>
      </p:sp>
      <p:sp>
        <p:nvSpPr>
          <p:cNvPr id="5" name="Obdélník 4"/>
          <p:cNvSpPr/>
          <p:nvPr/>
        </p:nvSpPr>
        <p:spPr>
          <a:xfrm>
            <a:off x="2051720" y="3034624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solidFill>
                  <a:prstClr val="black"/>
                </a:solidFill>
              </a:rPr>
              <a:t>Bez cenzorování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372200" y="3034624"/>
            <a:ext cx="2146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solidFill>
                  <a:prstClr val="black"/>
                </a:solidFill>
              </a:rPr>
              <a:t>50 % cenzorovaných </a:t>
            </a:r>
          </a:p>
          <a:p>
            <a:r>
              <a:rPr lang="cs-CZ" sz="1600" dirty="0" smtClean="0">
                <a:solidFill>
                  <a:prstClr val="black"/>
                </a:solidFill>
              </a:rPr>
              <a:t>hodnot</a:t>
            </a:r>
            <a:endParaRPr lang="cs-CZ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992188" y="220539"/>
            <a:ext cx="7972425" cy="4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  <a:defRPr/>
            </a:pP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Význam délky sledování</a:t>
            </a:r>
            <a:endParaRPr lang="en-GB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36399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Cenzorování vnímáme jako ztrátu informace.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Vysoké procento cenzorovaných časů přežití může vypovídat o </a:t>
            </a:r>
            <a:r>
              <a:rPr lang="cs-CZ" sz="1800" b="1" dirty="0" smtClean="0">
                <a:solidFill>
                  <a:prstClr val="black"/>
                </a:solidFill>
              </a:rPr>
              <a:t>nedostatečné délce sledování</a:t>
            </a:r>
            <a:r>
              <a:rPr lang="cs-CZ" sz="1800" dirty="0" smtClean="0">
                <a:solidFill>
                  <a:prstClr val="black"/>
                </a:solidFill>
              </a:rPr>
              <a:t>, kdy jsme nebyli schopni pozorovat dostatečné množství událostí, které hodnotíme.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Cenzorování tak má vliv na požadovanou velikost souboru </a:t>
            </a:r>
            <a:r>
              <a:rPr lang="cs-CZ" sz="1800" dirty="0" smtClean="0">
                <a:solidFill>
                  <a:prstClr val="black"/>
                </a:solidFill>
              </a:rPr>
              <a:t>hodnocených subjektů. 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Cenzorované časy přežití nejsou rovnocenné s kompletními časy přežití a v přítomnosti cenzorování je nutné navýšit velikost souboru tak, abychom zajistili dostatečný počet kompletních časů přežití.</a:t>
            </a:r>
          </a:p>
          <a:p>
            <a:pPr marL="180975" indent="-180975">
              <a:buSzPct val="150000"/>
              <a:buFont typeface="Arial" pitchFamily="34" charset="0"/>
              <a:buChar char="•"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180975" indent="-180975">
              <a:buSzPct val="150000"/>
              <a:buFont typeface="Arial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Předpoklad nezávislosti cenzorování a výskytu sledované události, tedy tzv. </a:t>
            </a:r>
            <a:r>
              <a:rPr lang="cs-CZ" sz="1800" b="1" dirty="0" smtClean="0">
                <a:solidFill>
                  <a:prstClr val="black"/>
                </a:solidFill>
              </a:rPr>
              <a:t>neinformativního cenzorování</a:t>
            </a:r>
            <a:r>
              <a:rPr lang="cs-CZ" sz="1800" dirty="0" smtClean="0">
                <a:solidFill>
                  <a:prstClr val="black"/>
                </a:solidFill>
              </a:rPr>
              <a:t> (</a:t>
            </a:r>
            <a:r>
              <a:rPr lang="en-GB" sz="1800" i="1" dirty="0" smtClean="0">
                <a:solidFill>
                  <a:prstClr val="black"/>
                </a:solidFill>
              </a:rPr>
              <a:t>non-informative censoring</a:t>
            </a:r>
            <a:r>
              <a:rPr lang="cs-CZ" sz="1800" dirty="0" smtClean="0">
                <a:solidFill>
                  <a:prstClr val="black"/>
                </a:solidFill>
              </a:rPr>
              <a:t>).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1" name="Rectangle 3"/>
          <p:cNvSpPr>
            <a:spLocks noChangeArrowheads="1"/>
          </p:cNvSpPr>
          <p:nvPr/>
        </p:nvSpPr>
        <p:spPr bwMode="auto">
          <a:xfrm>
            <a:off x="1248999" y="1052736"/>
            <a:ext cx="68135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5000"/>
              </a:lnSpc>
              <a:defRPr/>
            </a:pPr>
            <a:r>
              <a:rPr kumimoji="0" lang="en-US" sz="2000" b="1" dirty="0">
                <a:solidFill>
                  <a:prstClr val="white"/>
                </a:solidFill>
                <a:latin typeface="Trebuchet MS"/>
              </a:rPr>
              <a:t>www.iba.muni.cz</a:t>
            </a:r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2066925" y="3271838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kumimoji="0" lang="en-US" sz="3200" b="1">
                <a:solidFill>
                  <a:srgbClr val="005DA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kumimoji="0" lang="en-US" sz="3200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523" y="2859013"/>
            <a:ext cx="7170106" cy="1362075"/>
          </a:xfrm>
        </p:spPr>
        <p:txBody>
          <a:bodyPr/>
          <a:lstStyle/>
          <a:p>
            <a:r>
              <a:rPr lang="cs-CZ" sz="3200" dirty="0" smtClean="0"/>
              <a:t>Hlavní charakteristiky v analýze přežití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Motiv1">
  <a:themeElements>
    <a:clrScheme name="Balónky 12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4C9ED0"/>
      </a:accent2>
      <a:accent3>
        <a:srgbClr val="FFFFFF"/>
      </a:accent3>
      <a:accent4>
        <a:srgbClr val="212121"/>
      </a:accent4>
      <a:accent5>
        <a:srgbClr val="CEC4B9"/>
      </a:accent5>
      <a:accent6>
        <a:srgbClr val="448FBC"/>
      </a:accent6>
      <a:hlink>
        <a:srgbClr val="0C419A"/>
      </a:hlink>
      <a:folHlink>
        <a:srgbClr val="7DA7FB"/>
      </a:folHlink>
    </a:clrScheme>
    <a:fontScheme name="Balónk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2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4C9ED0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448FBC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1">
  <a:themeElements>
    <a:clrScheme name="Balónky 12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4C9ED0"/>
      </a:accent2>
      <a:accent3>
        <a:srgbClr val="FFFFFF"/>
      </a:accent3>
      <a:accent4>
        <a:srgbClr val="212121"/>
      </a:accent4>
      <a:accent5>
        <a:srgbClr val="CEC4B9"/>
      </a:accent5>
      <a:accent6>
        <a:srgbClr val="448FBC"/>
      </a:accent6>
      <a:hlink>
        <a:srgbClr val="0C419A"/>
      </a:hlink>
      <a:folHlink>
        <a:srgbClr val="7DA7FB"/>
      </a:folHlink>
    </a:clrScheme>
    <a:fontScheme name="Balónk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2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4C9ED0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448FBC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ba-motiv">
  <a:themeElements>
    <a:clrScheme name="iba-colours">
      <a:dk1>
        <a:sysClr val="windowText" lastClr="000000"/>
      </a:dk1>
      <a:lt1>
        <a:sysClr val="window" lastClr="FFFFFF"/>
      </a:lt1>
      <a:dk2>
        <a:srgbClr val="1F497D"/>
      </a:dk2>
      <a:lt2>
        <a:srgbClr val="F0EEE7"/>
      </a:lt2>
      <a:accent1>
        <a:srgbClr val="B36C2D"/>
      </a:accent1>
      <a:accent2>
        <a:srgbClr val="005DA8"/>
      </a:accent2>
      <a:accent3>
        <a:srgbClr val="608DC4"/>
      </a:accent3>
      <a:accent4>
        <a:srgbClr val="B6C4E2"/>
      </a:accent4>
      <a:accent5>
        <a:srgbClr val="CBC4B6"/>
      </a:accent5>
      <a:accent6>
        <a:srgbClr val="87837E"/>
      </a:accent6>
      <a:hlink>
        <a:srgbClr val="B36C2D"/>
      </a:hlink>
      <a:folHlink>
        <a:srgbClr val="608DC4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ba-motiv">
  <a:themeElements>
    <a:clrScheme name="iba-colours">
      <a:dk1>
        <a:sysClr val="windowText" lastClr="000000"/>
      </a:dk1>
      <a:lt1>
        <a:sysClr val="window" lastClr="FFFFFF"/>
      </a:lt1>
      <a:dk2>
        <a:srgbClr val="1F497D"/>
      </a:dk2>
      <a:lt2>
        <a:srgbClr val="F0EEE7"/>
      </a:lt2>
      <a:accent1>
        <a:srgbClr val="B36C2D"/>
      </a:accent1>
      <a:accent2>
        <a:srgbClr val="005DA8"/>
      </a:accent2>
      <a:accent3>
        <a:srgbClr val="608DC4"/>
      </a:accent3>
      <a:accent4>
        <a:srgbClr val="B6C4E2"/>
      </a:accent4>
      <a:accent5>
        <a:srgbClr val="CBC4B6"/>
      </a:accent5>
      <a:accent6>
        <a:srgbClr val="87837E"/>
      </a:accent6>
      <a:hlink>
        <a:srgbClr val="B36C2D"/>
      </a:hlink>
      <a:folHlink>
        <a:srgbClr val="608DC4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iba-motiv">
  <a:themeElements>
    <a:clrScheme name="iba-colours">
      <a:dk1>
        <a:sysClr val="windowText" lastClr="000000"/>
      </a:dk1>
      <a:lt1>
        <a:sysClr val="window" lastClr="FFFFFF"/>
      </a:lt1>
      <a:dk2>
        <a:srgbClr val="1F497D"/>
      </a:dk2>
      <a:lt2>
        <a:srgbClr val="F0EEE7"/>
      </a:lt2>
      <a:accent1>
        <a:srgbClr val="B36C2D"/>
      </a:accent1>
      <a:accent2>
        <a:srgbClr val="005DA8"/>
      </a:accent2>
      <a:accent3>
        <a:srgbClr val="608DC4"/>
      </a:accent3>
      <a:accent4>
        <a:srgbClr val="B6C4E2"/>
      </a:accent4>
      <a:accent5>
        <a:srgbClr val="CBC4B6"/>
      </a:accent5>
      <a:accent6>
        <a:srgbClr val="87837E"/>
      </a:accent6>
      <a:hlink>
        <a:srgbClr val="B36C2D"/>
      </a:hlink>
      <a:folHlink>
        <a:srgbClr val="608DC4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iba-motiv">
  <a:themeElements>
    <a:clrScheme name="iba-colours">
      <a:dk1>
        <a:sysClr val="windowText" lastClr="000000"/>
      </a:dk1>
      <a:lt1>
        <a:sysClr val="window" lastClr="FFFFFF"/>
      </a:lt1>
      <a:dk2>
        <a:srgbClr val="1F497D"/>
      </a:dk2>
      <a:lt2>
        <a:srgbClr val="F0EEE7"/>
      </a:lt2>
      <a:accent1>
        <a:srgbClr val="B36C2D"/>
      </a:accent1>
      <a:accent2>
        <a:srgbClr val="005DA8"/>
      </a:accent2>
      <a:accent3>
        <a:srgbClr val="608DC4"/>
      </a:accent3>
      <a:accent4>
        <a:srgbClr val="B6C4E2"/>
      </a:accent4>
      <a:accent5>
        <a:srgbClr val="CBC4B6"/>
      </a:accent5>
      <a:accent6>
        <a:srgbClr val="87837E"/>
      </a:accent6>
      <a:hlink>
        <a:srgbClr val="B36C2D"/>
      </a:hlink>
      <a:folHlink>
        <a:srgbClr val="608DC4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</a:themeOverride>
</file>

<file path=ppt/theme/themeOverride2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17748</TotalTime>
  <Words>2793</Words>
  <Application>Microsoft Office PowerPoint</Application>
  <PresentationFormat>Předvádění na obrazovce (4:3)</PresentationFormat>
  <Paragraphs>1261</Paragraphs>
  <Slides>64</Slides>
  <Notes>64</Notes>
  <HiddenSlides>0</HiddenSlides>
  <MMClips>0</MMClips>
  <ScaleCrop>false</ScaleCrop>
  <HeadingPairs>
    <vt:vector size="6" baseType="variant">
      <vt:variant>
        <vt:lpstr>Motiv</vt:lpstr>
      </vt:variant>
      <vt:variant>
        <vt:i4>6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64</vt:i4>
      </vt:variant>
    </vt:vector>
  </HeadingPairs>
  <TitlesOfParts>
    <vt:vector size="72" baseType="lpstr">
      <vt:lpstr>Motiv1</vt:lpstr>
      <vt:lpstr>1_Motiv1</vt:lpstr>
      <vt:lpstr>iba-motiv</vt:lpstr>
      <vt:lpstr>1_iba-motiv</vt:lpstr>
      <vt:lpstr>2_iba-motiv</vt:lpstr>
      <vt:lpstr>3_iba-motiv</vt:lpstr>
      <vt:lpstr>Rovnice</vt:lpstr>
      <vt:lpstr>Graf</vt:lpstr>
      <vt:lpstr>Základy analýzy přežití  Tomáš Pavlík Institut biostatistiky a analýz</vt:lpstr>
      <vt:lpstr>Základní pojmy analýzy přežití</vt:lpstr>
      <vt:lpstr>Snímek 3</vt:lpstr>
      <vt:lpstr>Snímek 4</vt:lpstr>
      <vt:lpstr>Snímek 5</vt:lpstr>
      <vt:lpstr>Snímek 6</vt:lpstr>
      <vt:lpstr>Snímek 7</vt:lpstr>
      <vt:lpstr>Snímek 8</vt:lpstr>
      <vt:lpstr>Hlavní charakteristiky v analýze přežití</vt:lpstr>
      <vt:lpstr>Snímek 10</vt:lpstr>
      <vt:lpstr>Snímek 11</vt:lpstr>
      <vt:lpstr>Snímek 12</vt:lpstr>
      <vt:lpstr>Snímek 13</vt:lpstr>
      <vt:lpstr>Snímek 14</vt:lpstr>
      <vt:lpstr>POZOR na medián přežití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Neparametrické odhady  v analýze přežití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Parametrické odhady  v analýze přežití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Metody pro srovnání odhadů přežití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POZOR na Log-rank test</vt:lpstr>
      <vt:lpstr>Snímek 62</vt:lpstr>
      <vt:lpstr>Snímek 63</vt:lpstr>
      <vt:lpstr>Snímek 64</vt:lpstr>
    </vt:vector>
  </TitlesOfParts>
  <Company>ИПИПРЭ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Emission and Deposition Fluxes of Acidifying Compounds on the Territory of Belarus</dc:title>
  <dc:creator>Сергей</dc:creator>
  <cp:lastModifiedBy>pavlik</cp:lastModifiedBy>
  <cp:revision>987</cp:revision>
  <dcterms:created xsi:type="dcterms:W3CDTF">2000-10-26T05:27:32Z</dcterms:created>
  <dcterms:modified xsi:type="dcterms:W3CDTF">2014-10-20T11:55:50Z</dcterms:modified>
</cp:coreProperties>
</file>