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8" r:id="rId4"/>
    <p:sldId id="292" r:id="rId5"/>
    <p:sldId id="280" r:id="rId6"/>
    <p:sldId id="293" r:id="rId7"/>
    <p:sldId id="258" r:id="rId8"/>
    <p:sldId id="269" r:id="rId9"/>
    <p:sldId id="295" r:id="rId10"/>
    <p:sldId id="270" r:id="rId11"/>
    <p:sldId id="273" r:id="rId12"/>
    <p:sldId id="271" r:id="rId13"/>
    <p:sldId id="287" r:id="rId14"/>
    <p:sldId id="259" r:id="rId15"/>
    <p:sldId id="294" r:id="rId16"/>
    <p:sldId id="260" r:id="rId17"/>
    <p:sldId id="261" r:id="rId18"/>
    <p:sldId id="264" r:id="rId19"/>
    <p:sldId id="289" r:id="rId20"/>
    <p:sldId id="265" r:id="rId21"/>
    <p:sldId id="290" r:id="rId22"/>
    <p:sldId id="263" r:id="rId23"/>
    <p:sldId id="286" r:id="rId24"/>
    <p:sldId id="291" r:id="rId25"/>
    <p:sldId id="262" r:id="rId26"/>
    <p:sldId id="274" r:id="rId27"/>
    <p:sldId id="283" r:id="rId28"/>
    <p:sldId id="277" r:id="rId29"/>
    <p:sldId id="285" r:id="rId30"/>
    <p:sldId id="288" r:id="rId31"/>
    <p:sldId id="281" r:id="rId32"/>
    <p:sldId id="26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ěra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136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19T10:10:13.214" idx="1">
    <p:pos x="1312" y="3310"/>
    <p:text>Jedná se o posvátnou slabiku Óm (či též Aum) pocházející z védské tradice. Bývá však velmi často brána jako samostatné posvátné slovo. Můžeme se s ní setkat jak v hinduismu, tak i v buddhismu, džinismu a sikhismu. Touto slabikou začíná většina manter a hinduistických textů. Asi nejznámější mantrou je však v dnešní době mantra pocházející z tibetského budhismu: Óm maní padmé húm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73C8-A373-4A49-B738-F0837DCD529B}" type="datetimeFigureOut">
              <a:rPr lang="cs-CZ" smtClean="0"/>
              <a:t>19. 10. 2015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8F19-69E8-4E14-B07B-396322A66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02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68F19-69E8-4E14-B07B-396322A669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29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19. 10. 2015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1" y="2420888"/>
            <a:ext cx="8136905" cy="1612776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Celibát a sexuální zdrženlivost v náboženstvích světa</a:t>
            </a:r>
            <a:endParaRPr lang="en-GB" sz="480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854696" cy="1512168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Mgr. Bc. Věra Bártová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Brno 15.10.2015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Věra\Downloads\znak_PrF_cerny_RG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1547664"/>
          </a:xfrm>
          <a:prstGeom prst="rect">
            <a:avLst/>
          </a:prstGeom>
          <a:noFill/>
        </p:spPr>
      </p:pic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814" y="15846"/>
            <a:ext cx="1135186" cy="15318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358721" y="17366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Masarykova univerzita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Přírodovědecká fakulta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Ústav antropologie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4752528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9. století – počátky útoků proti manželkám kněží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Clunyjské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reformy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(10.století)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Pavijská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synoda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(1022) – vykázání manželek kněží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Rozdělení 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Západní a Východní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(1054)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Období let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1049-1139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Lev IX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– zakladatel bojkotu ženatého kléru, na něj navázali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Štěpán IX.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Mikuláše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svými reformami (1059)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Gregoriánské reformy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papeže Řehoře VII. (11. století)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Inocenc II. - 7. kánon II. lateránského koncilu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(1139)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Holy_Orders_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51664"/>
            <a:ext cx="3960440" cy="468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980728"/>
            <a:ext cx="4258816" cy="491182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Manželka kněze</a:t>
            </a:r>
          </a:p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Titul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presbyteria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saccerdotissa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Zvláštní oděv a speciální požehnání při svěcení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Pomocnice ďábla, konkubína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Kult Panny Marie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Rozvoj homosexuality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5" descr="petr-prvni-krest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746"/>
            <a:ext cx="3960440" cy="603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8855" y="548680"/>
            <a:ext cx="4595145" cy="619268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lateránský koncil (1179)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IV. lateránský koncil (1215)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Španělské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Burgos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(1243) - praxe vyplacení se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Olomoucká synoda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(1342) zákaz účasti na svatbách dětí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Koncil v Basileji (1431 – 1437)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Nikolaus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Tudeschi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usiloval o zrušené povinného celibátu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Innocenc VIII., Alexandr VI. – několik potomků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Období reformace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vatikánský koncil (1962 – 1965)</a:t>
            </a:r>
          </a:p>
          <a:p>
            <a:endParaRPr lang="en-GB" dirty="0"/>
          </a:p>
        </p:txBody>
      </p:sp>
      <p:pic>
        <p:nvPicPr>
          <p:cNvPr id="4" name="Zástupný symbol pro obsah 5" descr="Council_T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35" y="2026213"/>
            <a:ext cx="436098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8368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Ženy v římskokatolické církvi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4038600" cy="403244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Rovnocenné postavení v počáteční církvi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pohledu na ženu a její postavení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Slabé, náchylné k pokušení, potřeba chránit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Prostřednice ďábla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Ženské řády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5748"/>
            <a:ext cx="4038600" cy="2684141"/>
          </a:xfrm>
        </p:spPr>
      </p:pic>
    </p:spTree>
    <p:extLst>
      <p:ext uri="{BB962C8B-B14F-4D97-AF65-F5344CB8AC3E}">
        <p14:creationId xmlns:p14="http://schemas.microsoft.com/office/powerpoint/2010/main" val="12170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Řeckokatolická církev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4258816" cy="4932548"/>
          </a:xfrm>
        </p:spPr>
        <p:txBody>
          <a:bodyPr/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Trullská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synoda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(692) - uzavření manželství před vysvěcením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Velké schizma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(1054) – oddělení Západní a Východních církví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Bretská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unie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(1596) – připojení k římskokatolické církvi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modlitb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240360" cy="4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3024336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Silná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nišská tradice, z mnichů vybírán biskup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Formy mnišského života – poustevnictví,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lávry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cenobitismus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Kláštery mužské i ženské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něží převážně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ženatí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621"/>
            <a:ext cx="5256584" cy="35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0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Pravoslaví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5152" y="980728"/>
            <a:ext cx="4829336" cy="576064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Velké schizma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(1054)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15 autokefálních + 2 autonomní církve, uznávají cařihradského patriarchu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Důraz na zachování tradice církevních otců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Uznání prvních 7 ekumenických koncilů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Ženatí kněží – důležitá rodina a děti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Mnišská tradice </a:t>
            </a:r>
          </a:p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Bazil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Veliký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(330-379) – pravidla mnišské tradice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Poloostrov Athos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rthodox-eucharis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21379"/>
            <a:ext cx="3811624" cy="408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Protestantské církve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36812"/>
            <a:ext cx="4618856" cy="4320480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Lutherské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církve, kalvínské církve a anglikánské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církve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Odmítnuté mnišské tradice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Martin Luther – 95 tezí (1517)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Ulrich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Zwingli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Jan Kalvín (1524),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Menno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Jindřich VIII. (1534; 1549)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Kazatelé i ženy, v manželství, mají rodinu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Nový trend - celibát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6" descr="Martin_Luther_Nailing_Thes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55968"/>
            <a:ext cx="3888431" cy="495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951" y="260648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Judaismus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124744"/>
            <a:ext cx="5076056" cy="543660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Vyvolení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Abraháma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Bohem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Počátky patrně 12. st.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ř. n. l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Název odvozen od vůdce nejpočetnějšího kmene –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Judy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 tis. Př. Kr. – David, Šalamoun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Stavba a zničení Jeruzalémského chrámu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Babylonské vyhnanství (597-520 př. Kr.)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Bible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Tanach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Zákon, Proroci a Spisy</a:t>
            </a:r>
          </a:p>
        </p:txBody>
      </p:sp>
      <p:pic>
        <p:nvPicPr>
          <p:cNvPr id="7" name="Obrázek 6" descr="ž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657010" cy="489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Dělení podle oblasti: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Sefardská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forma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(Pyrenejský pol. a oblast Středozemního moře,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Aškenázi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a východní Evropa -Německo, Francie)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vztahu 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modernizaci: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judaismus,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Konzervativní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judaismus a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Ortodoxní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judaismus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Celibát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v judaismu není, některými považován až za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zločin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Spekulace zda Mojžíš a Noe celibátní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Náplní a podstatou života je mít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rodinu a potomky 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„Ploďte a množte se a naplňte zemi“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1,28)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Krátkodobý „celibát“, tedy sexuální zdrženlivost pouze za nějakým účelem (zplození potomka, určitá období)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Studium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Tóry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Tóra jako manželka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Chasidé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- zvláštní sekta, ženy jako nástroj k plození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14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Celibát x Sexuální zdrženlivost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4032448" cy="30963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definovat celibát?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definovat sexuální zdrženlivost?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jaké souvislosti se s nimi setkáme?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Kde se s nimi setkáme?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PKS3a435c_mn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134966" cy="413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Islám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4774486" cy="5472608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Vznik v 7. st. Na základě proroctví, která obdržel </a:t>
            </a:r>
            <a:r>
              <a:rPr lang="cs-CZ" sz="2400" dirty="0"/>
              <a:t>prorok </a:t>
            </a:r>
            <a:r>
              <a:rPr lang="cs-CZ" sz="2400" b="1" dirty="0"/>
              <a:t>Muhammad Ibn </a:t>
            </a:r>
            <a:r>
              <a:rPr lang="cs-CZ" sz="2400" b="1" dirty="0" err="1" smtClean="0"/>
              <a:t>Abdulláh</a:t>
            </a:r>
            <a:endParaRPr lang="cs-CZ" sz="2400" b="1" dirty="0" smtClean="0"/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Korán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 soubor 114 súr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Muhammadově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smrti rozdělení na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Sunnity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(90%)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Ší‘ity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Pět pilířů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(arkán ad-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vyznání víry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šaháda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pětkrát denně modlitba 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(salát)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placení náboženské daně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zakát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půst v měsíci ramadánu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saum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 pouť do Mekky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hadždž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Obrázek 3" descr="AD2e4f69_bosra2.JPG"/>
          <p:cNvPicPr>
            <a:picLocks noChangeAspect="1"/>
          </p:cNvPicPr>
          <p:nvPr/>
        </p:nvPicPr>
        <p:blipFill>
          <a:blip r:embed="rId2" cstate="print"/>
          <a:srcRect l="24800" r="8001" b="28659"/>
          <a:stretch>
            <a:fillRect/>
          </a:stretch>
        </p:blipFill>
        <p:spPr>
          <a:xfrm flipH="1">
            <a:off x="4953998" y="2339011"/>
            <a:ext cx="4010487" cy="281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Celibát je odmítán jako něco nesprávného a nevhodného, mnišský život je odchýlením od správné cesty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ʻAbdulláh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Omar a další se chtěli zřeknout manželek a Muhammad jim k tomu řekl: „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vy, kdo věříte! Nezakazujte dobré věci, jež vám Alláh povolil a nepřestupujte jeho příkazy, neboť Alláh nemiluje ty, kdo překračují meze Jím stanovené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(5:87)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Krátkodobé výjimky zdrženlivosti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Ramadán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Hadždž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Umra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(rituální posvěcení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Ihram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 8. století využívání kastrátů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Ghazzali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středověké pojednání o celibátu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Súfismus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vznik krátce po Prorokově smrti, mystická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tradice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ženy -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Rabi'a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al-'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Adawiyya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hlavně v odlehlých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oblastech</a:t>
            </a:r>
          </a:p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Hajji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Bektash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(1271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zakladatel skupiny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Bektaši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29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Hinduismus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4752528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Není náboženství, spíše společensko-náboženský systém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Sanátanadharma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vznik v  2.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1. tis př. n. l. z védského náboženství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Množství různých variací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šivaismus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višnuismus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Sansára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převtělování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átman,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cílem je dosažení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mókši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Čtyři fáze života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brahmačarja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grhatsthja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vánaprasthja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sannjása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Celibát patří k určité části života stejně jako manželství</a:t>
            </a:r>
          </a:p>
        </p:txBody>
      </p:sp>
      <p:pic>
        <p:nvPicPr>
          <p:cNvPr id="4" name="Zástupný symbol pro obsah 5" descr="praying-in-the-ganges-pollution-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96852"/>
            <a:ext cx="4176463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283968" y="836712"/>
            <a:ext cx="4752528" cy="576064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Důležitou postavou je bůh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Šiva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(celibátní a sexuální stránky)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celibátu žijí hlavně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muži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Fyzickou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dimenzí celibátu je sperma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Sdružování do komunit či osamocený život (svámí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sádhví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sádhuové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Řád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Rámánandiů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vznik 14. st., podskupiny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tjáginové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nágové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rasikové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Důležitým prvkem je jóga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1" y="1052736"/>
            <a:ext cx="3431852" cy="4947588"/>
          </a:xfrm>
        </p:spPr>
      </p:pic>
    </p:spTree>
    <p:extLst>
      <p:ext uri="{BB962C8B-B14F-4D97-AF65-F5344CB8AC3E}">
        <p14:creationId xmlns:p14="http://schemas.microsoft.com/office/powerpoint/2010/main" val="11581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856984" cy="3580890"/>
          </a:xfrm>
        </p:spPr>
        <p:txBody>
          <a:bodyPr>
            <a:normAutofit fontScale="77500" lnSpcReduction="20000"/>
          </a:bodyPr>
          <a:lstStyle/>
          <a:p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Brahmakumárí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(Dcery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Brahmy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sdružuje ženy, jejich síla je v celibátu, nikoli ve spermatu; zakladatel</a:t>
            </a:r>
          </a:p>
          <a:p>
            <a:pPr marL="0" indent="0">
              <a:buNone/>
            </a:pP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Lekhradž</a:t>
            </a: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(1937)</a:t>
            </a:r>
          </a:p>
          <a:p>
            <a:pPr marL="0" indent="0">
              <a:buNone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zpočátku velký nárůst počtu členek, vyvolalo silný odpor  mužů</a:t>
            </a:r>
          </a:p>
          <a:p>
            <a:pPr marL="0" indent="0">
              <a:buNone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v současné době většina členů muži</a:t>
            </a:r>
          </a:p>
          <a:p>
            <a:r>
              <a:rPr lang="cs-CZ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Haré</a:t>
            </a: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Kršna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(ISKCON)</a:t>
            </a:r>
          </a:p>
          <a:p>
            <a:pPr marL="0" indent="0">
              <a:buNone/>
            </a:pP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</a:t>
            </a:r>
            <a:r>
              <a:rPr lang="cs-CZ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Šrí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Šrímad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A.Č. </a:t>
            </a:r>
            <a:r>
              <a:rPr lang="cs-CZ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Bhaktivédánta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Svámí </a:t>
            </a:r>
            <a:r>
              <a:rPr lang="cs-CZ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Prabhupáda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(1966)</a:t>
            </a:r>
          </a:p>
          <a:p>
            <a:pPr marL="0" indent="0">
              <a:buNone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Vychází z původního védského náboženství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>
          <a:xfrm>
            <a:off x="170938" y="3676497"/>
            <a:ext cx="4196221" cy="30723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b="20856"/>
          <a:stretch/>
        </p:blipFill>
        <p:spPr>
          <a:xfrm>
            <a:off x="4396919" y="3862562"/>
            <a:ext cx="4771643" cy="28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Buddhismus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124744"/>
            <a:ext cx="4896544" cy="547174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Vznik v 6. st. př. n. l., spíše filosofie než náboženství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Zakladatel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Siddhárta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Gautama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Princip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karmy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určuje, v jaké podobě se zrodíme v dalším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ivotě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sansáry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cílem bytí je dosažení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nirvány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Základem učení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 vznešené pravdy,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osmidílná stezka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Vznik mnoha různých škol a směrů: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hínajána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théraváda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mahajána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vadžrajána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tibetský buddhismus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zenbuddhismus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 descr="20407272.TibetanMo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5"/>
            <a:ext cx="3453651" cy="518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468052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Buddhismus 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hínajána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též theraváda či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théravádový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buddhismus (Malý vůz)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ůvodní, konzervativní forma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Texty souboru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Tipitaca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koše (kázně, rozprav a vyššího učení), součásti Stezka ctnosti (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Dhammapada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verš 141: 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asketická nahota, ani spletené vlasy, ani hladovění a spaní na zemi, ani potírání těla popelem, nic nepomůže tomu, kdo nepřekonal chtíč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8" y="1776228"/>
            <a:ext cx="3929979" cy="39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5040560" cy="55182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Buddhismus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mahajána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vůz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od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hínajány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přelomu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letopočtu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Nejrozšířenější forma, nejotevřenější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125000"/>
              <a:buNone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Buddhismus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vadžrajána</a:t>
            </a: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25000"/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mahajány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vlivem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tantry</a:t>
            </a:r>
          </a:p>
          <a:p>
            <a:pPr marL="457200" indent="-457200">
              <a:buSzPct val="125000"/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Tantrický buddhismus</a:t>
            </a:r>
          </a:p>
          <a:p>
            <a:pPr marL="457200" indent="-457200">
              <a:buSzPct val="125000"/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Magické a meditační praktiky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25000"/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Nezbytné rozvíjet krom mysli i tělo, důležitá role sexuality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980728"/>
            <a:ext cx="2909865" cy="5299423"/>
          </a:xfrm>
        </p:spPr>
      </p:pic>
    </p:spTree>
    <p:extLst>
      <p:ext uri="{BB962C8B-B14F-4D97-AF65-F5344CB8AC3E}">
        <p14:creationId xmlns:p14="http://schemas.microsoft.com/office/powerpoint/2010/main" val="127335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692696"/>
            <a:ext cx="4608512" cy="5904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Tibetský buddhismus</a:t>
            </a: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Vznikl reformou z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vadžrajány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Obohacen o prvky a tradice původního tibetského náboženství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Několik odlišných škol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Zenbuddhismus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mahajány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meditačních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 s prvky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taoismu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 ze 3 typů japonského buddhismu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Mlčenlivé sezení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60312"/>
            <a:ext cx="4122987" cy="30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42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4752528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Mnišský život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Sangha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– sdružování mnichů a mnišek (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bhiksu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bhiksuni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); jeden za 3 drahokamů buddhismu (Buddha a dharma)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Celibát pro mnichy a mnišky nejčastěji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povinný</a:t>
            </a:r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Vinaja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soubor pokynů a nařízení pro život v klášteře doplněný o typy prohřešků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Mniši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mnišky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skládají sliby, v noviciátě 10, následně dalších 200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žen 300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Nejhorší trest vyhnání z kláštera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Mnišky – zbavování se ženských rysů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7"/>
            <a:ext cx="38352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95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18198"/>
            <a:ext cx="3679446" cy="722344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Celibát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0748"/>
            <a:ext cx="4176464" cy="514857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Způsob života, při kterém se člověk dlouhodobě (často po celý život) a dobrovolně zdržuje pohlavního styku, masturbace či jakékoli sexuální aktivity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Nemožnost uzavření manželství, život bez partnera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souvisí s náboženstvím, ale setkáme se s ním i jinde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intro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915" y="4104181"/>
            <a:ext cx="4567162" cy="25613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97891" y="3189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Sexuální zdrženlivost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13915" y="1196751"/>
            <a:ext cx="42484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Způsob života při kterém se člověk po určitou dobu (ohraničený časový úsek) zdržuje pohlavního styku, masturbace či jiné sexuální aktivity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908720"/>
            <a:ext cx="4618856" cy="541588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mnichy bylo setkání se ženou často velmi náročné a považovali ho za 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horší než zápas s tygrem, medvědem nebo ďáblem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tibetském buddhismu velmi důležitý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reformátor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Congkhapa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Japonský buddhismus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velké množství ženatých mnichů, spíše označování za kleriky, snaha zabránit předávání funkce z otce na syna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6" y="1196752"/>
            <a:ext cx="37571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6360"/>
          </a:xfrm>
        </p:spPr>
        <p:txBody>
          <a:bodyPr>
            <a:normAutofit/>
          </a:bodyPr>
          <a:lstStyle/>
          <a:p>
            <a:r>
              <a:rPr lang="cs-CZ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obrovské množství různých náboženství, mnohdy jsou velmi odlišná, ale přesto se najdu i věci, ve kterých jsou si velmi podobná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Určité formy celibátu či sexuální zdrženlivosti se vyskytují v každém náboženství či nábožensko-filosofickém směru, liší se však jejich význam pro náboženství, rozsah, rozšířenost,…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Dalo by se říci, že kde celibát je, tam se usiluje o jeho odstranění a naopak kde není, tam se usiluje o jeho zavedení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29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medit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584" y="2358286"/>
            <a:ext cx="7040792" cy="396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vztah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 k něčemu, co ho přesahuje, na čem je závislý a také souhrn projevů této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závislosti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předmět náboženství chápán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osobně –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teistické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pokud neosobně -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neteistické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uctíváno více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bohů –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polyteismus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uctíván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jeden –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monoteismus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Víra v duchy a uctívání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ředků, mrtví se stávají bohy –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euhemerismus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(Herbert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Spencer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zdůrazňoval význam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animismus,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navrhl tři stádia evoluce náboženství: Animismus-polyteismus-monoteismus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8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119" y="188640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Vybraná náboženství </a:t>
            </a:r>
            <a:r>
              <a:rPr lang="cs-CZ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jejich přístup k </a:t>
            </a:r>
            <a:r>
              <a:rPr lang="cs-CZ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celibátu a sexuální zdrženlivosti</a:t>
            </a:r>
            <a:endParaRPr lang="cs-CZ" sz="45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4" y="1988840"/>
            <a:ext cx="4464496" cy="4389120"/>
          </a:xfrm>
        </p:spPr>
        <p:txBody>
          <a:bodyPr>
            <a:normAutofit lnSpcReduction="10000"/>
          </a:bodyPr>
          <a:lstStyle/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Římskokatolická církev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Řeckokatolická církev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Pravoslaví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Protestantismus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Judaismus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Islám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  <a:buSzTx/>
              <a:buFont typeface="Arial" pitchFamily="34" charset="0"/>
              <a:buChar char="•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Buddhismus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Tx/>
              <a:buSzTx/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Hinduismus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judaism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351" y="1726520"/>
            <a:ext cx="1368152" cy="1573376"/>
          </a:xfrm>
          <a:prstGeom prst="rect">
            <a:avLst/>
          </a:prstGeom>
        </p:spPr>
      </p:pic>
      <p:pic>
        <p:nvPicPr>
          <p:cNvPr id="7" name="Obrázek 6" descr="isl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359" y="5254912"/>
            <a:ext cx="1440160" cy="1440160"/>
          </a:xfrm>
          <a:prstGeom prst="rect">
            <a:avLst/>
          </a:prstGeom>
        </p:spPr>
      </p:pic>
      <p:pic>
        <p:nvPicPr>
          <p:cNvPr id="8" name="Obrázek 7" descr="CRO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19" y="1726520"/>
            <a:ext cx="1596008" cy="1596008"/>
          </a:xfrm>
          <a:prstGeom prst="rect">
            <a:avLst/>
          </a:prstGeom>
        </p:spPr>
      </p:pic>
      <p:pic>
        <p:nvPicPr>
          <p:cNvPr id="9" name="Obrázek 8" descr="ibu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167" y="3454712"/>
            <a:ext cx="1152128" cy="1746538"/>
          </a:xfrm>
          <a:prstGeom prst="rect">
            <a:avLst/>
          </a:prstGeom>
        </p:spPr>
      </p:pic>
      <p:pic>
        <p:nvPicPr>
          <p:cNvPr id="10" name="Obrázek 9" descr="hin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135" y="5254912"/>
            <a:ext cx="1448343" cy="1440160"/>
          </a:xfrm>
          <a:prstGeom prst="rect">
            <a:avLst/>
          </a:prstGeom>
        </p:spPr>
      </p:pic>
      <p:pic>
        <p:nvPicPr>
          <p:cNvPr id="11" name="Obrázek 10" descr="pra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9351" y="3382704"/>
            <a:ext cx="1080120" cy="18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4752528" cy="5472608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latiny: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christianus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„křesťanský“, název odvozen od postavy Ježíše Krista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po jeho smrti – ukřižování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zmrtvýchvstání, šíření díky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Pavlovi z Tarzu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řesťané zpočátku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bráni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 židovská sekta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Křesťanství vzniklo během 1.–2. století n. l. v oblasti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Syropalestiny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 Malé Asii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Starý Zákon, Nový Zákon – evangelia, Skutky apoštolů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123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Římskokatolická církev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5256584" cy="5544616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Times New Roman" panose="02020603050405020304" pitchFamily="18" charset="0"/>
                <a:cs typeface="Times New Roman" pitchFamily="18" charset="0"/>
              </a:rPr>
              <a:t>Počátek spojen s postavou </a:t>
            </a:r>
            <a:r>
              <a:rPr lang="cs-CZ" sz="2300" b="1" dirty="0" smtClean="0">
                <a:latin typeface="Times New Roman" panose="02020603050405020304" pitchFamily="18" charset="0"/>
                <a:cs typeface="Times New Roman" pitchFamily="18" charset="0"/>
              </a:rPr>
              <a:t>Ježíše Krista </a:t>
            </a:r>
            <a:r>
              <a:rPr lang="cs-CZ" sz="2300" dirty="0" smtClean="0"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cs-CZ" sz="2300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 19, 12) „</a:t>
            </a:r>
            <a:r>
              <a:rPr lang="cs-CZ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Někteří </a:t>
            </a:r>
            <a:r>
              <a:rPr 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nežijí v manželství, protože jsou k tomu od narození nezpůsobilí; jiní nežijí v manželství, protože je nezpůsobilými učinili lidé; a někteří nežijí v manželství, protože se ho zřekli pro království nebeské. Kdo to může pochopit, pochop</a:t>
            </a: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300" b="1" dirty="0" smtClean="0">
                <a:latin typeface="Times New Roman" pitchFamily="18" charset="0"/>
                <a:cs typeface="Times New Roman" pitchFamily="18" charset="0"/>
              </a:rPr>
              <a:t>Kolektivní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 spravování obcí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Koncem 2. století se poprvé objevuje požadavek celibátu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Od 3. století smí bohoslužbu vykonávat pouze vysvěcení nositelé </a:t>
            </a:r>
            <a:r>
              <a:rPr lang="cs-CZ" sz="2300" b="1" dirty="0" smtClean="0">
                <a:latin typeface="Times New Roman" pitchFamily="18" charset="0"/>
                <a:cs typeface="Times New Roman" pitchFamily="18" charset="0"/>
              </a:rPr>
              <a:t>kněžského úřadu</a:t>
            </a:r>
          </a:p>
        </p:txBody>
      </p:sp>
      <p:pic>
        <p:nvPicPr>
          <p:cNvPr id="4" name="Zástupný symbol pro obsah 6" descr="aa-Bellini_Resurr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857" y="1484784"/>
            <a:ext cx="3723341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3995936" y="476672"/>
            <a:ext cx="4968552" cy="596370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Velký rozvoj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asketismu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ve 4. století (eremité, </a:t>
            </a:r>
            <a:r>
              <a:rPr lang="cs-CZ" sz="2800" dirty="0" err="1">
                <a:latin typeface="Times New Roman" pitchFamily="18" charset="0"/>
                <a:cs typeface="Times New Roman" pitchFamily="18" charset="0"/>
              </a:rPr>
              <a:t>koinobité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Koncil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 Elvíře (asi 306-314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- 33. kánon, zákaz styku s manželkami</a:t>
            </a:r>
          </a:p>
          <a:p>
            <a:r>
              <a:rPr lang="cs-CZ" sz="2800" b="1" dirty="0" err="1">
                <a:latin typeface="Times New Roman" pitchFamily="18" charset="0"/>
                <a:cs typeface="Times New Roman" pitchFamily="18" charset="0"/>
              </a:rPr>
              <a:t>Nicejský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koncil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(325) -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odsouzena úmyslná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kastrace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Jan Zlatoústý, „O kněžství“ (386) – úkol zachování lidstva splněný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Svatý Jeroným - svatba kapitulací před tělem)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Svatý Augustýn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– dlouho žil s milenkou a měl syna, poté obrat byl a přesvědčení o strádání lidské sexuality v důsledku lidského pádu</a:t>
            </a: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5" descr="krestanstvi-mnich-kapu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82798"/>
            <a:ext cx="3684297" cy="535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1"/>
            <a:ext cx="4752528" cy="592035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 6. století dochází v Evropě k výraznému rozvoji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klášterů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Synoda v 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Agde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(506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 – požadavek zdrženlivosti a oddělených ložnic,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synoda v 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Geroně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(517) – přidělení dohlížejících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osob, 30 let exkomunikace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Synoda v Toledu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(653) – nezdrženlivý klerikové odsouzeni k doživotnímu pobytu v klášteře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Konstantinopolská synoda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(691) zákaz vstupu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lázní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nicejský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koncil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(787)– vstup ženatých kněží do kláštera 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69" y="620688"/>
            <a:ext cx="3867811" cy="5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11630</TotalTime>
  <Words>1559</Words>
  <Application>Microsoft Office PowerPoint</Application>
  <PresentationFormat>Předvádění na obrazovce (4:3)</PresentationFormat>
  <Paragraphs>210</Paragraphs>
  <Slides>32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Tok</vt:lpstr>
      <vt:lpstr>Celibát a sexuální zdrženlivost v náboženstvích světa</vt:lpstr>
      <vt:lpstr>Celibát x Sexuální zdrženlivost</vt:lpstr>
      <vt:lpstr>Celibát</vt:lpstr>
      <vt:lpstr>Náboženství</vt:lpstr>
      <vt:lpstr>Vybraná náboženství a jejich přístup k celibátu a sexuální zdrženlivosti</vt:lpstr>
      <vt:lpstr>Křesťanství</vt:lpstr>
      <vt:lpstr>Římskokatolická církev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Ženy v římskokatolické církvi</vt:lpstr>
      <vt:lpstr>Řeckokatolická církev</vt:lpstr>
      <vt:lpstr>Prezentace aplikace PowerPoint</vt:lpstr>
      <vt:lpstr>Pravoslaví</vt:lpstr>
      <vt:lpstr>Protestantské církve</vt:lpstr>
      <vt:lpstr>Judaismus</vt:lpstr>
      <vt:lpstr>Prezentace aplikace PowerPoint</vt:lpstr>
      <vt:lpstr>Islám</vt:lpstr>
      <vt:lpstr>Prezentace aplikace PowerPoint</vt:lpstr>
      <vt:lpstr>Hinduismus</vt:lpstr>
      <vt:lpstr>Prezentace aplikace PowerPoint</vt:lpstr>
      <vt:lpstr>Prezentace aplikace PowerPoint</vt:lpstr>
      <vt:lpstr>Buddhismus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Celibát v náboženstvích světa</dc:title>
  <dc:creator>Věra</dc:creator>
  <cp:lastModifiedBy>Věra</cp:lastModifiedBy>
  <cp:revision>144</cp:revision>
  <dcterms:created xsi:type="dcterms:W3CDTF">2012-09-19T20:37:38Z</dcterms:created>
  <dcterms:modified xsi:type="dcterms:W3CDTF">2015-10-19T08:11:07Z</dcterms:modified>
</cp:coreProperties>
</file>