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6" r:id="rId5"/>
    <p:sldId id="259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61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5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8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4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5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43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82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21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75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3B9F0-F6E4-4529-A5AE-32DA8F38B580}" type="datetimeFigureOut">
              <a:rPr lang="cs-CZ" smtClean="0"/>
              <a:pPr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54E9-20AE-45E3-B59D-5DE9A7B749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0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cs-CZ" dirty="0" smtClean="0"/>
              <a:t>Detekce </a:t>
            </a:r>
            <a:r>
              <a:rPr lang="cs-CZ" dirty="0" err="1" smtClean="0"/>
              <a:t>spirochet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412776"/>
            <a:ext cx="72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Rod </a:t>
            </a:r>
          </a:p>
          <a:p>
            <a:r>
              <a:rPr lang="cs-CZ" sz="3200" dirty="0" smtClean="0"/>
              <a:t>1. </a:t>
            </a:r>
            <a:r>
              <a:rPr lang="cs-CZ" sz="3200" i="1" dirty="0" smtClean="0">
                <a:solidFill>
                  <a:srgbClr val="FF0000"/>
                </a:solidFill>
              </a:rPr>
              <a:t>Treponema </a:t>
            </a:r>
            <a:r>
              <a:rPr lang="cs-CZ" sz="3200" i="1" dirty="0" err="1" smtClean="0">
                <a:solidFill>
                  <a:srgbClr val="FF0000"/>
                </a:solidFill>
              </a:rPr>
              <a:t>pallidum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– (syfilis) turbidimetrie, latexová aglutinace, </a:t>
            </a:r>
            <a:r>
              <a:rPr lang="cs-CZ" sz="3200" dirty="0" err="1" smtClean="0"/>
              <a:t>elektrochemiluminiscence</a:t>
            </a:r>
            <a:endParaRPr lang="cs-CZ" sz="3200" dirty="0" smtClean="0"/>
          </a:p>
          <a:p>
            <a:r>
              <a:rPr lang="cs-CZ" sz="3200" dirty="0" smtClean="0"/>
              <a:t>2. </a:t>
            </a:r>
            <a:r>
              <a:rPr lang="cs-CZ" sz="3200" i="1" dirty="0" smtClean="0">
                <a:solidFill>
                  <a:srgbClr val="FF0000"/>
                </a:solidFill>
              </a:rPr>
              <a:t>Leptospira </a:t>
            </a:r>
            <a:r>
              <a:rPr lang="cs-CZ" sz="3200" i="1" dirty="0" err="1" smtClean="0">
                <a:solidFill>
                  <a:srgbClr val="FF0000"/>
                </a:solidFill>
              </a:rPr>
              <a:t>interrogans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(leptospiróza) MAT</a:t>
            </a:r>
          </a:p>
          <a:p>
            <a:r>
              <a:rPr lang="cs-CZ" sz="3200" dirty="0" smtClean="0"/>
              <a:t>3. </a:t>
            </a:r>
            <a:r>
              <a:rPr lang="cs-CZ" sz="3200" i="1" dirty="0" err="1" smtClean="0">
                <a:solidFill>
                  <a:srgbClr val="FF0000"/>
                </a:solidFill>
              </a:rPr>
              <a:t>Borrelia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i="1" dirty="0" err="1" smtClean="0">
                <a:solidFill>
                  <a:srgbClr val="FF0000"/>
                </a:solidFill>
              </a:rPr>
              <a:t>burgdorferi</a:t>
            </a:r>
            <a:r>
              <a:rPr lang="cs-CZ" sz="3200" i="1" dirty="0" smtClean="0">
                <a:solidFill>
                  <a:srgbClr val="FF0000"/>
                </a:solidFill>
              </a:rPr>
              <a:t> </a:t>
            </a:r>
            <a:r>
              <a:rPr lang="cs-CZ" sz="3200" dirty="0" err="1" smtClean="0"/>
              <a:t>sensu</a:t>
            </a:r>
            <a:r>
              <a:rPr lang="cs-CZ" sz="3200" dirty="0" smtClean="0"/>
              <a:t> lato – (borelióza) ELISA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3446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 err="1" smtClean="0">
                <a:solidFill>
                  <a:srgbClr val="0070C0"/>
                </a:solidFill>
              </a:rPr>
              <a:t>Trepomena</a:t>
            </a:r>
            <a:r>
              <a:rPr lang="cs-CZ" b="1" i="1" dirty="0" smtClean="0">
                <a:solidFill>
                  <a:srgbClr val="0070C0"/>
                </a:solidFill>
              </a:rPr>
              <a:t> </a:t>
            </a:r>
            <a:r>
              <a:rPr lang="cs-CZ" b="1" i="1" dirty="0" err="1" smtClean="0">
                <a:solidFill>
                  <a:srgbClr val="0070C0"/>
                </a:solidFill>
              </a:rPr>
              <a:t>pallidum</a:t>
            </a:r>
            <a:r>
              <a:rPr lang="cs-CZ" dirty="0" smtClean="0"/>
              <a:t>-původce </a:t>
            </a:r>
            <a:r>
              <a:rPr lang="cs-CZ" b="1" dirty="0" smtClean="0">
                <a:solidFill>
                  <a:srgbClr val="C00000"/>
                </a:solidFill>
              </a:rPr>
              <a:t>syfilis</a:t>
            </a:r>
          </a:p>
          <a:p>
            <a:r>
              <a:rPr lang="cs-CZ" dirty="0" err="1" smtClean="0"/>
              <a:t>Vr</a:t>
            </a:r>
            <a:r>
              <a:rPr lang="cs-CZ" dirty="0" smtClean="0"/>
              <a:t>. 2012 hlášeno dalších </a:t>
            </a:r>
            <a:r>
              <a:rPr lang="cs-CZ" b="1" dirty="0" smtClean="0">
                <a:solidFill>
                  <a:srgbClr val="0070C0"/>
                </a:solidFill>
              </a:rPr>
              <a:t>12 milionů</a:t>
            </a:r>
            <a:r>
              <a:rPr lang="cs-CZ" dirty="0" smtClean="0"/>
              <a:t> nemocných (WHO)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Přenos:</a:t>
            </a:r>
            <a:r>
              <a:rPr lang="cs-CZ" dirty="0" smtClean="0"/>
              <a:t> pohlavní styk</a:t>
            </a:r>
          </a:p>
          <a:p>
            <a:r>
              <a:rPr lang="cs-CZ" dirty="0" smtClean="0"/>
              <a:t>Z matky na plod</a:t>
            </a:r>
          </a:p>
          <a:p>
            <a:r>
              <a:rPr lang="cs-CZ" dirty="0" smtClean="0"/>
              <a:t>Krevní transfuze</a:t>
            </a:r>
          </a:p>
          <a:p>
            <a:r>
              <a:rPr lang="cs-CZ" dirty="0" smtClean="0"/>
              <a:t>Transplantace</a:t>
            </a:r>
          </a:p>
          <a:p>
            <a:r>
              <a:rPr lang="cs-CZ" dirty="0" smtClean="0"/>
              <a:t>Tvorba Ab: 2 týdny trvá vytvoření </a:t>
            </a:r>
            <a:r>
              <a:rPr lang="cs-CZ" dirty="0" err="1" smtClean="0">
                <a:solidFill>
                  <a:srgbClr val="C00000"/>
                </a:solidFill>
              </a:rPr>
              <a:t>IgM</a:t>
            </a:r>
            <a:r>
              <a:rPr lang="cs-CZ" dirty="0" smtClean="0"/>
              <a:t>, 2 – 3 týdny </a:t>
            </a:r>
            <a:r>
              <a:rPr lang="cs-CZ" dirty="0" err="1" smtClean="0">
                <a:solidFill>
                  <a:srgbClr val="C00000"/>
                </a:solidFill>
              </a:rPr>
              <a:t>IgG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Ab zaměřené proti </a:t>
            </a:r>
            <a:r>
              <a:rPr lang="cs-CZ" dirty="0" err="1" smtClean="0"/>
              <a:t>fosfolipidovým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cs-CZ" dirty="0" smtClean="0"/>
              <a:t> na povrchu </a:t>
            </a:r>
            <a:r>
              <a:rPr lang="cs-CZ" i="1" dirty="0" smtClean="0"/>
              <a:t>T.</a:t>
            </a:r>
            <a:r>
              <a:rPr lang="cs-CZ" dirty="0" smtClean="0"/>
              <a:t> </a:t>
            </a:r>
            <a:r>
              <a:rPr lang="cs-CZ" i="1" dirty="0" err="1" smtClean="0"/>
              <a:t>Pallidum</a:t>
            </a:r>
            <a:r>
              <a:rPr lang="cs-CZ" dirty="0" smtClean="0"/>
              <a:t>, reakce Ab zkříženě s </a:t>
            </a:r>
            <a:r>
              <a:rPr lang="cs-CZ" dirty="0" err="1" smtClean="0"/>
              <a:t>kardiolipinem</a:t>
            </a:r>
            <a:r>
              <a:rPr lang="cs-CZ" dirty="0" smtClean="0"/>
              <a:t>, který se uvolňuje, když treponema poškodí hostitelské buňky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2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detekce treponemové infekce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Netreponemový</a:t>
            </a:r>
            <a:r>
              <a:rPr lang="cs-CZ" dirty="0" smtClean="0"/>
              <a:t> test </a:t>
            </a:r>
            <a:r>
              <a:rPr lang="cs-CZ" b="1" dirty="0" smtClean="0">
                <a:solidFill>
                  <a:srgbClr val="0070C0"/>
                </a:solidFill>
              </a:rPr>
              <a:t>RPR</a:t>
            </a:r>
            <a:r>
              <a:rPr lang="cs-CZ" dirty="0" smtClean="0"/>
              <a:t>- nespecifický rychlý </a:t>
            </a:r>
            <a:r>
              <a:rPr lang="cs-CZ" dirty="0" err="1" smtClean="0"/>
              <a:t>reaginový</a:t>
            </a:r>
            <a:r>
              <a:rPr lang="cs-CZ" dirty="0" smtClean="0"/>
              <a:t> test- detekce vzniklých IK zákalovou reakcí, tj. </a:t>
            </a:r>
            <a:r>
              <a:rPr lang="cs-CZ" dirty="0" smtClean="0"/>
              <a:t>turbidimetrií, Ab proti </a:t>
            </a:r>
            <a:r>
              <a:rPr lang="cs-CZ" dirty="0" err="1" smtClean="0"/>
              <a:t>fosfolipidovým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cs-CZ" dirty="0" smtClean="0"/>
              <a:t> TpN15,17,47 reagují proti uvolňovanému </a:t>
            </a:r>
            <a:r>
              <a:rPr lang="cs-CZ" dirty="0" err="1" smtClean="0"/>
              <a:t>kardiolipinu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detekce v časných fázích při aktivním stavu</a:t>
            </a:r>
            <a:endParaRPr lang="cs-CZ" dirty="0"/>
          </a:p>
          <a:p>
            <a:r>
              <a:rPr lang="cs-CZ" dirty="0" smtClean="0"/>
              <a:t>2. Treponemový test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TPLA</a:t>
            </a:r>
            <a:r>
              <a:rPr lang="cs-CZ" dirty="0" smtClean="0"/>
              <a:t>-</a:t>
            </a:r>
            <a:r>
              <a:rPr lang="cs-CZ" i="1" dirty="0" err="1" smtClean="0"/>
              <a:t>T.pallidum</a:t>
            </a:r>
            <a:r>
              <a:rPr lang="cs-CZ" dirty="0" smtClean="0"/>
              <a:t> latexová </a:t>
            </a:r>
            <a:r>
              <a:rPr lang="cs-CZ" dirty="0" smtClean="0"/>
              <a:t>aglutinace, detekce stále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Nově – </a:t>
            </a:r>
            <a:r>
              <a:rPr lang="cs-CZ" dirty="0" err="1" smtClean="0"/>
              <a:t>Ag</a:t>
            </a:r>
            <a:r>
              <a:rPr lang="cs-CZ" dirty="0" smtClean="0"/>
              <a:t> navázaný na označený biotin – </a:t>
            </a:r>
            <a:r>
              <a:rPr lang="cs-CZ" dirty="0"/>
              <a:t>v</a:t>
            </a:r>
            <a:r>
              <a:rPr lang="cs-CZ" dirty="0" smtClean="0"/>
              <a:t>ychytává Ab – 1. inkubace, vznik IK- magnetická fáze - 2. inkubace a  detekce </a:t>
            </a:r>
            <a:r>
              <a:rPr lang="cs-CZ" b="1" dirty="0" err="1" smtClean="0">
                <a:solidFill>
                  <a:srgbClr val="C00000"/>
                </a:solidFill>
              </a:rPr>
              <a:t>elektrochemiluminiscencí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1080120"/>
          </a:xfrm>
        </p:spPr>
        <p:txBody>
          <a:bodyPr/>
          <a:lstStyle/>
          <a:p>
            <a:r>
              <a:rPr lang="cs-CZ" dirty="0" smtClean="0"/>
              <a:t>Dynamika tvorby Ab</a:t>
            </a:r>
            <a:endParaRPr lang="cs-CZ" dirty="0"/>
          </a:p>
        </p:txBody>
      </p:sp>
      <p:pic>
        <p:nvPicPr>
          <p:cNvPr id="1026" name="Picture 2" descr="C:\Users\Alena Žákovská\Desktop\graf treponema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679733" cy="512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3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cs-CZ" dirty="0" smtClean="0"/>
              <a:t>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6336704" cy="5904656"/>
          </a:xfrm>
        </p:spPr>
        <p:txBody>
          <a:bodyPr>
            <a:normAutofit/>
          </a:bodyPr>
          <a:lstStyle/>
          <a:p>
            <a:r>
              <a:rPr lang="cs-CZ" smtClean="0"/>
              <a:t>Mikroskopický </a:t>
            </a:r>
            <a:r>
              <a:rPr lang="cs-CZ" dirty="0" smtClean="0"/>
              <a:t>aglutinační test – specifické Ab (</a:t>
            </a:r>
            <a:r>
              <a:rPr lang="cs-CZ" dirty="0" err="1" smtClean="0"/>
              <a:t>IgM</a:t>
            </a:r>
            <a:r>
              <a:rPr lang="cs-CZ" dirty="0" smtClean="0"/>
              <a:t> i </a:t>
            </a:r>
            <a:r>
              <a:rPr lang="cs-CZ" dirty="0" err="1" smtClean="0"/>
              <a:t>IgG</a:t>
            </a:r>
            <a:r>
              <a:rPr lang="cs-CZ" dirty="0" smtClean="0"/>
              <a:t>)proti konkrétnímu </a:t>
            </a:r>
            <a:r>
              <a:rPr lang="cs-CZ" dirty="0" err="1" smtClean="0"/>
              <a:t>sérovaru</a:t>
            </a:r>
            <a:r>
              <a:rPr lang="cs-CZ" dirty="0" smtClean="0"/>
              <a:t> </a:t>
            </a:r>
            <a:r>
              <a:rPr lang="cs-CZ" dirty="0" err="1" smtClean="0"/>
              <a:t>L.i.s.l</a:t>
            </a:r>
            <a:r>
              <a:rPr lang="cs-CZ" dirty="0" smtClean="0"/>
              <a:t>.</a:t>
            </a:r>
          </a:p>
          <a:p>
            <a:r>
              <a:rPr lang="cs-CZ" dirty="0" smtClean="0"/>
              <a:t>Kultivace </a:t>
            </a:r>
            <a:r>
              <a:rPr lang="cs-CZ" dirty="0" err="1" smtClean="0"/>
              <a:t>sérovarů</a:t>
            </a:r>
            <a:endParaRPr lang="cs-CZ" dirty="0" smtClean="0"/>
          </a:p>
          <a:p>
            <a:r>
              <a:rPr lang="cs-CZ" dirty="0" err="1" smtClean="0"/>
              <a:t>Ag</a:t>
            </a:r>
            <a:r>
              <a:rPr lang="cs-CZ" dirty="0" smtClean="0"/>
              <a:t> plus vzorek ředěného séra, otisk srdce na filtr. papíru atd.</a:t>
            </a:r>
          </a:p>
          <a:p>
            <a:r>
              <a:rPr lang="cs-CZ" dirty="0"/>
              <a:t>Mikroskopie v </a:t>
            </a:r>
            <a:r>
              <a:rPr lang="cs-CZ" dirty="0" smtClean="0"/>
              <a:t>zástinu</a:t>
            </a:r>
          </a:p>
          <a:p>
            <a:r>
              <a:rPr lang="cs-CZ" dirty="0" smtClean="0"/>
              <a:t>Pozitivní vzorek- aglutinace více než 50% leptospir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1" y="1844824"/>
            <a:ext cx="287178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6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8" descr="data:image/jpeg;base64,/9j/4AAQSkZJRgABAQAAAQABAAD/2wCEAAkGBxQTEhUUEhQVFRUXGB0XFxgXFxQYGhgbHBcXGBgdGhcYHCggGh4lHBQYITEhJSkrLi4uFx8zODMsNygtLiwBCgoKDg0OGhAQGiwcHCQsLCwsLCwsLCwsLCwsLCwsLCwsLCwsLCwsLCwsLCwsLCwsLCwsLCwsNzc3NyssLCwrLP/AABEIANsA5gMBIgACEQEDEQH/xAAcAAABBQEBAQAAAAAAAAAAAAAGAgMEBQcAAQj/xAA+EAACAQIEBAQDBgUDAwUBAAABAgMAEQQFEiEGMUFREyJhcQeBkRQyQqGxwSNS0eHwM2JyJILxJVOSorIV/8QAGAEAAwEBAAAAAAAAAAAAAAAAAAECAwT/xAAhEQEBAQEAAwEBAAMBAQAAAAAAARECEiExQVEyYXEDIv/aAAwDAQACEQMRAD8ACBEOw+gpaxjsPoK9FOLW2KJEQ/lH0FOiAWvYW5ch+lcBTqUg6OEdh9BTyQDsPoKXHHU3D4a9TaqRFjw/+0flVtl2Ts5Colz7UVcN8GGQB5ToXtbcj9qK8Xj8Jl6WYhDbYAXdvkN/rWVtp7inyrgVRvMR/wAVA/WrqQ4PBL5zHH/ysWPy5mgzPeNMVJGzwJ4MN9JfYvv0vyU+1AkuIJbUxZm6liWP505xE3b9bJg+KIsR4gwqa3RbqHsgk76etDj8R46WXwlVIiTawS5Hpc0BYfHMjBlJVgbgg2t7UaYTi6OQRtMCk99PipYAqdiWHQ0dc2fDkg4wilECySGWbkRcWv7Cg7i4v4l3LowAsFNlIsbn3qZmHEfgMUwyAxqbNK3mBPXfpVTn2Z/aiCgJbwyXB2A0bki/S1ZSXVQrhPF2lXU727Fr39+9EvEuaabGKVkbe4FtJ29aFeBcP4sxOoWQat/oLU3xW58Yxj8Gx/Wiy+R+lzlnE2Kv5mDotixKcgfUetXTcXKttShh3U2I+RqLwvhYVwLym7alIkHPcdLVnk+LJ5na9h6deXzqpLqfV/Gv4PiPDS8nCk9HGn9dqdxeTQSi5UXP4l/ttWfZJw9PMgY+SMgnUdr+tq9yXN5IptHi6Vvpud129Kf/AEvH+VbZzwa3OPzgHlyP96GcVlpUkEEfKtMjzpVKiWy6vuuN0b2NP4/LI518wHow5/Wl/wAPyz6x6SCmmhoxzrh14t/vL37UPyYe3SqnR4p3iptkqwli51FZK0lKoTLSPnUl0pplqokw1dSmW1dTJUrTqiklrkna5N9hYfICnEFMFqKkRJTca1bZZgmdgqgknlbeptxUhzL8EzkBQSTsLCtN4c4WSBfEnsWtezW0p7+tSsgyWPBxa5LBgLsx5KO1MTQvmKncxwA+UdZPU/7fSsLdFv8AFTxVxsw8mE+6djMRt2IjvsfflQnkuXnFYlRKzHWd3Yksdr2vRZn2QySzpGifwo0VRYjYXNzamc0lbDYmCJo1SHWoV7feA579N6PL8hzmQv4g5J4eEUw7RR819TtqPestd7fOijPM7xE0jYUMQplKqp2vdyVv6dqG82wbQyNFJbWhs1jcX9xWv/nPSajiSnFksBUa1LtWidFmQ5poNmcCLSVaO1wxttt3vvekYrLbYUYkNzkMZS+9uf7VXcKyRJiEOIAMROlr9Li1/kakcR4VYZ2hjfWgsym9xYi49L72rPPa9dkUs3ihYBd38unoev5WqUHdpnEh817Nc9QDff5UjhXMhh51k06iAQB6kWvVvLlWIVvtJh1jV4huLhr87jnal19OK/Ls9fDs2kixUhlbdTfmaHZZNye9zXuLxQLuQoFyTpHJbnpUd5bgbDbr1PL9OlXOU3oTPxPiGURO7BQANNiu1uRp+F4V3ZXlY/hDaE+ouTQpNjHdy7sWc8yeZsLD8qscJibKRzte1TeTnS8bNXuUHlQMbJe4U35Anejzh7OCuGLOBZCAPn0rLcGjFTIBdVIDN2J5CtViw0cuFEUZAbw1cgddutZdTPh279XGXZjHOptz/Eh5i/p2qizzh7m8Q26j/OdBmGzN4ZNQazA2v7dD6Vo3D2eriU7ONmXv6ijN+l/j8Z7jMIQSAb9+3eqqWKtL4hyQEGSMf8h+9A+IwhufSiXPS/VmqOWO1MMtT8RFUd0rWVNQ2ArqdZfSuqixRItPRLTSGpcC1SYlYWC5rW+DMhXDR+NJYOVJ3/CvPf6UPfD7h3xG8aQeRDtfkzf0FFmeP9oWWFGI0Ld7DZv9vy61h117Vf4BuLOKDinCJdYVOw6uehYduwouyTjCAoqyHwiq2P8ALt2qs4W4Zgljcy7tqIte2mgPirBNh5mjPIHy+q9DRM6osmYteLeJ2fEM0UhAH3WUkXtQzmWcSzkGaRnI2Fz+1QZZL+lPR5bK0TzKhMSGzsLWU+tbTmROiTKcdDiQExLmOdEtDPe17fdEh6kdDQviL6mubm5u1ybnqb9b1HvXaqJMLTlqUGrV+DuDcFNhIpmBlLqGYliAD1FhysazLiDSMTMECKochQhuoHSx60TrQaver5eHZhho8Ra6OSB3X396qsmwglbeRIwNyWP6L1rX+H84wzYfwEfWEQ3NrDYXNgajvrPioynAMgmQPcoGGqw3t1o94z43REEOEZWulmcb6QRYAetqzTMZv4jFbi5Nrc+dQTJVTnfZWlO29JvSDS4rXGq9ri9rXt1sDzNq0SlYOHUedG+fcPRYXCRkh2xEoWyg/dI3b8jQLECCWUNYdbdL7arbCrHNM2kmKu7sW6nkFPKw+QFZ9TaqJ3C+bLEzRy7wzDRJ/t/lceqnevcBncuHlZon3BK3O4YdLg1SQREkj0rzlT8YNXHjl2LN1N7+/OrXLce0ThkYixvTXBGWLiJxG5IW2rbr6URcR8Oxwo8kUlwlta3uVubAn51l1nxUHGS5ouIj1DmNmXt/Y0P8U5Ja8icjzHahnhTORDKC1z7HpWmQypNHcbqw/wAHuKmwv8ayTEx2qBIKLOI8rMUhHTofShmdN6fNXUBq6lSDeva1QHYqIsgy5ppFjUbtYe3r8qpcPDWs/DHKdKNOw3PlT5czR3fRT4vM5xS4DBgR21ABE5bsebH250BYXiiWA610k7gg3s3W5+dXnHOaRSxHSVMizeELtuABuQPUiszd7m1+e1j9OdROdOXIuI8znMjzpfyESOBew821x26Uni7iAYyVZdGiyBSL3uQbk+1Pq75c5EgSVZ4SCquCLHlcjqDQslzsNyfqflvV88/otTMrymXFOUhQsQNR3ACj1J2ommwRwGBxCTMvi4kKiRqwYhQbszW2oWgwkp1BFc2Hn0hth/utuBz51EPTqTTzUmmrhUxMGbE3HtTmFy8uCRva19jtf1qtGHYs3nWJYlldY1DABTa4c3bVbnf1qsdamSLpO/yprnRCeYWEsQtwL9TyohyeDEBXEfkDraRtthzAv61K4LyxHkVpCAt7bkVd8Rz4dInjgjsG2Zyx1E32sL+lZdde8aSA85V4swiiIZmIAPIX9+lVONwpjkeNyNSEqbb7jnY1eYZGKkqwUi5NyBcchb1qlkQEm5tc7mrhdR5l0URcCZmROrKuo/IU1iVXUdFyt9iedulx0p7MMJ4TsmtXtbzIbqbgHY/OmQL73Ht3qkCn4eSEzvCf9OaJw6kCxsjFfpVFgsLrIUHc7KN/MTyA7U/kePkw8gmiAutx5hcG4sQflUnKpwMQslgP4gbSvJTcGwvU39qj8+TyQq7sACp02vc39aqcLCZHCrck7m3QDdj8hvWrcc5MoieZT5jc6e9+fvasiLEG42PL+tTxdguNJ4XbAQP9ojxdwoIYOpVmuu2kUNZpnRldyNg5NwORF9rih5GNrX27VKwlr0/ASpsb6TseVGvBGe6X8ORjpfkT+FuQ+vKhfPIIIyggkMgKhmNrWJ6VGwM+k3vU2adbFxDgPFiNvvLuP6VmWNhsTWl8L5j48Ck7svlb9j9KFeLsv0SEgbHcVn8p8/wFyJvXlSJF3rq1lPxU2XwlmAHUgVuuGw64bCBQwUJHzY9bc/rWV/DrAiXFJq5Ld/8A42t+dFnxMxDP4GHQ7sdb72AF9K3+ZqevqP8ATL8dNdjv1596hFulX3EHDM+GuZV8gNg6/dN9xVLhgLm9aT4DTxbUmGYqwZTYgggjmCOVWWJ0hBYflVOxsar6VbZ8LMVG+GY6gZmdmluRqN+p6kW/es/+J2FijxzrCoUaVZlAsAx3Jty3G9DWBx7xOHjdkYcmU2P/AIrzGYt5XMkjF3bdmJuSamc5S09gcZpFiL+9EfDHE5wzMNCtG9takXvbt9aEBRt8MMn8bEh3jLRpc3/Dq6X/AKUd5ipVNxhhEjxLrFfQQHW/MBhqtY9r2qqwy796Nfixh3OKEhjKppChujEc6CoJSjKw5gg/Q33o5voq0HKuFJVg8WWRYRp1ec2NuYJHShR8VcLqO1za3v8AvV3xlmKYvDx4tCVbWIZoidgwW6lfSwoPR7mp5mq8m45Xl2GxGFR0ijY+GV3A2NuvzFBUmUx4TCYhsYiGZ/JClwxG33hblzv8qF8JmcqKVR2VTzAJFQcU5Juxv7m5onHv6WkYrB6Yo5dSESFgFU+ZdPMsOl+lMwtvvVlhcuXwJZ5DYKQqd5JDc/QDeomBwbSypGv3nYIPcmw+n7VpCWUWH1BipCkLqKHbYcyL/pUnhPL48RiPCZmUlSUItsw381+m1QsfhWjkkRt2RtJ9QNrgdtqnZDmccGJhlP3RdZVAJ0ggrcH8XO+1TZ6MbY7O0SYYefWUhjA1nZna27DoV9az3MMGthIrqS7E6BzRb7Fjy37VLzjPS6+ArmWJSCkki2kHcKeYTsDVQmJtS55w7dFnC3BLYmMyFgq7gX6n5dqpc1y9sNK0UmzL+Y5g1ecKccNhY2jKCQfeG9rHt7VQ55mrYmVpXsC3QflRJdJGkxBYk9ze1OQMb0wiVY5fgnlcLGpZjyA3NVQNvh7jGEpU/dcb+45Gibi7Daog1t1P5H9qEcuyqbDyxrddbcgGBN+xtyrQ8TD4kZU9V/O39a56fy6yHER2NdUvHpZiK6ql9LWnwlwh1SyHooX5nf8Aaq3jfNScdMByAWP6C5392on+FMZGGdj+J/0FAGdQs7zzA3BlcMBzXzEDV6G1OfUfouzjFMcmHi+YkqB7A3F/lWWpJY36dqORhjFlkq4htHi6XhU/eJXn5einvQJIh51fBdHcVitQ9qr2p5lpsRm+wrRJupfk0cvN+R7U9lWCjeULPKYUN7vpL/kKspuGi8rLgicUgAJdFItcXsR0O1LfYxE4dyh8VMsSWudy3RQOZNHWaZuMEqwxR64Y1KXO2uQjdyRztQzwT4yTyNC4Vo4ndri4KgjUPe9EfHWIinwUOJjYAs2lkG3mIudu4NZde+sXPUDGT8XT4eTUx8VdwUkJYb9r8jVPm2M8WZ5AiprN9K8l9qhk16FrXJEWuBp1ab0bXttSo6YGvA2Uw4h28Zgiqt7XAJPpeo/E3D4hkbTunNCLX9L3qLw7hJXcCIXa+2xNFfEWamCPwWw6+Joszvvv3UVhbfJpPgBEUj2UBmsbKBci55geu3KvcvxT4aZZFFnja4DDkdxYj50WZXxBFDl7xg2xHi6kFuRFiGLdORob4izIYmdpggQuBqA6sAAT8yL1pLb+JpeUZXNipCsQ1Obs29uZ3J9N6Rj8ukwzskqWaxHmFx7j17Gp3AuYmHFxMCAGOhvZrc6IPi3IGxEagg2Tp0uetG3ywM+P+CkU54ZrzwjWiXK1TMuRWkRZH0IzWZ7X0g9bVBQU/ppUCvM5cNBB9nhZZ3Zg0kunYAHyqh6etX+RAx4ETYcASl2Vzz2PIfpWdRc60HLOIoMJAIkvMzAM5Oyg9relY9xcP8PYJopRLOTGASfMCdRHMfnR9g8QHUMvIm9AmKxxmw5mlN3eQJHbkoAube9F+QsPBFvasv0dfNA3EsOmdx63+u9dVhxpF/Hv3UH9a6jWk+LP4erbLwfVzWX5djpI3Zozu3O4DBtydwa1LgBv/T1/7/3oIyPLjNLqOm5N7AW6m9h0FX5ST2jmbT2Hyd8f/EeRjOTZlOyhbbFew6Woow/w+wqqviAk2s3mPP07US5XhQiAaVDAWuOtPYyDWpW9vWp20rfeMC4rwccM7RxFiqkjzc6pFltRXx7k0mHlDSb672a/3qDnNdHN2Jv1JmxWo/lRNwLxCmEeUuxCPGQQATdvw/rQXqpSyU7JSWuX5q0TllJGrZwPxAm5B9Km53mMctjGmg282+xPcKOtUA5i97fr7d66KSxFHjNPT6Yck25np61c5zgBhGEJYvJpBl8oAQkagqdSQOd6mcPw4aOEYrF+IyFykccfNnXfzm/l35VS8QZp9pxEk1tHiNfTe9hYDc9TtS+0LTBPHJhJEIAdDrQ9fUVSQrv+VdHdGIJ6dORqz4excUc6vNH4sYvqXvtsfkd6MwfWufD3JhDh1cjzuL362qJ8UcMpw6vbzhrA26UScP5hHNCpiOwABX+U9qzr4l58Xk8FRZYyb+prGfVfoBlami1dI9zTdq6ImnYpLH/P1rRWyODEZZ9pViJkU6yWvcg2sb+lqzcGpkeYuqsisVRvvKDsfl1qeudErnxI8PRpHO96ihjSSakYPDs7qqi7MbAd6r4PqRhcGxINtr86KcZlOH+zXSRS/M79qrc+yOfCaFmI8y3Gk3t71TxA33G3tWd9/qp6E0EGFhhBkMc+s7hSVljNul+YqJPDhVQsk8jPa4Qx2+RalYfh2bw/EePSh3DkW9hVZj8J4ZsetKZaawmzqSRY0a2mMWUKLe5I6n1rQPh7iiyuvQWP1rLYNzz9a0j4Y7iY9LKP1pdxO+jnGw/ir/wH6mupXG/+qn/Afqa6sWvPw78MX1YMjs5H1FVPDeaQ4d3WXytqKg22FmIp74R4n+HKnqGH6GoHHnDYiEmI8UeaS/hkW59jervO3ES5R3h87iIsHVm7KQaZzLiaCJGYuCwH3etZVwxm0eHdpWBZwtol/wBx6n2FMZ7IZHCreSS2p27k72Fugpziy4MhPGvEBxkuu2lQLKO3f60JyijGLgfGSx+Kke1rgFhqPoo60LYrCsh0srKeoYEEfI1tznyIqCa4U66V4L8ulUkuXFOyqhJKr90bbX3NNk9qcVNqVisI8ZAdSpIDAEdCLg+xFBmtX9a9BpFerQSQrk/59Km4VdTAcr1DjiNr2Nr2vba/a/erTLgwa6c+V9uux50qqL3Ls5mwYPhNYPsdQve371UYtZJhJNYkJYyN21Gw+pq1xWBYQ6iCefPc/WmlwswwDFPDMRcGUK15BbZda22W96zln2KoZNeqK5qSGrZDxq5RXtKiG9Ad4dFvAkzxyP4cQeRksjH8Bvzt2omxPDOFwmEV5gZC+nVIguVuL+VRz96gYTibAYUj7NBI56uxINY9dbPSpFvJwlPP/ExMhawtY8yL32oW4pyQYaUJclSoYE8/ajvHcYr9nili03kbSQdypHPah74jOBDEHcNKx1DuF63Pb0rPndxR/N+KopMKsCuNRADWvyFAeYy6m0jcKLD+1RsMtz+vt1rQsj4BWaASSu0bPuqrY2XoT3vWkk5K1n8Fax8NYrQSNbmwH0H96AM0ykwYhoeek2BO1weRrVeDsKY8KgNrklv8+lLu6V+BzjiT/qLdlAryqzi7GasS/obfTaurPxaS+kD4W47Righ5SKU+f3h+lT/i1hissUgvpdCD21Ke3saCMlxhilSReasG+hrW/iBgxisB4ke5S0y+1vMPoa1szpmx7AThHDN03+Y5fnSExzqSQSC17ketIMd/nTbRkcwbHcbEXHcX5j1rQtX+A4mmRChdn8to9TsPDPcAczv1qwy3hrF5iPEZ7hRpEkhuPYW3O9CUa19C8NrH9lh8IAIUB8vK9tz73qOrnw99PnzNsC8MjRyLpdDZh/nSoNah8YsqVWixABu/8N+xsPKfQ22rLjer5uxIh4Py2OWVnnNoIE8WTl5rGyp7lqVmsM+PkmxKKCNvKvNFAsq6ethtUHK82eAOEK2ddLBlVgR02PUHcHpUGDGPGbxuynldTY0su6exFIr2MV6xuaJMnyXD+Gs2Nn8JHUtHEgvLKoNrgWsoJ2F+dVbhCbJsPh5srh8UaTHMytp28zXsxv1ItRnwtwrDHCCyBmY6rnt0rL3z+IARQQiOAOHIZi7yMBYa25Cw6Vr3DOfwTxKI2AIAGnqK5+pdXvr0mY/Aw+EwdBptvYAWrK8K6LhsyKfdIRQTzsXIrQeMMYxiaCFS8j7EKL6ff+Ws4zHBHCYTERzvGJZzGViVgzLofUS1tgLUcz2PwHOabJpTV5proQkYXCPLqEaliqlzboo5n2rkw7EEhWIHMgE/pyqQ+GeIhXDISAbG6kg7j3Bo64Gx0hdYYynh3u4YL5ge3Un0qeusmqkV/wAPsZKJJCzM0CQuzX3RTp8vPkdqCWa+/wA/3q84qlaLFYmKMtHG72aMXAYcwCB77VQsO4I/ztRyVT8sxUiOhiPmDDSOfmJ6DuTUvOsPOHJnVg7DUdXr+ntUzhfNYsOqsUVnuWuRe1h5Nv8AlaqvNc2lxEjSSMSWO/Qe1qXvT30bgkttWw5LxVhhhFYuFMahShPmuByHe9YtHzq1wKjS11BNxZj+HuB6mjvnSntf5lmYxk5fRpZrKo9AbC/rvWrBRFEB0RP/AMis44QykPNE1ydLFmW1rBeW/W5t9KMeNMbow5W+77fLrWNVfdxm2dYvxZWc82N66q/FPc17WknpQfhJrZvhtmgmwzQubmPb3Rv6bisWiaibgzPDhsQr38p8r/8AEnf6c6rubGcWWJymPCPi1mILKNECnrr3D/8Aau3vQ3LAzqDe/wCFQTewG/yG9ad8S8l8aFcVF5mjG9vxRHe/ra9/rQtkQhCETj+GxA1KBdT371Hlk1cmwHiOzDb/ADtRLk3Fk+DDKlrH8LgkA352PLaoeej7PirxOrGMhlYC99rjbl8qk5lxKmLw0q4lF+0rYwSIoUtc+YNbpbpV32m+lRn+ezYp9crk89KjZVHZR+/OqcR0/Gu4vyv+X9aPeCeFcPifGZmYhTZBte3dhyp2zmFJrOStO43C+GQNQJKhtr7XF7b9at+Isv8ABci1rEix/Ij0NUryEnfenLoswwDvUybMJHjSJiCsd9N1GpQd7auZXsKTjY4w/wDCYuthuVsSevl7X2pnwuX+WpkUlXGQZ2+FcyRhdViAWuQpO2q3U2qqeBltqFri4rxRRZoFzcTSfZlSOR1lZ3aY/wDuA/dPic9htp+dN4fhXFSxtKkZZSL3PM9yOpqZ8N8vjeZpJ1DRILeblrYjT7nnWxQRKI7R2VbeW3IfKsbcuRTCeGctkfEAJCJdP+oHHkAvvqO2mr/PeGsPExlgk1xo6mdAQ3hgnoRzHMem1QOJ85nkZotkjViCqDSrkHm1vvGqfLc3kgculjcFGVgCrKeYZT0qst9n8Jz7NTiJmc352F97AbD8qn5ZjRhcMJ0BM8paNGP3YlA8zL0Lm49hQ/LuxIGkc7dB6UST5bMMrR9N4/GMgNiDFddLE35o1hv3p1KhwuYyJMJg15AdV3s1/UhudKznNJcTIJJiC1rAgBRboLCq81IeYta/QW+lWRKg/wDiuqRgsUYmLKqNcWs6hhv79abtc3oCyyHAeNKsdwuo2ueQrQMLwm0Mqx3Dq3mYchYdzzFZ3gn07g/StH4KzwnTHp1OxsDzNvU9hWP/AKarkY5bhEj2QWCjSO1+Z369BQJx3meuYqD5Y/L8/wAVG2eZiuGhLdTso7k9f3rIcbiizEnmTveo5mnP6hzNvXUhx2NdW4USGpMT2qGDTyNVobF8Ns9EsRw0huyjyX/EnUfKqDPuFpIsWIoSPDmJMZJsBYXZb+ltvSg/KswaGRZEJDKbg/50rZMJLFmmDIcWJ2a3ONxyZaw6mVW/rPOKcswuHgK+L4uKJFwpBVB+IG2370GmrnP8okw0zRSjcbqejr0YfvVWVrTmeipEdXeR56+HYmPqLH1pfDOVJP47ODaKFn253HL86ow1v3ouX0c9L/FxSYvxZdrxJrYE72Btt3O9DLx9aJ+FcQPF8Nec0TRHUfLqblc9BtTuZ4iJImw0+FCTxjSssZs2odZAeYPPalLnoWaDgKdiO9JansPFqNrH5bmr1KbhSJZEQtYEgXO9r/pTmc5O2HkKNvY+U9COhHoagphyTYAn2BJ/KitM5xMuEZJIxLGi2EhS5jFwLhvSotv4pCwGZ2gSFfLpdnYjqTyPy3+tGeWCTwi0kzhDzu1hbrc9qC8vyjXhcRiL28EqAvck9ewANMyZ3I0KQsQUjLFT1Nzvc9ai878VOsOZvKhkbw90B8tufvv0qVDwriJQrxBGVhcWdfoR3qiII/WjiLjSER4eP7MLxkamNhYjqtufc3p3Z8L6rsVlq5dFDLLEHxEmqyybrFbkQo+82/Wq/F8Z4iTDvAxB1nzyW8xXoluQX2qV8Q87+04ghWVkjuqMhuGBsb3732oakwzLbUCLjULg7g8iPT1qpN+pqKRy773FuXKx9b77U/gIQ8iqxChmAJPIXNr0QZbwbPNH4vkjiIvrkYKpHfvVJNFpJXY2JFxyI7j0qt0l5xHkEMGJliWcBFi8VC3m1G3+ncdT+9DyCusatcuaFY3EisXJXTY7Bb+f5kdaPkNHw8e9a9wPkYgi8Vhpdxffmq/35mqThHhSOR1nJLRA6kU//UE9SO9W/GvEyxAwJZmIsx6Lfpt1rLq6A5xpnnjvpX/TT7vqeRP5UIytyNeyy3PX51Gd6rnnFacM/oK6ozGuq8TqlU06tMqadBppSY2oj4V4hfCyhlJKH76fzD+tC6mnkeps043bMcvw+Z4YWPqjj7yN2t+orH88yeXDSGOYWYbgj7rDuvp6dKn8K8TSYV7ruptrQ8j6+hrV5ocLmWHFwHQ8jyeNvQ8wazl8TZLwvnX2RzIAGDDSyH8SnnvUHiLMFxExkjjEShQqoOw6kjrVrxRwnLhDdhriJ8soH0DAfdP5UOFauZughJDcW2tyI5j+9GeCT/8AowusjD7VEAYmOxdOqt37g86DgnWnULKwKkgjqCQR9KOppw3JhdMmlrgBrMRztfewPpRLLxf4P8PARrDEv4mUGSTuXY8r9qYzvMvtEQeWA+MPKJ18quB0YcifWhsi1H36XxrXDeeYaOL7S8aRyzEJpjsS5BtcJ+C5PWqDMuJFWPGYRozHqdigGk6DcEq1tiCR070LZViIEN54jKGG4DFShvsVPWo+YyRmRjCrKh5B21N82671M59nqbl2dNHDiIbArMFvfoVNwR8qjQYVihcKSoIBIGwuL79qvOG8ggxKH/qBHMD9xl2sLb3pyTDPhnkwrsDG5UyaQCCBuCOxp3qT4MWOS8NRLh/tOLuE5qg+8/b2BoNx4Gtio0qSSB2FzYX62FbyMsjkVbi6+GFA+X96Ac1wsWGLRvCkkZJAuSHUgbFT+1Zzv2eazwIflRic7weiASwvNLFEqWBAS4JNmPM8+lOcO8IjEBmZ/DjW92PO55WvtVHj8pKOwTzIpI1cgbVezosSTn7zYhXkjDxrsMOD5AoFrAfnfvT+fYHDsgeFJIZLgNFJ5rra+pG7CqvL5WhlD25HcMNrX3HzoqwuaRYrExo8dlJAAF+Q5786V/8Am+jgNw+AZyQo3ALbkDZRc8/aiTgrhRsU+uQEYcHfprt+FfTuaNsRwLA8wcgiP+QG1/T0FO8R8SR4RPChClwLBRbSnv8A0ovepK4n4gTCRiOO3iWsoHJB0J/YVlWLxRcksbk7knrXmYY5ncsxJJNyTzvUIvT55P49dqQxrxmpBNaFXV1IrqCUwNOrTVehqCSFanFao6mlq1BpOs7W+dX2Q57Lh31RPbuOYP8AyFDitT0b0rNDdeH+KIcWuh7K52KNybbpfmDVVnfw8jZteGOi5uYz9z102+77cqy5MexKkk3UBR6AcrW96MuH+PZYgFktKvqbMB6Hr86yssVn8SOJ+D4MNh2fUxk2Cg2Av1vQLLAb71uGCznC4tNN1a43R7X+h/aqTNvh5E+8DmI/ynzJ8rm4+tE6G/1W8EJDiMI+GmW4Q6tR2Avy371R8ZcHDCoJQ6srE+UeUi/LSOoFHGH4feJY4UUaLhpHB5sP9p6dhQNx9jzJiHvqCqdKhlIG3uKnm3ToLZa7TUjQCeYpyDD6iANzW+pw0lx1/vVvkeYGOVXZQ9jsG3FKynI5JrlbAKLlmICr7mpp4dlDJsG1mysjAqfmOVZ9dcqmtDxXEthBaw8RAxtbYXANLxuSrLpcHxL7g1mOJm8NihfVpOm4NwLHkDRnwDmExcJpYxkEknkD03rK8n8WmcSRqFgLKqgXcetC2dyRx6SCrN/Kvbperefg/EYiRnmkEakkgDc2v+VXmW8J4XDedhqYfikNwPYHaic/o8oBMJwtiMWQwXRGd9Tbeuw5mj7I+HcPgUL3u1vNK/P5dh6Co+b8aQxAiP8AiMNhb7o9z29qAM74ilnPnfboBsv0q9tTmijibja4KYe46F+vyrPsTiCxuTz3pGImvyvb13NRHar55Mt2pktXhakaq0TSy1R5GN6drwigilbaur1Ev1A966gKQGlEUhaW/P5UEUhpYNNilCgHVNLDU0K9oNJR6fSSoiU8tFOLCDEkdaJMs4yxEQAEhI7N5h+dB4p+M1F5lU1PL/iIp2lj+a/0NXcPFWDlFmcW7Ou36WrGL71IiY1HiXpr5ynLpt/Dw7X7aQfytTT8EYA7+EB7Mw/essjY1Kjnb+ZvqaXtXi1JeFsL4Pg6P4erXbUfvWtzr3AcOYWA3Qabgjdzbfntes0GIb+ZvqaYmmb+Y/WpHj/tqATAQ9IFPspNM4rjLDRiy6m9FFh9ayyQ0wzcqrC8R1mPH7naJVT1O5/pQrmWfSy7u5b3P6CqwHc1HqpzD+HnmvzNR2lrmplquQizJTTNXppBpk8LUm9emuppe3rzVXgrx6YKvXV4K6kH/9k=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C:\Users\Alena Žákovská\Documents\prednasky imunol\images1SLTENH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5495"/>
            <a:ext cx="2880320" cy="215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Alena Žákovská\Documents\prednasky imunol\imagesAP2IBTX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28" y="4738567"/>
            <a:ext cx="2889338" cy="216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Alena Žákovská\Documents\prednasky imunol\imagesNH22E0L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9" y="2924944"/>
            <a:ext cx="2946976" cy="220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Alena Žákovská\Documents\prednasky imunol\imagesC2UBOT5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0215"/>
            <a:ext cx="2989898" cy="203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Alena Žákovská\Documents\prednasky imunol\images0FSTDSY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2418"/>
            <a:ext cx="2825294" cy="2116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80316" y="2411596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Leptospira </a:t>
            </a:r>
            <a:r>
              <a:rPr lang="cs-CZ" i="1" dirty="0" err="1" smtClean="0"/>
              <a:t>interrogans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275134" y="4947665"/>
            <a:ext cx="2175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Treponema </a:t>
            </a:r>
            <a:r>
              <a:rPr lang="cs-CZ" i="1" dirty="0" err="1" smtClean="0"/>
              <a:t>pallidum</a:t>
            </a:r>
            <a:r>
              <a:rPr lang="cs-CZ" i="1" dirty="0" smtClean="0"/>
              <a:t> </a:t>
            </a:r>
            <a:endParaRPr lang="cs-CZ" i="1" dirty="0"/>
          </a:p>
        </p:txBody>
      </p:sp>
      <p:sp>
        <p:nvSpPr>
          <p:cNvPr id="10" name="Obdélník 9"/>
          <p:cNvSpPr/>
          <p:nvPr/>
        </p:nvSpPr>
        <p:spPr>
          <a:xfrm>
            <a:off x="304800" y="5266676"/>
            <a:ext cx="2349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err="1" smtClean="0"/>
              <a:t>Borrelia</a:t>
            </a:r>
            <a:r>
              <a:rPr lang="cs-CZ" i="1" dirty="0" smtClean="0"/>
              <a:t> </a:t>
            </a:r>
            <a:r>
              <a:rPr lang="cs-CZ" i="1" dirty="0" err="1" smtClean="0"/>
              <a:t>burgdorferi</a:t>
            </a:r>
            <a:r>
              <a:rPr lang="cs-CZ" i="1" dirty="0" smtClean="0"/>
              <a:t> </a:t>
            </a:r>
            <a:r>
              <a:rPr lang="cs-CZ" dirty="0" err="1" smtClean="0"/>
              <a:t>s.l</a:t>
            </a:r>
            <a:r>
              <a:rPr lang="cs-CZ" dirty="0"/>
              <a:t>.</a:t>
            </a:r>
          </a:p>
        </p:txBody>
      </p:sp>
      <p:sp>
        <p:nvSpPr>
          <p:cNvPr id="2" name="Obdélník 1"/>
          <p:cNvSpPr/>
          <p:nvPr/>
        </p:nvSpPr>
        <p:spPr>
          <a:xfrm>
            <a:off x="6275134" y="6021288"/>
            <a:ext cx="2415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https://www.google.cz/</a:t>
            </a:r>
          </a:p>
        </p:txBody>
      </p:sp>
    </p:spTree>
    <p:extLst>
      <p:ext uri="{BB962C8B-B14F-4D97-AF65-F5344CB8AC3E}">
        <p14:creationId xmlns:p14="http://schemas.microsoft.com/office/powerpoint/2010/main" val="7774462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242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Detekce spirochet</vt:lpstr>
      <vt:lpstr>Detekce treponemové infekce</vt:lpstr>
      <vt:lpstr>Metody detekce treponemové infekce</vt:lpstr>
      <vt:lpstr>Dynamika tvorby Ab</vt:lpstr>
      <vt:lpstr>MAT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14</cp:revision>
  <dcterms:created xsi:type="dcterms:W3CDTF">2014-10-04T18:07:48Z</dcterms:created>
  <dcterms:modified xsi:type="dcterms:W3CDTF">2015-10-11T13:52:09Z</dcterms:modified>
</cp:coreProperties>
</file>