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B481A57F-1E0A-4B66-A962-80343802BEC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39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67C70-4142-4FF5-BE58-F9CCE2E339AD}" type="slidenum">
              <a:rPr lang="cs-CZ"/>
              <a:pPr/>
              <a:t>1</a:t>
            </a:fld>
            <a:endParaRPr lang="cs-CZ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407B92E5-E63C-4B3E-B4EF-7299D0C00717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1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76208E-9433-42E3-9B3F-C1412525CC57}" type="slidenum">
              <a:rPr lang="cs-CZ"/>
              <a:pPr/>
              <a:t>2</a:t>
            </a:fld>
            <a:endParaRPr 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838B991D-EE08-4A55-806D-BA8AB514E4CC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2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2CB545-0C37-41BE-8224-90E23A6B2137}" type="slidenum">
              <a:rPr lang="cs-CZ"/>
              <a:pPr/>
              <a:t>3</a:t>
            </a:fld>
            <a:endParaRPr 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69740B71-528E-4B98-9349-0BCABDA876D2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3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DE05D-9458-4048-A76C-3CCDBE1BEB78}" type="slidenum">
              <a:rPr lang="cs-CZ"/>
              <a:pPr/>
              <a:t>4</a:t>
            </a:fld>
            <a:endParaRPr 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F7EFC1E7-D6A8-4981-9D38-C70AA5AF0B71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4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FA156-6561-45B1-A083-59C29999B90B}" type="slidenum">
              <a:rPr lang="cs-CZ"/>
              <a:pPr/>
              <a:t>5</a:t>
            </a:fld>
            <a:endParaRPr 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C5F051CF-0FF5-4F47-A81D-FF2ADD0C7B03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5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4B40-59FB-4CB2-9674-4EC12DBD958A}" type="slidenum">
              <a:rPr lang="cs-CZ"/>
              <a:pPr/>
              <a:t>6</a:t>
            </a:fld>
            <a:endParaRPr 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50D40F3C-9E3C-4149-97CC-5F2D68CCEECC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6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E142B1-9BB5-4320-AD45-C27EBC3F70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954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E8A2A3-B117-4EC2-BE27-81AA332D67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5774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A752EB-5E6E-4C6B-B0E0-E3AAB4C71C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850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E8D8FE-0924-433C-9716-F5ED6A8A6C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39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A03AC9-9985-4292-A7AB-1F079A11C1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5714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975EEB-B2BE-42AA-BC7B-1F1AC6E9D0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360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56610-5396-469E-BFCA-993CDC7A68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37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E74B39-1764-409D-8819-73A01F12227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54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99B4FA-038A-4893-B4D7-397EA82D8F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48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C27B29-71D7-4E0F-A475-0DB1FDD4B0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54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0ACAC3-1DE3-41F6-A939-A285C88731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087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CFBD3D-4BC1-45B9-B8BD-72A971C31BD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8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477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cs-CZ" sz="3600" dirty="0" err="1">
                <a:solidFill>
                  <a:srgbClr val="FFC000"/>
                </a:solidFill>
                <a:latin typeface="Corbel" charset="0"/>
              </a:rPr>
              <a:t>TestLine</a:t>
            </a:r>
            <a:endParaRPr lang="cs-CZ" sz="3600" dirty="0">
              <a:solidFill>
                <a:srgbClr val="FFC000"/>
              </a:solidFill>
              <a:latin typeface="Corbel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52488" y="1825625"/>
            <a:ext cx="1023461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přední česká firma vyrábějící diagnostické soupravy (od roku 1993)</a:t>
            </a: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soupravy pro testování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Lymeské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 boreliózy a jiných nemocí .  </a:t>
            </a: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humánní i veterinární medicína</a:t>
            </a: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vývoj, výroba a distribuce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imunoenzymatických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 souprav (hlavně typu ELISA a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imunoblot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), antigenů a bakteriologických testů.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33375" y="239713"/>
            <a:ext cx="10515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cs-CZ" sz="3600" dirty="0" err="1">
                <a:solidFill>
                  <a:srgbClr val="00B050"/>
                </a:solidFill>
                <a:latin typeface="Corbel" charset="0"/>
              </a:rPr>
              <a:t>Microarray</a:t>
            </a:r>
            <a:endParaRPr lang="cs-CZ" sz="3600" dirty="0">
              <a:solidFill>
                <a:srgbClr val="00B050"/>
              </a:solidFill>
              <a:latin typeface="Corbe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3075" y="1481138"/>
            <a:ext cx="4398789" cy="49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Jedná se o novou generaci souprav. S jejím použitím se multiplexně stanovují specifické protilátky.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Princip metody spočívá v nanesení specifických </a:t>
            </a:r>
            <a:r>
              <a:rPr lang="cs-CZ" sz="2400" dirty="0" err="1">
                <a:solidFill>
                  <a:srgbClr val="FFFFFF"/>
                </a:solidFill>
                <a:latin typeface="Corbel" charset="0"/>
              </a:rPr>
              <a:t>rekombinantních</a:t>
            </a: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 proteinů na nitrocelulózovou membránu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Touto metodou lze stanovit současně větší počet protilátek v jednom vzorku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400" dirty="0">
              <a:solidFill>
                <a:srgbClr val="FFFFFF"/>
              </a:solidFill>
              <a:latin typeface="Calibri" pitchFamily="32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400" dirty="0">
              <a:solidFill>
                <a:srgbClr val="FFFFFF"/>
              </a:solidFill>
              <a:latin typeface="Corbel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800" dirty="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18" y="1412776"/>
            <a:ext cx="506988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0"/>
            <a:ext cx="5351054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 noChangeArrowheads="1"/>
          </p:cNvSpPr>
          <p:nvPr/>
        </p:nvSpPr>
        <p:spPr bwMode="auto">
          <a:xfrm>
            <a:off x="5087888" y="6584950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>
                <a:solidFill>
                  <a:srgbClr val="FFFFFF"/>
                </a:solidFill>
                <a:latin typeface="Corbel" charset="0"/>
                <a:cs typeface="Arial Unicode MS" charset="0"/>
              </a:rPr>
              <a:t>Zdroj: testline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0648"/>
            <a:ext cx="58324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04664"/>
            <a:ext cx="18780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240016" y="188640"/>
            <a:ext cx="3528392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</a:pPr>
            <a:r>
              <a:rPr lang="cs-CZ" sz="2400" b="1" dirty="0" smtClean="0">
                <a:solidFill>
                  <a:srgbClr val="00B050"/>
                </a:solidFill>
                <a:latin typeface="Corbel" charset="0"/>
              </a:rPr>
              <a:t>Výhody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. nízká spotřeba vzorku, plně automatické zpracování a vyhodnocení výsledků, stanovení více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markerů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současně, vysoká citlivost a minimalizace chybovosti díky stanovování konkrétního antigenu v tripletu (třech pozicích).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Borrelia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Bbsl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chemeClr val="bg1"/>
                </a:solidFill>
              </a:rPr>
              <a:t>Anaplasma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phagocytophilum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HGA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Human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granulocytic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anaplasmosis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Bordetella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Chlamydia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ANA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antinuclear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antibodies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 a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ANCA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-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neutrophil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cytoplasmic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antibodies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82600" y="0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57200" indent="-455613" hangingPunct="1">
              <a:lnSpc>
                <a:spcPct val="90000"/>
              </a:lnSpc>
            </a:pPr>
            <a:r>
              <a:rPr lang="cs-CZ" sz="3600" dirty="0">
                <a:solidFill>
                  <a:srgbClr val="00B050"/>
                </a:solidFill>
                <a:latin typeface="Corbel" charset="0"/>
                <a:cs typeface="Arial Unicode MS" charset="0"/>
              </a:rPr>
              <a:t>M2 technologie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7369" y="980728"/>
            <a:ext cx="5400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Multiplexní technologie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Nové EIA soupravy umožňují stanovení až deseti různých </a:t>
            </a:r>
            <a:r>
              <a:rPr lang="cs-CZ" sz="2800" dirty="0" err="1" smtClean="0">
                <a:solidFill>
                  <a:srgbClr val="FFFFFF"/>
                </a:solidFill>
                <a:latin typeface="Corbel" charset="0"/>
              </a:rPr>
              <a:t>markerů</a:t>
            </a: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 v jedné jamce.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Polystyrenové kuličky, na kterých jsou navázány antigeny (pevně uchyceny v definované pozici v jamce destičky).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spolupráce s firmou </a:t>
            </a:r>
            <a:r>
              <a:rPr lang="cs-CZ" sz="2800" dirty="0" err="1" smtClean="0">
                <a:solidFill>
                  <a:srgbClr val="FFFFFF"/>
                </a:solidFill>
                <a:latin typeface="Corbel" charset="0"/>
              </a:rPr>
              <a:t>Dynex</a:t>
            </a: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 Technologies (USA).</a:t>
            </a:r>
          </a:p>
          <a:p>
            <a:pPr indent="-216000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800" dirty="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8640"/>
            <a:ext cx="5112060" cy="34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717032"/>
            <a:ext cx="4197689" cy="28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00056" y="6611779"/>
            <a:ext cx="5904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dynextechnologies.com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/m2-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elisa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-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mutliplexing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-technology.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php</a:t>
            </a:r>
            <a:endParaRPr lang="cs-CZ" sz="1000" dirty="0">
              <a:solidFill>
                <a:srgbClr val="FFFFFF"/>
              </a:solidFill>
              <a:latin typeface="Corbe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 noChangeArrowheads="1"/>
          </p:cNvSpPr>
          <p:nvPr/>
        </p:nvSpPr>
        <p:spPr bwMode="auto">
          <a:xfrm>
            <a:off x="917575" y="6162675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dynextechnologies.com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/m2-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elisa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-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mutliplexing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-technology.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php</a:t>
            </a:r>
            <a:endParaRPr lang="cs-CZ" sz="1200" dirty="0">
              <a:solidFill>
                <a:srgbClr val="FFFFFF"/>
              </a:solidFill>
              <a:latin typeface="Corbel" charset="0"/>
              <a:cs typeface="Arial Unicode MS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617522"/>
            <a:ext cx="7776864" cy="526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184232" y="260648"/>
            <a:ext cx="38164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Detekce luminiscenčního signálu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luminol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Borrelia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Bbsl, </a:t>
            </a:r>
            <a:r>
              <a:rPr lang="cs-CZ" sz="2400" i="1" dirty="0" err="1" smtClean="0">
                <a:solidFill>
                  <a:schemeClr val="bg1"/>
                </a:solidFill>
              </a:rPr>
              <a:t>Anaplasma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phagocytophilum</a:t>
            </a:r>
            <a:r>
              <a:rPr lang="cs-CZ" sz="2400" i="1" dirty="0" smtClean="0"/>
              <a:t>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TBEV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Tick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-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borne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encephalitis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virus), Herpetických virů,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Chlamydia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Mycoplasma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Bordetella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TORCH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toxoplasma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g., 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rubeola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(zarděnky),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cytomegalovirus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herpes virus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Dále pro stanovování protilátek u autoimunitních onemocnění a při potravinové intoleranci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1"/>
          <p:cNvSpPr>
            <a:spLocks noChangeArrowheads="1"/>
          </p:cNvSpPr>
          <p:nvPr/>
        </p:nvSpPr>
        <p:spPr bwMode="auto">
          <a:xfrm>
            <a:off x="1306513" y="5983288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http://www.dynextechnologies.com/m2-elisa-mutliplexing-technology.php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98463"/>
            <a:ext cx="7451725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544272" y="476672"/>
            <a:ext cx="3384376" cy="429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FFC000"/>
                </a:solidFill>
              </a:rPr>
              <a:t>Hlavní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</a:rPr>
              <a:t>výhody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v </a:t>
            </a:r>
            <a:r>
              <a:rPr lang="de-DE" sz="2000" dirty="0" err="1" smtClean="0">
                <a:solidFill>
                  <a:schemeClr val="bg1"/>
                </a:solidFill>
              </a:rPr>
              <a:t>současném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vyhodnocení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až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deseti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různých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markerů</a:t>
            </a:r>
            <a:r>
              <a:rPr lang="de-DE" sz="2000" dirty="0" smtClean="0">
                <a:solidFill>
                  <a:schemeClr val="bg1"/>
                </a:solidFill>
              </a:rPr>
              <a:t> v </a:t>
            </a:r>
            <a:r>
              <a:rPr lang="de-DE" sz="2000" dirty="0" err="1" smtClean="0">
                <a:solidFill>
                  <a:schemeClr val="bg1"/>
                </a:solidFill>
              </a:rPr>
              <a:t>jedné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jamce</a:t>
            </a:r>
            <a:r>
              <a:rPr lang="de-DE" sz="2000" dirty="0" smtClean="0">
                <a:solidFill>
                  <a:schemeClr val="bg1"/>
                </a:solidFill>
              </a:rPr>
              <a:t>,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chemeClr val="bg1"/>
                </a:solidFill>
              </a:rPr>
              <a:t>krátk</a:t>
            </a:r>
            <a:r>
              <a:rPr lang="cs-CZ" sz="2000" dirty="0" smtClean="0">
                <a:solidFill>
                  <a:schemeClr val="bg1"/>
                </a:solidFill>
              </a:rPr>
              <a:t>á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dob</a:t>
            </a:r>
            <a:r>
              <a:rPr lang="cs-CZ" sz="2000" dirty="0" smtClean="0">
                <a:solidFill>
                  <a:schemeClr val="bg1"/>
                </a:solidFill>
              </a:rPr>
              <a:t>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vyšetření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jednoduchosti</a:t>
            </a:r>
            <a:r>
              <a:rPr lang="de-DE" sz="2000" dirty="0" smtClean="0">
                <a:solidFill>
                  <a:schemeClr val="bg1"/>
                </a:solidFill>
              </a:rPr>
              <a:t>,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chemeClr val="bg1"/>
                </a:solidFill>
              </a:rPr>
              <a:t>dobr</a:t>
            </a:r>
            <a:r>
              <a:rPr lang="cs-CZ" sz="2000" dirty="0" smtClean="0">
                <a:solidFill>
                  <a:schemeClr val="bg1"/>
                </a:solidFill>
              </a:rPr>
              <a:t>á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korelac</a:t>
            </a:r>
            <a:r>
              <a:rPr lang="cs-CZ" sz="2000" dirty="0" smtClean="0">
                <a:solidFill>
                  <a:schemeClr val="bg1"/>
                </a:solidFill>
              </a:rPr>
              <a:t>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s </a:t>
            </a:r>
            <a:r>
              <a:rPr lang="de-DE" sz="2000" dirty="0" err="1" smtClean="0">
                <a:solidFill>
                  <a:schemeClr val="bg1"/>
                </a:solidFill>
              </a:rPr>
              <a:t>výsledky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klasických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metod</a:t>
            </a:r>
            <a:r>
              <a:rPr lang="de-DE" sz="2000" dirty="0" smtClean="0">
                <a:solidFill>
                  <a:schemeClr val="bg1"/>
                </a:solidFill>
              </a:rPr>
              <a:t>.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32656"/>
            <a:ext cx="5342334" cy="62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744072" y="764704"/>
            <a:ext cx="295232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Výsledky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orbel"/>
        <a:ea typeface="Lucida Sans Unicode"/>
        <a:cs typeface="Lucida Sans Unicode"/>
      </a:majorFont>
      <a:minorFont>
        <a:latin typeface="Corbe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301</Words>
  <Application>Microsoft Office PowerPoint</Application>
  <PresentationFormat>Vlastní</PresentationFormat>
  <Paragraphs>43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Hyrsl</dc:creator>
  <cp:lastModifiedBy>Alena</cp:lastModifiedBy>
  <cp:revision>7</cp:revision>
  <cp:lastPrinted>1601-01-01T00:00:00Z</cp:lastPrinted>
  <dcterms:created xsi:type="dcterms:W3CDTF">1601-01-01T00:00:00Z</dcterms:created>
  <dcterms:modified xsi:type="dcterms:W3CDTF">2014-11-09T16:48:00Z</dcterms:modified>
</cp:coreProperties>
</file>