
<file path=[Content_Types].xml><?xml version="1.0" encoding="utf-8"?>
<Types xmlns="http://schemas.openxmlformats.org/package/2006/content-types">
  <Default Extension="png" ContentType="image/png"/>
  <Default Extension="mpg" ContentType="vide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9" r:id="rId2"/>
    <p:sldMasterId id="2147483994" r:id="rId3"/>
    <p:sldMasterId id="2147484007" r:id="rId4"/>
  </p:sldMasterIdLst>
  <p:notesMasterIdLst>
    <p:notesMasterId r:id="rId93"/>
  </p:notesMasterIdLst>
  <p:sldIdLst>
    <p:sldId id="256" r:id="rId5"/>
    <p:sldId id="532" r:id="rId6"/>
    <p:sldId id="533" r:id="rId7"/>
    <p:sldId id="534" r:id="rId8"/>
    <p:sldId id="535" r:id="rId9"/>
    <p:sldId id="536" r:id="rId10"/>
    <p:sldId id="459" r:id="rId11"/>
    <p:sldId id="460" r:id="rId12"/>
    <p:sldId id="461" r:id="rId13"/>
    <p:sldId id="462" r:id="rId14"/>
    <p:sldId id="463" r:id="rId15"/>
    <p:sldId id="464" r:id="rId16"/>
    <p:sldId id="373" r:id="rId17"/>
    <p:sldId id="370" r:id="rId18"/>
    <p:sldId id="372" r:id="rId19"/>
    <p:sldId id="371" r:id="rId20"/>
    <p:sldId id="501" r:id="rId21"/>
    <p:sldId id="502" r:id="rId22"/>
    <p:sldId id="503" r:id="rId23"/>
    <p:sldId id="504" r:id="rId24"/>
    <p:sldId id="505" r:id="rId25"/>
    <p:sldId id="506" r:id="rId26"/>
    <p:sldId id="507" r:id="rId27"/>
    <p:sldId id="508" r:id="rId28"/>
    <p:sldId id="509" r:id="rId29"/>
    <p:sldId id="510" r:id="rId30"/>
    <p:sldId id="511" r:id="rId31"/>
    <p:sldId id="512" r:id="rId32"/>
    <p:sldId id="513" r:id="rId33"/>
    <p:sldId id="514" r:id="rId34"/>
    <p:sldId id="515" r:id="rId35"/>
    <p:sldId id="516" r:id="rId36"/>
    <p:sldId id="517" r:id="rId37"/>
    <p:sldId id="519" r:id="rId38"/>
    <p:sldId id="520" r:id="rId39"/>
    <p:sldId id="521" r:id="rId40"/>
    <p:sldId id="522" r:id="rId41"/>
    <p:sldId id="337" r:id="rId42"/>
    <p:sldId id="338" r:id="rId43"/>
    <p:sldId id="339" r:id="rId44"/>
    <p:sldId id="340" r:id="rId45"/>
    <p:sldId id="341" r:id="rId46"/>
    <p:sldId id="394" r:id="rId47"/>
    <p:sldId id="395" r:id="rId48"/>
    <p:sldId id="392" r:id="rId49"/>
    <p:sldId id="391" r:id="rId50"/>
    <p:sldId id="393" r:id="rId51"/>
    <p:sldId id="342" r:id="rId52"/>
    <p:sldId id="343" r:id="rId53"/>
    <p:sldId id="344" r:id="rId54"/>
    <p:sldId id="523" r:id="rId55"/>
    <p:sldId id="524" r:id="rId56"/>
    <p:sldId id="525" r:id="rId57"/>
    <p:sldId id="526" r:id="rId58"/>
    <p:sldId id="527" r:id="rId59"/>
    <p:sldId id="528" r:id="rId60"/>
    <p:sldId id="529" r:id="rId61"/>
    <p:sldId id="530" r:id="rId62"/>
    <p:sldId id="531" r:id="rId63"/>
    <p:sldId id="374" r:id="rId64"/>
    <p:sldId id="390" r:id="rId65"/>
    <p:sldId id="375" r:id="rId66"/>
    <p:sldId id="376" r:id="rId67"/>
    <p:sldId id="345" r:id="rId68"/>
    <p:sldId id="346" r:id="rId69"/>
    <p:sldId id="347" r:id="rId70"/>
    <p:sldId id="348" r:id="rId71"/>
    <p:sldId id="349" r:id="rId72"/>
    <p:sldId id="350" r:id="rId73"/>
    <p:sldId id="351" r:id="rId74"/>
    <p:sldId id="352" r:id="rId75"/>
    <p:sldId id="353" r:id="rId76"/>
    <p:sldId id="354" r:id="rId77"/>
    <p:sldId id="355" r:id="rId78"/>
    <p:sldId id="356" r:id="rId79"/>
    <p:sldId id="357" r:id="rId80"/>
    <p:sldId id="358" r:id="rId81"/>
    <p:sldId id="359" r:id="rId82"/>
    <p:sldId id="360" r:id="rId83"/>
    <p:sldId id="361" r:id="rId84"/>
    <p:sldId id="362" r:id="rId85"/>
    <p:sldId id="363" r:id="rId86"/>
    <p:sldId id="398" r:id="rId87"/>
    <p:sldId id="364" r:id="rId88"/>
    <p:sldId id="365" r:id="rId89"/>
    <p:sldId id="400" r:id="rId90"/>
    <p:sldId id="399" r:id="rId91"/>
    <p:sldId id="273" r:id="rId92"/>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04"/>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73" autoAdjust="0"/>
    <p:restoredTop sz="94660"/>
  </p:normalViewPr>
  <p:slideViewPr>
    <p:cSldViewPr>
      <p:cViewPr>
        <p:scale>
          <a:sx n="85" d="100"/>
          <a:sy n="85" d="100"/>
        </p:scale>
        <p:origin x="-1548" y="-4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charset="0"/>
              </a:defRPr>
            </a:lvl1pPr>
          </a:lstStyle>
          <a:p>
            <a:pPr>
              <a:defRPr/>
            </a:pPr>
            <a:endParaRPr lang="cs-CZ"/>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charset="0"/>
              </a:defRPr>
            </a:lvl1pPr>
          </a:lstStyle>
          <a:p>
            <a:pPr>
              <a:defRPr/>
            </a:pPr>
            <a:fld id="{24975851-19A1-475D-B2ED-557A6860C173}" type="slidenum">
              <a:rPr lang="cs-CZ"/>
              <a:pPr>
                <a:defRPr/>
              </a:pPr>
              <a:t>‹#›</a:t>
            </a:fld>
            <a:endParaRPr lang="cs-CZ"/>
          </a:p>
        </p:txBody>
      </p:sp>
    </p:spTree>
    <p:extLst>
      <p:ext uri="{BB962C8B-B14F-4D97-AF65-F5344CB8AC3E}">
        <p14:creationId xmlns:p14="http://schemas.microsoft.com/office/powerpoint/2010/main" val="2340716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84BBE1-5377-4D28-82F6-D9A011B4994F}" type="slidenum">
              <a:rPr lang="cs-CZ" smtClean="0">
                <a:latin typeface="Arial" charset="0"/>
              </a:rPr>
              <a:pPr/>
              <a:t>1</a:t>
            </a:fld>
            <a:endParaRPr lang="cs-CZ"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8376258-4596-4800-B5CF-481C065084E9}" type="slidenum">
              <a:rPr lang="cs-CZ" altLang="en-US" smtClean="0">
                <a:latin typeface="Arial" pitchFamily="34" charset="0"/>
              </a:rPr>
              <a:pPr/>
              <a:t>11</a:t>
            </a:fld>
            <a:endParaRPr lang="cs-CZ" altLang="en-US" smtClean="0">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723B4AD-FC67-4F84-82E1-6AA67F030E03}" type="slidenum">
              <a:rPr lang="cs-CZ" altLang="en-US" smtClean="0">
                <a:latin typeface="Arial" pitchFamily="34" charset="0"/>
              </a:rPr>
              <a:pPr/>
              <a:t>12</a:t>
            </a:fld>
            <a:endParaRPr lang="cs-CZ" altLang="en-US" smtClean="0">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p:spPr>
        <p:txBody>
          <a:bodyPr/>
          <a:lstStyle/>
          <a:p>
            <a:endParaRPr lang="cs-CZ" smtClean="0"/>
          </a:p>
        </p:txBody>
      </p:sp>
      <p:sp>
        <p:nvSpPr>
          <p:cNvPr id="727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1FA759B-91E9-4760-9455-7289AB874A0A}" type="slidenum">
              <a:rPr lang="cs-CZ" smtClean="0">
                <a:latin typeface="Arial" charset="0"/>
              </a:rPr>
              <a:pPr/>
              <a:t>13</a:t>
            </a:fld>
            <a:endParaRPr lang="cs-CZ"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ln/>
        </p:spPr>
      </p:sp>
      <p:sp>
        <p:nvSpPr>
          <p:cNvPr id="75779" name="Zástupný symbol pro poznámky 2"/>
          <p:cNvSpPr>
            <a:spLocks noGrp="1"/>
          </p:cNvSpPr>
          <p:nvPr>
            <p:ph type="body" idx="1"/>
          </p:nvPr>
        </p:nvSpPr>
        <p:spPr>
          <a:noFill/>
        </p:spPr>
        <p:txBody>
          <a:bodyPr/>
          <a:lstStyle/>
          <a:p>
            <a:endParaRPr lang="cs-CZ" smtClean="0"/>
          </a:p>
        </p:txBody>
      </p:sp>
      <p:sp>
        <p:nvSpPr>
          <p:cNvPr id="757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5534CE-AF0F-4A98-A6A0-675B5BFF0B19}" type="slidenum">
              <a:rPr lang="cs-CZ" smtClean="0">
                <a:latin typeface="Arial" charset="0"/>
              </a:rPr>
              <a:pPr/>
              <a:t>14</a:t>
            </a:fld>
            <a:endParaRPr lang="cs-CZ"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a:ln/>
        </p:spPr>
      </p:sp>
      <p:sp>
        <p:nvSpPr>
          <p:cNvPr id="76803" name="Zástupný symbol pro poznámky 2"/>
          <p:cNvSpPr>
            <a:spLocks noGrp="1"/>
          </p:cNvSpPr>
          <p:nvPr>
            <p:ph type="body" idx="1"/>
          </p:nvPr>
        </p:nvSpPr>
        <p:spPr>
          <a:noFill/>
        </p:spPr>
        <p:txBody>
          <a:bodyPr/>
          <a:lstStyle/>
          <a:p>
            <a:endParaRPr lang="cs-CZ" smtClean="0"/>
          </a:p>
        </p:txBody>
      </p:sp>
      <p:sp>
        <p:nvSpPr>
          <p:cNvPr id="768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E9E2F9-35E4-4E9C-B061-2D7E6A8807CE}" type="slidenum">
              <a:rPr lang="cs-CZ" smtClean="0">
                <a:latin typeface="Arial" charset="0"/>
              </a:rPr>
              <a:pPr/>
              <a:t>15</a:t>
            </a:fld>
            <a:endParaRPr lang="cs-CZ"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endParaRPr lang="cs-CZ" smtClean="0"/>
          </a:p>
        </p:txBody>
      </p:sp>
      <p:sp>
        <p:nvSpPr>
          <p:cNvPr id="778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26E4C3-7D8F-4658-8B2D-13CD4B6ED549}" type="slidenum">
              <a:rPr lang="cs-CZ" smtClean="0">
                <a:latin typeface="Arial" charset="0"/>
              </a:rPr>
              <a:pPr/>
              <a:t>16</a:t>
            </a:fld>
            <a:endParaRPr lang="cs-CZ"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00B3DC-65EF-4166-81A4-174FB15410EC}" type="slidenum">
              <a:rPr lang="cs-CZ" altLang="en-US" smtClean="0">
                <a:latin typeface="Arial" pitchFamily="34" charset="0"/>
              </a:rPr>
              <a:pPr/>
              <a:t>17</a:t>
            </a:fld>
            <a:endParaRPr lang="cs-CZ" altLang="en-US" smtClean="0">
              <a:latin typeface="Arial"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6D9169A-ED25-4D72-B426-FE3362331EE2}" type="slidenum">
              <a:rPr lang="cs-CZ" altLang="en-US" smtClean="0">
                <a:latin typeface="Arial" pitchFamily="34" charset="0"/>
              </a:rPr>
              <a:pPr/>
              <a:t>18</a:t>
            </a:fld>
            <a:endParaRPr lang="cs-CZ" altLang="en-US" smtClean="0">
              <a:latin typeface="Arial" pitchFamily="34"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235414D-52A8-4E21-BA7E-B5212533F9C9}" type="slidenum">
              <a:rPr lang="cs-CZ" altLang="en-US" smtClean="0">
                <a:latin typeface="Arial" pitchFamily="34" charset="0"/>
              </a:rPr>
              <a:pPr/>
              <a:t>19</a:t>
            </a:fld>
            <a:endParaRPr lang="cs-CZ" altLang="en-US" smtClean="0">
              <a:latin typeface="Arial" pitchFamily="34"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E086245-271A-4C0F-9C04-2068A2D759DC}" type="slidenum">
              <a:rPr lang="cs-CZ" altLang="en-US" smtClean="0">
                <a:latin typeface="Arial" pitchFamily="34" charset="0"/>
              </a:rPr>
              <a:pPr/>
              <a:t>20</a:t>
            </a:fld>
            <a:endParaRPr lang="cs-CZ" altLang="en-US" smtClean="0">
              <a:latin typeface="Arial"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A2E41C-829A-49B3-BD80-3AA2A014B356}" type="slidenum">
              <a:rPr lang="cs-CZ" smtClean="0">
                <a:latin typeface="Arial" charset="0"/>
              </a:rPr>
              <a:pPr/>
              <a:t>2</a:t>
            </a:fld>
            <a:endParaRPr lang="cs-CZ"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5253DE1-F749-44D3-8278-AB702FC0D812}" type="slidenum">
              <a:rPr lang="cs-CZ" altLang="en-US" smtClean="0">
                <a:latin typeface="Arial" pitchFamily="34" charset="0"/>
              </a:rPr>
              <a:pPr/>
              <a:t>21</a:t>
            </a:fld>
            <a:endParaRPr lang="cs-CZ" altLang="en-US" smtClean="0">
              <a:latin typeface="Arial"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DCCC020-E1C4-4A15-8DE5-73F088B2BB8C}" type="slidenum">
              <a:rPr lang="cs-CZ" altLang="en-US" smtClean="0">
                <a:latin typeface="Arial" pitchFamily="34" charset="0"/>
              </a:rPr>
              <a:pPr/>
              <a:t>22</a:t>
            </a:fld>
            <a:endParaRPr lang="cs-CZ" altLang="en-US" smtClean="0">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46BAE8-29BC-44FF-A446-BC1BDAA46E88}" type="slidenum">
              <a:rPr lang="cs-CZ" altLang="en-US" smtClean="0">
                <a:latin typeface="Arial" pitchFamily="34" charset="0"/>
              </a:rPr>
              <a:pPr/>
              <a:t>23</a:t>
            </a:fld>
            <a:endParaRPr lang="cs-CZ" altLang="en-US" smtClean="0">
              <a:latin typeface="Arial"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3F0346B-44EC-4D5D-8791-D02C1AA9FDCA}" type="slidenum">
              <a:rPr lang="cs-CZ" altLang="en-US" smtClean="0">
                <a:latin typeface="Arial" pitchFamily="34" charset="0"/>
              </a:rPr>
              <a:pPr/>
              <a:t>24</a:t>
            </a:fld>
            <a:endParaRPr lang="cs-CZ" altLang="en-US" smtClean="0">
              <a:latin typeface="Arial"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722A99B-690E-4983-BADE-769BA8859658}" type="slidenum">
              <a:rPr lang="cs-CZ" altLang="en-US" smtClean="0">
                <a:latin typeface="Arial" pitchFamily="34" charset="0"/>
              </a:rPr>
              <a:pPr/>
              <a:t>25</a:t>
            </a:fld>
            <a:endParaRPr lang="cs-CZ" altLang="en-US" smtClean="0">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C64D4E-D53E-4772-8407-75707A1EAFB0}" type="slidenum">
              <a:rPr lang="cs-CZ" altLang="en-US" smtClean="0">
                <a:latin typeface="Arial" pitchFamily="34" charset="0"/>
              </a:rPr>
              <a:pPr/>
              <a:t>26</a:t>
            </a:fld>
            <a:endParaRPr lang="cs-CZ" altLang="en-US" smtClean="0">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A51E93-FE15-459C-8761-51B4DB154CE4}" type="slidenum">
              <a:rPr lang="cs-CZ" altLang="en-US" smtClean="0">
                <a:latin typeface="Arial" pitchFamily="34" charset="0"/>
              </a:rPr>
              <a:pPr/>
              <a:t>27</a:t>
            </a:fld>
            <a:endParaRPr lang="cs-CZ" altLang="en-US" smtClean="0">
              <a:latin typeface="Arial" pitchFamily="34"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D784FA9-B935-4BE7-AC54-9FB2B92266CB}" type="slidenum">
              <a:rPr lang="cs-CZ" altLang="en-US" smtClean="0">
                <a:latin typeface="Arial" pitchFamily="34" charset="0"/>
              </a:rPr>
              <a:pPr/>
              <a:t>28</a:t>
            </a:fld>
            <a:endParaRPr lang="cs-CZ" altLang="en-US" smtClean="0">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612F200-672B-4207-AB6A-394DD45DE0A7}" type="slidenum">
              <a:rPr lang="cs-CZ" altLang="en-US" smtClean="0">
                <a:latin typeface="Arial" pitchFamily="34" charset="0"/>
              </a:rPr>
              <a:pPr/>
              <a:t>29</a:t>
            </a:fld>
            <a:endParaRPr lang="cs-CZ" altLang="en-US" smtClean="0">
              <a:latin typeface="Arial"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2C47FD-0CD5-4485-8E09-A82BFEE5DD03}" type="slidenum">
              <a:rPr lang="cs-CZ" altLang="en-US" smtClean="0">
                <a:latin typeface="Arial" pitchFamily="34" charset="0"/>
              </a:rPr>
              <a:pPr/>
              <a:t>30</a:t>
            </a:fld>
            <a:endParaRPr lang="cs-CZ" altLang="en-US" smtClean="0">
              <a:latin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33F6CDA-D7B6-4A2C-B8B7-19123022FD54}" type="slidenum">
              <a:rPr lang="cs-CZ" smtClean="0">
                <a:latin typeface="Arial" charset="0"/>
              </a:rPr>
              <a:pPr/>
              <a:t>3</a:t>
            </a:fld>
            <a:endParaRPr lang="cs-CZ"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AA2806D-CF42-4DDB-8709-441CC87CF757}" type="slidenum">
              <a:rPr lang="cs-CZ" altLang="en-US" smtClean="0">
                <a:latin typeface="Arial" pitchFamily="34" charset="0"/>
              </a:rPr>
              <a:pPr/>
              <a:t>31</a:t>
            </a:fld>
            <a:endParaRPr lang="cs-CZ" altLang="en-US" smtClean="0">
              <a:latin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8578780-D2CA-43AA-B9C5-8DC55B9F80C6}" type="slidenum">
              <a:rPr lang="cs-CZ" altLang="en-US" smtClean="0">
                <a:latin typeface="Arial" pitchFamily="34" charset="0"/>
              </a:rPr>
              <a:pPr/>
              <a:t>32</a:t>
            </a:fld>
            <a:endParaRPr lang="cs-CZ" altLang="en-US" smtClean="0">
              <a:latin typeface="Arial"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20FA11A-A14A-4956-9F6F-6874EA975398}" type="slidenum">
              <a:rPr lang="cs-CZ" smtClean="0">
                <a:latin typeface="Arial" charset="0"/>
              </a:rPr>
              <a:pPr/>
              <a:t>38</a:t>
            </a:fld>
            <a:endParaRPr lang="cs-CZ"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295322-9D60-4A31-920E-81971F87A514}" type="slidenum">
              <a:rPr lang="cs-CZ" smtClean="0">
                <a:latin typeface="Arial" charset="0"/>
              </a:rPr>
              <a:pPr/>
              <a:t>39</a:t>
            </a:fld>
            <a:endParaRPr lang="cs-CZ"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3CB1438-4883-467E-B967-D7C78E19BCCC}" type="slidenum">
              <a:rPr lang="cs-CZ" smtClean="0">
                <a:latin typeface="Arial" charset="0"/>
              </a:rPr>
              <a:pPr/>
              <a:t>40</a:t>
            </a:fld>
            <a:endParaRPr lang="cs-CZ"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C6A5F-BFF7-4DD6-A029-32C986575B05}" type="slidenum">
              <a:rPr lang="cs-CZ" smtClean="0">
                <a:latin typeface="Arial" charset="0"/>
              </a:rPr>
              <a:pPr/>
              <a:t>41</a:t>
            </a:fld>
            <a:endParaRPr lang="cs-CZ"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279325A-9AAD-424F-8541-4FA816DD46A2}" type="slidenum">
              <a:rPr lang="cs-CZ" smtClean="0">
                <a:latin typeface="Arial" charset="0"/>
              </a:rPr>
              <a:pPr/>
              <a:t>42</a:t>
            </a:fld>
            <a:endParaRPr lang="cs-CZ"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p:spPr>
        <p:txBody>
          <a:bodyPr/>
          <a:lstStyle/>
          <a:p>
            <a:endParaRPr lang="cs-CZ" smtClean="0"/>
          </a:p>
        </p:txBody>
      </p:sp>
      <p:sp>
        <p:nvSpPr>
          <p:cNvPr id="8397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BF4A51-6725-4076-A0F5-76FAE15B4625}" type="slidenum">
              <a:rPr lang="cs-CZ" smtClean="0">
                <a:latin typeface="Arial" charset="0"/>
              </a:rPr>
              <a:pPr/>
              <a:t>43</a:t>
            </a:fld>
            <a:endParaRPr lang="cs-CZ"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p:spPr>
        <p:txBody>
          <a:bodyPr/>
          <a:lstStyle/>
          <a:p>
            <a:endParaRPr lang="cs-CZ" smtClean="0"/>
          </a:p>
        </p:txBody>
      </p:sp>
      <p:sp>
        <p:nvSpPr>
          <p:cNvPr id="8499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7788545-B1EA-47C8-9373-A81F854036EB}" type="slidenum">
              <a:rPr lang="cs-CZ" smtClean="0">
                <a:latin typeface="Arial" charset="0"/>
              </a:rPr>
              <a:pPr/>
              <a:t>44</a:t>
            </a:fld>
            <a:endParaRPr lang="cs-CZ"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p:spPr>
        <p:txBody>
          <a:bodyPr/>
          <a:lstStyle/>
          <a:p>
            <a:endParaRPr lang="cs-CZ" smtClean="0"/>
          </a:p>
        </p:txBody>
      </p:sp>
      <p:sp>
        <p:nvSpPr>
          <p:cNvPr id="8602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BF7FE1-4508-4265-890E-F9DA83BA7118}" type="slidenum">
              <a:rPr lang="cs-CZ" smtClean="0">
                <a:latin typeface="Arial" charset="0"/>
              </a:rPr>
              <a:pPr/>
              <a:t>45</a:t>
            </a:fld>
            <a:endParaRPr lang="cs-CZ"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B8CD9D9-1066-4B1B-959A-1E0E73C1C324}" type="slidenum">
              <a:rPr lang="cs-CZ" altLang="en-US" smtClean="0">
                <a:latin typeface="Arial" pitchFamily="34" charset="0"/>
              </a:rPr>
              <a:pPr/>
              <a:t>4</a:t>
            </a:fld>
            <a:endParaRPr lang="cs-CZ" altLang="en-US" smtClean="0">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a:ln/>
        </p:spPr>
      </p:sp>
      <p:sp>
        <p:nvSpPr>
          <p:cNvPr id="87043" name="Zástupný symbol pro poznámky 2"/>
          <p:cNvSpPr>
            <a:spLocks noGrp="1"/>
          </p:cNvSpPr>
          <p:nvPr>
            <p:ph type="body" idx="1"/>
          </p:nvPr>
        </p:nvSpPr>
        <p:spPr>
          <a:noFill/>
        </p:spPr>
        <p:txBody>
          <a:bodyPr/>
          <a:lstStyle/>
          <a:p>
            <a:endParaRPr lang="cs-CZ" smtClean="0"/>
          </a:p>
        </p:txBody>
      </p:sp>
      <p:sp>
        <p:nvSpPr>
          <p:cNvPr id="8704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22139A-221F-4538-ADC7-93B020D9BF39}" type="slidenum">
              <a:rPr lang="cs-CZ" smtClean="0">
                <a:latin typeface="Arial" charset="0"/>
              </a:rPr>
              <a:pPr/>
              <a:t>46</a:t>
            </a:fld>
            <a:endParaRPr lang="cs-CZ"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p:spPr>
        <p:txBody>
          <a:bodyPr/>
          <a:lstStyle/>
          <a:p>
            <a:endParaRPr lang="cs-CZ" smtClean="0"/>
          </a:p>
        </p:txBody>
      </p:sp>
      <p:sp>
        <p:nvSpPr>
          <p:cNvPr id="8806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E8A34C-ABE1-41DA-AF22-307BC06F08E9}" type="slidenum">
              <a:rPr lang="cs-CZ" smtClean="0">
                <a:latin typeface="Arial" charset="0"/>
              </a:rPr>
              <a:pPr/>
              <a:t>47</a:t>
            </a:fld>
            <a:endParaRPr lang="cs-CZ"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0E3A459-236D-45EB-8657-41088E0BB245}" type="slidenum">
              <a:rPr lang="cs-CZ" smtClean="0">
                <a:latin typeface="Arial" charset="0"/>
              </a:rPr>
              <a:pPr/>
              <a:t>48</a:t>
            </a:fld>
            <a:endParaRPr lang="cs-CZ"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3F2765-8DBE-4BE0-999F-BFE2B07A8889}" type="slidenum">
              <a:rPr lang="cs-CZ" smtClean="0">
                <a:latin typeface="Arial" charset="0"/>
              </a:rPr>
              <a:pPr/>
              <a:t>49</a:t>
            </a:fld>
            <a:endParaRPr lang="cs-CZ"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690AD9-6462-470B-8826-124F79ADB5E5}" type="slidenum">
              <a:rPr lang="cs-CZ" smtClean="0">
                <a:latin typeface="Arial" charset="0"/>
              </a:rPr>
              <a:pPr/>
              <a:t>50</a:t>
            </a:fld>
            <a:endParaRPr lang="cs-CZ"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a:ln/>
        </p:spPr>
      </p:sp>
      <p:sp>
        <p:nvSpPr>
          <p:cNvPr id="92163" name="Zástupný symbol pro poznámky 2"/>
          <p:cNvSpPr>
            <a:spLocks noGrp="1"/>
          </p:cNvSpPr>
          <p:nvPr>
            <p:ph type="body" idx="1"/>
          </p:nvPr>
        </p:nvSpPr>
        <p:spPr>
          <a:noFill/>
        </p:spPr>
        <p:txBody>
          <a:bodyPr/>
          <a:lstStyle/>
          <a:p>
            <a:endParaRPr lang="cs-CZ" smtClean="0"/>
          </a:p>
        </p:txBody>
      </p:sp>
      <p:sp>
        <p:nvSpPr>
          <p:cNvPr id="921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59102A3-5F34-4C55-985A-E586BB07E3C1}" type="slidenum">
              <a:rPr lang="cs-CZ" smtClean="0">
                <a:latin typeface="Arial" charset="0"/>
              </a:rPr>
              <a:pPr/>
              <a:t>60</a:t>
            </a:fld>
            <a:endParaRPr lang="cs-CZ"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05F4EE1-B4A3-4867-AB49-1B5332B95C8D}" type="slidenum">
              <a:rPr lang="en-GB" smtClean="0">
                <a:latin typeface="Arial" charset="0"/>
              </a:rPr>
              <a:pPr/>
              <a:t>61</a:t>
            </a:fld>
            <a:endParaRPr lang="en-GB" smtClean="0">
              <a:latin typeface="Arial" charset="0"/>
            </a:endParaRPr>
          </a:p>
        </p:txBody>
      </p:sp>
      <p:sp>
        <p:nvSpPr>
          <p:cNvPr id="9318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3188" name="Text Box 2"/>
          <p:cNvSpPr>
            <a:spLocks noGrp="1" noChangeArrowheads="1"/>
          </p:cNvSpPr>
          <p:nvPr>
            <p:ph type="body" idx="1"/>
          </p:nvPr>
        </p:nvSpPr>
        <p:spPr>
          <a:noFill/>
        </p:spPr>
        <p:txBody>
          <a:bodyPr tIns="9279"/>
          <a:lstStyle/>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tabLst>
                <a:tab pos="633413" algn="l"/>
                <a:tab pos="1268413" algn="l"/>
                <a:tab pos="1903413" algn="l"/>
                <a:tab pos="2538413" algn="l"/>
                <a:tab pos="3171825" algn="l"/>
                <a:tab pos="3806825" algn="l"/>
                <a:tab pos="4441825" algn="l"/>
                <a:tab pos="5076825" algn="l"/>
              </a:tabLst>
            </a:pPr>
            <a:r>
              <a:rPr lang="cs-CZ" smtClean="0"/>
              <a:t>Microspheres can be immobilized with capture molecules and immunoassays can be performed. (A) Coupling reactions for microspheres: Microspheres with functional groups (carboxyl‐, thiol‐) can be used for immobilizing peptides, proteins, or amino group‐functionalized molecules; alternatively, streptavidin‐functionalized microspheres can be applied for biotin‐labeled capture molecules. (B) Standard capture sandwich assay: An individual assay involving an optically encoded microsphere immobilized with a specific capture molecule (antibody) is being carried out on the particle. After sample incubation, another analyte‐specific antibody (a so‐called detection antibody, which is biotinylated and usually recognizes epitopes that are different from that of the capture antibodies) is then applied to the reaction. The presence and quantity of the reporter tag (</a:t>
            </a:r>
            <a:r>
              <a:rPr lang="cs-CZ" i="1" smtClean="0"/>
              <a:t>e.g</a:t>
            </a:r>
            <a:r>
              <a:rPr lang="cs-CZ" smtClean="0"/>
              <a:t>. strepavidin‐phycoerythrin) allows the precise quantification of the reactions that occur.</a:t>
            </a:r>
          </a:p>
          <a:p>
            <a:pPr>
              <a:tabLst>
                <a:tab pos="633413" algn="l"/>
                <a:tab pos="1268413" algn="l"/>
                <a:tab pos="1903413" algn="l"/>
                <a:tab pos="2538413" algn="l"/>
                <a:tab pos="3171825" algn="l"/>
                <a:tab pos="3806825" algn="l"/>
                <a:tab pos="4441825" algn="l"/>
                <a:tab pos="5076825" algn="l"/>
              </a:tabLst>
            </a:pPr>
            <a:endParaRPr lang="cs-CZ" smtClean="0"/>
          </a:p>
          <a:p>
            <a:pPr>
              <a:tabLst>
                <a:tab pos="633413" algn="l"/>
                <a:tab pos="1268413" algn="l"/>
                <a:tab pos="1903413" algn="l"/>
                <a:tab pos="2538413" algn="l"/>
                <a:tab pos="3171825" algn="l"/>
                <a:tab pos="3806825" algn="l"/>
                <a:tab pos="4441825" algn="l"/>
                <a:tab pos="5076825" algn="l"/>
              </a:tabLst>
            </a:pPr>
            <a:r>
              <a:rPr lang="en-GB" smtClean="0"/>
              <a:t>© This slide is made available for non-commercial use only. Please note that permission may be required for re-use of images in which the copyright is owned by a third party.</a:t>
            </a:r>
            <a:endParaRPr 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a:ln/>
        </p:spPr>
      </p:sp>
      <p:sp>
        <p:nvSpPr>
          <p:cNvPr id="94211" name="Zástupný symbol pro poznámky 2"/>
          <p:cNvSpPr>
            <a:spLocks noGrp="1"/>
          </p:cNvSpPr>
          <p:nvPr>
            <p:ph type="body" idx="1"/>
          </p:nvPr>
        </p:nvSpPr>
        <p:spPr>
          <a:noFill/>
        </p:spPr>
        <p:txBody>
          <a:bodyPr/>
          <a:lstStyle/>
          <a:p>
            <a:endParaRPr lang="cs-CZ" smtClean="0"/>
          </a:p>
        </p:txBody>
      </p:sp>
      <p:sp>
        <p:nvSpPr>
          <p:cNvPr id="9421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D495BC9-9820-4F71-9F0D-4B04E0A1C1D7}" type="slidenum">
              <a:rPr lang="cs-CZ" smtClean="0">
                <a:latin typeface="Arial" charset="0"/>
              </a:rPr>
              <a:pPr/>
              <a:t>62</a:t>
            </a:fld>
            <a:endParaRPr lang="cs-CZ"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a:ln/>
        </p:spPr>
      </p:sp>
      <p:sp>
        <p:nvSpPr>
          <p:cNvPr id="95235" name="Zástupný symbol pro poznámky 2"/>
          <p:cNvSpPr>
            <a:spLocks noGrp="1"/>
          </p:cNvSpPr>
          <p:nvPr>
            <p:ph type="body" idx="1"/>
          </p:nvPr>
        </p:nvSpPr>
        <p:spPr>
          <a:noFill/>
        </p:spPr>
        <p:txBody>
          <a:bodyPr/>
          <a:lstStyle/>
          <a:p>
            <a:endParaRPr lang="cs-CZ" smtClean="0"/>
          </a:p>
        </p:txBody>
      </p:sp>
      <p:sp>
        <p:nvSpPr>
          <p:cNvPr id="9523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4A4E4B-BB9D-4DCD-8404-A065290A1F62}" type="slidenum">
              <a:rPr lang="cs-CZ" smtClean="0">
                <a:latin typeface="Arial" charset="0"/>
              </a:rPr>
              <a:pPr/>
              <a:t>63</a:t>
            </a:fld>
            <a:endParaRPr lang="cs-CZ"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E2D4C81-6CAE-477A-A79A-124098E77E0C}" type="slidenum">
              <a:rPr lang="cs-CZ" smtClean="0">
                <a:latin typeface="Arial" charset="0"/>
              </a:rPr>
              <a:pPr/>
              <a:t>64</a:t>
            </a:fld>
            <a:endParaRPr lang="cs-CZ"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4572784-56BE-4263-AB81-5F39A3B53372}" type="slidenum">
              <a:rPr lang="cs-CZ" altLang="en-US" smtClean="0">
                <a:latin typeface="Arial" pitchFamily="34" charset="0"/>
              </a:rPr>
              <a:pPr/>
              <a:t>5</a:t>
            </a:fld>
            <a:endParaRPr lang="cs-CZ" altLang="en-US" smtClean="0">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8A3175A-DBF1-4882-B4F9-BDD1A78FC825}" type="slidenum">
              <a:rPr lang="cs-CZ" smtClean="0">
                <a:latin typeface="Arial" charset="0"/>
              </a:rPr>
              <a:pPr/>
              <a:t>65</a:t>
            </a:fld>
            <a:endParaRPr lang="cs-CZ"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10CB850-58E0-4C2D-830E-86734EC5D1CC}" type="slidenum">
              <a:rPr lang="cs-CZ" smtClean="0">
                <a:latin typeface="Arial" charset="0"/>
              </a:rPr>
              <a:pPr/>
              <a:t>66</a:t>
            </a:fld>
            <a:endParaRPr lang="cs-CZ"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999A2B-794D-483C-A102-7528D45DF25C}" type="slidenum">
              <a:rPr lang="cs-CZ" smtClean="0">
                <a:latin typeface="Arial" charset="0"/>
              </a:rPr>
              <a:pPr/>
              <a:t>67</a:t>
            </a:fld>
            <a:endParaRPr lang="cs-CZ"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B2E89CE-0000-4094-A972-261E2A5ADD9A}" type="slidenum">
              <a:rPr lang="cs-CZ" smtClean="0">
                <a:latin typeface="Arial" charset="0"/>
              </a:rPr>
              <a:pPr/>
              <a:t>68</a:t>
            </a:fld>
            <a:endParaRPr lang="cs-CZ"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11DC2E-C699-4F52-8679-6638A5B411C0}" type="slidenum">
              <a:rPr lang="cs-CZ" smtClean="0">
                <a:latin typeface="Arial" charset="0"/>
              </a:rPr>
              <a:pPr/>
              <a:t>69</a:t>
            </a:fld>
            <a:endParaRPr lang="cs-CZ" smtClean="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8D2E4A8-9A0C-4E28-9799-AEBB871F4382}" type="slidenum">
              <a:rPr lang="cs-CZ" smtClean="0">
                <a:latin typeface="Arial" charset="0"/>
              </a:rPr>
              <a:pPr/>
              <a:t>70</a:t>
            </a:fld>
            <a:endParaRPr lang="cs-CZ"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30D8320-B691-435B-B37B-0F1AD311E10A}" type="slidenum">
              <a:rPr lang="cs-CZ" smtClean="0">
                <a:latin typeface="Arial" charset="0"/>
              </a:rPr>
              <a:pPr/>
              <a:t>71</a:t>
            </a:fld>
            <a:endParaRPr lang="cs-CZ"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E897033-0678-4142-8A3F-5B52488DE984}" type="slidenum">
              <a:rPr lang="cs-CZ" smtClean="0">
                <a:latin typeface="Arial" charset="0"/>
              </a:rPr>
              <a:pPr/>
              <a:t>72</a:t>
            </a:fld>
            <a:endParaRPr lang="cs-CZ"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9DEFDF8-C66E-4779-B30B-DEAF1EB523C1}" type="slidenum">
              <a:rPr lang="cs-CZ" smtClean="0">
                <a:latin typeface="Arial" charset="0"/>
              </a:rPr>
              <a:pPr/>
              <a:t>73</a:t>
            </a:fld>
            <a:endParaRPr lang="cs-CZ"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061B3B-E96E-456A-87F4-7895F0714047}" type="slidenum">
              <a:rPr lang="cs-CZ" smtClean="0">
                <a:latin typeface="Arial" charset="0"/>
              </a:rPr>
              <a:pPr/>
              <a:t>74</a:t>
            </a:fld>
            <a:endParaRPr lang="cs-CZ" smtClean="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31D9DD-7778-42C9-8C2E-5D3271DC123B}" type="slidenum">
              <a:rPr lang="cs-CZ" altLang="en-US" smtClean="0">
                <a:latin typeface="Arial" pitchFamily="34" charset="0"/>
              </a:rPr>
              <a:pPr/>
              <a:t>7</a:t>
            </a:fld>
            <a:endParaRPr lang="cs-CZ" altLang="en-US" smtClean="0">
              <a:latin typeface="Arial"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11F66-5078-4B25-8A0B-8140FA12D833}" type="slidenum">
              <a:rPr lang="cs-CZ" smtClean="0">
                <a:latin typeface="Arial" charset="0"/>
              </a:rPr>
              <a:pPr/>
              <a:t>75</a:t>
            </a:fld>
            <a:endParaRPr lang="cs-CZ"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A5D0C8E-BC4A-4316-A7F4-F4582CCB9F0F}" type="slidenum">
              <a:rPr lang="cs-CZ" smtClean="0">
                <a:latin typeface="Arial" charset="0"/>
              </a:rPr>
              <a:pPr/>
              <a:t>76</a:t>
            </a:fld>
            <a:endParaRPr lang="cs-CZ"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9CF03DD-544F-4459-8DAF-9F509779F91D}" type="slidenum">
              <a:rPr lang="cs-CZ" smtClean="0">
                <a:latin typeface="Arial" charset="0"/>
              </a:rPr>
              <a:pPr/>
              <a:t>77</a:t>
            </a:fld>
            <a:endParaRPr lang="cs-CZ" smtClean="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94706CC-4FC3-41F0-84D6-5D5EBE0B1EF0}" type="slidenum">
              <a:rPr lang="cs-CZ" smtClean="0">
                <a:latin typeface="Arial" charset="0"/>
              </a:rPr>
              <a:pPr/>
              <a:t>78</a:t>
            </a:fld>
            <a:endParaRPr lang="cs-CZ" smtClean="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0A6CEC-AC4D-4FA1-B770-75D531C21BF0}" type="slidenum">
              <a:rPr lang="cs-CZ" smtClean="0">
                <a:latin typeface="Arial" charset="0"/>
              </a:rPr>
              <a:pPr/>
              <a:t>79</a:t>
            </a:fld>
            <a:endParaRPr lang="cs-CZ" smtClean="0">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883F13-7E82-4811-B881-A5DC267CAB08}" type="slidenum">
              <a:rPr lang="cs-CZ" smtClean="0">
                <a:latin typeface="Arial" charset="0"/>
              </a:rPr>
              <a:pPr/>
              <a:t>80</a:t>
            </a:fld>
            <a:endParaRPr lang="cs-CZ" smtClean="0">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893D2E-D83E-4660-9BB2-BF79B1DC705D}" type="slidenum">
              <a:rPr lang="cs-CZ" smtClean="0">
                <a:latin typeface="Arial" charset="0"/>
              </a:rPr>
              <a:pPr/>
              <a:t>81</a:t>
            </a:fld>
            <a:endParaRPr lang="cs-CZ" smtClean="0">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6901C12-91FE-4B4B-9983-FF47BD1A41C6}" type="slidenum">
              <a:rPr lang="cs-CZ" smtClean="0">
                <a:latin typeface="Arial" charset="0"/>
              </a:rPr>
              <a:pPr/>
              <a:t>82</a:t>
            </a:fld>
            <a:endParaRPr lang="cs-CZ" smtClean="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82AB06-125E-4B5A-B477-4C0FEEAE0AC3}" type="slidenum">
              <a:rPr lang="cs-CZ" smtClean="0">
                <a:latin typeface="Arial" charset="0"/>
              </a:rPr>
              <a:pPr/>
              <a:t>84</a:t>
            </a:fld>
            <a:endParaRPr lang="cs-CZ"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BD3969-E51F-44D5-9E5B-A1505CB8E115}" type="slidenum">
              <a:rPr lang="cs-CZ" smtClean="0">
                <a:latin typeface="Arial" charset="0"/>
              </a:rPr>
              <a:pPr/>
              <a:t>85</a:t>
            </a:fld>
            <a:endParaRPr lang="cs-CZ" smtClean="0">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2441B0D-6C4A-41EA-B813-F2A3DD33B572}" type="slidenum">
              <a:rPr lang="cs-CZ" altLang="en-US" smtClean="0">
                <a:latin typeface="Arial" pitchFamily="34" charset="0"/>
              </a:rPr>
              <a:pPr/>
              <a:t>8</a:t>
            </a:fld>
            <a:endParaRPr lang="cs-CZ" altLang="en-US"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88</a:t>
            </a:fld>
            <a:endParaRPr lang="cs-CZ" smtClean="0">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F0A3907-F198-4EFC-9705-570B5E8C5248}" type="slidenum">
              <a:rPr lang="cs-CZ" altLang="en-US" smtClean="0">
                <a:latin typeface="Arial" pitchFamily="34" charset="0"/>
              </a:rPr>
              <a:pPr/>
              <a:t>9</a:t>
            </a:fld>
            <a:endParaRPr lang="cs-CZ" altLang="en-US" smtClean="0">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AE9FC52-BA6D-4950-8DE6-019A484D2EB7}" type="slidenum">
              <a:rPr lang="cs-CZ" altLang="en-US" smtClean="0">
                <a:latin typeface="Arial" pitchFamily="34" charset="0"/>
              </a:rPr>
              <a:pPr/>
              <a:t>10</a:t>
            </a:fld>
            <a:endParaRPr lang="cs-CZ" altLang="en-US" smtClean="0">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1"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4"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7"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3"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B69A8EB-E753-4930-986A-805D04E54824}" type="slidenum">
              <a:rPr lang="en-US"/>
              <a:pPr>
                <a:defRPr/>
              </a:pPr>
              <a:t>‹#›</a:t>
            </a:fld>
            <a:endParaRPr lang="en-US"/>
          </a:p>
        </p:txBody>
      </p:sp>
    </p:spTree>
    <p:extLst>
      <p:ext uri="{BB962C8B-B14F-4D97-AF65-F5344CB8AC3E}">
        <p14:creationId xmlns:p14="http://schemas.microsoft.com/office/powerpoint/2010/main" val="390987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26CE6DE-CD84-4741-ADA0-ADBF331CEB52}" type="slidenum">
              <a:rPr lang="en-US"/>
              <a:pPr>
                <a:defRPr/>
              </a:pPr>
              <a:t>‹#›</a:t>
            </a:fld>
            <a:endParaRPr lang="en-US"/>
          </a:p>
        </p:txBody>
      </p:sp>
    </p:spTree>
    <p:extLst>
      <p:ext uri="{BB962C8B-B14F-4D97-AF65-F5344CB8AC3E}">
        <p14:creationId xmlns:p14="http://schemas.microsoft.com/office/powerpoint/2010/main" val="240062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CF37730-974A-456D-81C4-94796D3819DA}" type="slidenum">
              <a:rPr lang="en-US"/>
              <a:pPr>
                <a:defRPr/>
              </a:pPr>
              <a:t>‹#›</a:t>
            </a:fld>
            <a:endParaRPr lang="en-US"/>
          </a:p>
        </p:txBody>
      </p:sp>
    </p:spTree>
    <p:extLst>
      <p:ext uri="{BB962C8B-B14F-4D97-AF65-F5344CB8AC3E}">
        <p14:creationId xmlns:p14="http://schemas.microsoft.com/office/powerpoint/2010/main" val="2846102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E69EF12F-FF42-42B8-BEC8-60B79FD95BE2}" type="slidenum">
              <a:rPr lang="en-US"/>
              <a:pPr>
                <a:defRPr/>
              </a:pPr>
              <a:t>‹#›</a:t>
            </a:fld>
            <a:endParaRPr lang="en-US"/>
          </a:p>
        </p:txBody>
      </p:sp>
    </p:spTree>
    <p:extLst>
      <p:ext uri="{BB962C8B-B14F-4D97-AF65-F5344CB8AC3E}">
        <p14:creationId xmlns:p14="http://schemas.microsoft.com/office/powerpoint/2010/main" val="1443021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A3CF66F-5D5D-4AD4-9F5C-92BF6C4878F2}" type="slidenum">
              <a:rPr lang="en-US"/>
              <a:pPr>
                <a:defRPr/>
              </a:pPr>
              <a:t>‹#›</a:t>
            </a:fld>
            <a:endParaRPr lang="en-US"/>
          </a:p>
        </p:txBody>
      </p:sp>
    </p:spTree>
    <p:extLst>
      <p:ext uri="{BB962C8B-B14F-4D97-AF65-F5344CB8AC3E}">
        <p14:creationId xmlns:p14="http://schemas.microsoft.com/office/powerpoint/2010/main" val="335892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BCB36ECE-F27A-4E3F-8AB3-41C365019C99}" type="slidenum">
              <a:rPr lang="en-US"/>
              <a:pPr>
                <a:defRPr/>
              </a:pPr>
              <a:t>‹#›</a:t>
            </a:fld>
            <a:endParaRPr lang="en-US"/>
          </a:p>
        </p:txBody>
      </p:sp>
    </p:spTree>
    <p:extLst>
      <p:ext uri="{BB962C8B-B14F-4D97-AF65-F5344CB8AC3E}">
        <p14:creationId xmlns:p14="http://schemas.microsoft.com/office/powerpoint/2010/main" val="5153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en-US"/>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F84ED6F7-F9CB-463E-BFBC-5B7B7318499B}" type="slidenum">
              <a:rPr lang="en-GB"/>
              <a:pPr>
                <a:defRPr/>
              </a:pPr>
              <a:t>‹#›</a:t>
            </a:fld>
            <a:endParaRPr lang="en-GB"/>
          </a:p>
        </p:txBody>
      </p:sp>
    </p:spTree>
    <p:extLst>
      <p:ext uri="{BB962C8B-B14F-4D97-AF65-F5344CB8AC3E}">
        <p14:creationId xmlns:p14="http://schemas.microsoft.com/office/powerpoint/2010/main" val="1731556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1"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4"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7"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3"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6"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112AEA4D-AC81-4845-A917-0B8BBA16267A}" type="slidenum">
              <a:rPr lang="en-US"/>
              <a:pPr>
                <a:defRPr/>
              </a:pPr>
              <a:t>‹#›</a:t>
            </a:fld>
            <a:endParaRPr lang="en-US"/>
          </a:p>
        </p:txBody>
      </p:sp>
    </p:spTree>
    <p:extLst>
      <p:ext uri="{BB962C8B-B14F-4D97-AF65-F5344CB8AC3E}">
        <p14:creationId xmlns:p14="http://schemas.microsoft.com/office/powerpoint/2010/main" val="2721351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850DA05-5D4B-4947-A5DA-D5337B150274}" type="slidenum">
              <a:rPr lang="en-US"/>
              <a:pPr>
                <a:defRPr/>
              </a:pPr>
              <a:t>‹#›</a:t>
            </a:fld>
            <a:endParaRPr lang="en-US"/>
          </a:p>
        </p:txBody>
      </p:sp>
    </p:spTree>
    <p:extLst>
      <p:ext uri="{BB962C8B-B14F-4D97-AF65-F5344CB8AC3E}">
        <p14:creationId xmlns:p14="http://schemas.microsoft.com/office/powerpoint/2010/main" val="1027192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6AD3AE3-B11B-4468-A113-B3B4079C6B9D}" type="slidenum">
              <a:rPr lang="en-US"/>
              <a:pPr>
                <a:defRPr/>
              </a:pPr>
              <a:t>‹#›</a:t>
            </a:fld>
            <a:endParaRPr lang="en-US"/>
          </a:p>
        </p:txBody>
      </p:sp>
    </p:spTree>
    <p:extLst>
      <p:ext uri="{BB962C8B-B14F-4D97-AF65-F5344CB8AC3E}">
        <p14:creationId xmlns:p14="http://schemas.microsoft.com/office/powerpoint/2010/main" val="1749005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117019C1-C5B9-46C6-B611-63383B77C16A}" type="slidenum">
              <a:rPr lang="en-US"/>
              <a:pPr>
                <a:defRPr/>
              </a:pPr>
              <a:t>‹#›</a:t>
            </a:fld>
            <a:endParaRPr lang="en-US"/>
          </a:p>
        </p:txBody>
      </p:sp>
    </p:spTree>
    <p:extLst>
      <p:ext uri="{BB962C8B-B14F-4D97-AF65-F5344CB8AC3E}">
        <p14:creationId xmlns:p14="http://schemas.microsoft.com/office/powerpoint/2010/main" val="284306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5E8D723-0573-4938-937E-938A3D2C4BF2}" type="slidenum">
              <a:rPr lang="en-US"/>
              <a:pPr>
                <a:defRPr/>
              </a:pPr>
              <a:t>‹#›</a:t>
            </a:fld>
            <a:endParaRPr lang="en-US"/>
          </a:p>
        </p:txBody>
      </p:sp>
    </p:spTree>
    <p:extLst>
      <p:ext uri="{BB962C8B-B14F-4D97-AF65-F5344CB8AC3E}">
        <p14:creationId xmlns:p14="http://schemas.microsoft.com/office/powerpoint/2010/main" val="252391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7E12F2AA-E33B-4955-BC2F-6897174DF53C}" type="slidenum">
              <a:rPr lang="en-US"/>
              <a:pPr>
                <a:defRPr/>
              </a:pPr>
              <a:t>‹#›</a:t>
            </a:fld>
            <a:endParaRPr lang="en-US"/>
          </a:p>
        </p:txBody>
      </p:sp>
    </p:spTree>
    <p:extLst>
      <p:ext uri="{BB962C8B-B14F-4D97-AF65-F5344CB8AC3E}">
        <p14:creationId xmlns:p14="http://schemas.microsoft.com/office/powerpoint/2010/main" val="4096277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736AE63-EE02-499D-8D9F-4102E9B3D68B}" type="slidenum">
              <a:rPr lang="en-US"/>
              <a:pPr>
                <a:defRPr/>
              </a:pPr>
              <a:t>‹#›</a:t>
            </a:fld>
            <a:endParaRPr lang="en-US"/>
          </a:p>
        </p:txBody>
      </p:sp>
    </p:spTree>
    <p:extLst>
      <p:ext uri="{BB962C8B-B14F-4D97-AF65-F5344CB8AC3E}">
        <p14:creationId xmlns:p14="http://schemas.microsoft.com/office/powerpoint/2010/main" val="2100133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BEF4EFFB-C6AB-47D2-BFD8-6CBFE042B971}" type="slidenum">
              <a:rPr lang="en-US"/>
              <a:pPr>
                <a:defRPr/>
              </a:pPr>
              <a:t>‹#›</a:t>
            </a:fld>
            <a:endParaRPr lang="en-US"/>
          </a:p>
        </p:txBody>
      </p:sp>
    </p:spTree>
    <p:extLst>
      <p:ext uri="{BB962C8B-B14F-4D97-AF65-F5344CB8AC3E}">
        <p14:creationId xmlns:p14="http://schemas.microsoft.com/office/powerpoint/2010/main" val="1714506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186954BC-6F9B-4E14-98CB-FAD5F704C3A3}" type="slidenum">
              <a:rPr lang="en-US"/>
              <a:pPr>
                <a:defRPr/>
              </a:pPr>
              <a:t>‹#›</a:t>
            </a:fld>
            <a:endParaRPr lang="en-US"/>
          </a:p>
        </p:txBody>
      </p:sp>
    </p:spTree>
    <p:extLst>
      <p:ext uri="{BB962C8B-B14F-4D97-AF65-F5344CB8AC3E}">
        <p14:creationId xmlns:p14="http://schemas.microsoft.com/office/powerpoint/2010/main" val="449021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EDCEB2B-36A8-4753-AD69-F47A07AECA18}" type="slidenum">
              <a:rPr lang="en-US"/>
              <a:pPr>
                <a:defRPr/>
              </a:pPr>
              <a:t>‹#›</a:t>
            </a:fld>
            <a:endParaRPr lang="en-US"/>
          </a:p>
        </p:txBody>
      </p:sp>
    </p:spTree>
    <p:extLst>
      <p:ext uri="{BB962C8B-B14F-4D97-AF65-F5344CB8AC3E}">
        <p14:creationId xmlns:p14="http://schemas.microsoft.com/office/powerpoint/2010/main" val="1042974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F33EA16-329F-4334-A247-B1FC41061015}" type="slidenum">
              <a:rPr lang="en-US"/>
              <a:pPr>
                <a:defRPr/>
              </a:pPr>
              <a:t>‹#›</a:t>
            </a:fld>
            <a:endParaRPr lang="en-US"/>
          </a:p>
        </p:txBody>
      </p:sp>
    </p:spTree>
    <p:extLst>
      <p:ext uri="{BB962C8B-B14F-4D97-AF65-F5344CB8AC3E}">
        <p14:creationId xmlns:p14="http://schemas.microsoft.com/office/powerpoint/2010/main" val="3229270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95794B7-55BE-449E-B99A-66EAFD7D3F9D}" type="slidenum">
              <a:rPr lang="en-US"/>
              <a:pPr>
                <a:defRPr/>
              </a:pPr>
              <a:t>‹#›</a:t>
            </a:fld>
            <a:endParaRPr lang="en-US"/>
          </a:p>
        </p:txBody>
      </p:sp>
    </p:spTree>
    <p:extLst>
      <p:ext uri="{BB962C8B-B14F-4D97-AF65-F5344CB8AC3E}">
        <p14:creationId xmlns:p14="http://schemas.microsoft.com/office/powerpoint/2010/main" val="1077995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DC8DE7F-EBFF-448B-BE5D-DF950351D70A}" type="slidenum">
              <a:rPr lang="en-US"/>
              <a:pPr>
                <a:defRPr/>
              </a:pPr>
              <a:t>‹#›</a:t>
            </a:fld>
            <a:endParaRPr lang="en-US"/>
          </a:p>
        </p:txBody>
      </p:sp>
    </p:spTree>
    <p:extLst>
      <p:ext uri="{BB962C8B-B14F-4D97-AF65-F5344CB8AC3E}">
        <p14:creationId xmlns:p14="http://schemas.microsoft.com/office/powerpoint/2010/main" val="950738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C2113CB1-2668-434B-A3CF-0D8B8B02041E}" type="slidenum">
              <a:rPr lang="en-US"/>
              <a:pPr>
                <a:defRPr/>
              </a:pPr>
              <a:t>‹#›</a:t>
            </a:fld>
            <a:endParaRPr lang="en-US"/>
          </a:p>
        </p:txBody>
      </p:sp>
    </p:spTree>
    <p:extLst>
      <p:ext uri="{BB962C8B-B14F-4D97-AF65-F5344CB8AC3E}">
        <p14:creationId xmlns:p14="http://schemas.microsoft.com/office/powerpoint/2010/main" val="3500771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36258" name="Rectangle 2"/>
          <p:cNvSpPr>
            <a:spLocks noGrp="1" noChangeArrowheads="1"/>
          </p:cNvSpPr>
          <p:nvPr>
            <p:ph type="ctrTitle" sz="quarter"/>
          </p:nvPr>
        </p:nvSpPr>
        <p:spPr>
          <a:xfrm>
            <a:off x="4800601" y="3111501"/>
            <a:ext cx="4171950" cy="1365250"/>
          </a:xfrm>
        </p:spPr>
        <p:txBody>
          <a:bodyPr tIns="45720" bIns="45720" anchor="ctr"/>
          <a:lstStyle>
            <a:lvl1pPr>
              <a:defRPr sz="3100"/>
            </a:lvl1pPr>
          </a:lstStyle>
          <a:p>
            <a:r>
              <a:rPr lang="en-US"/>
              <a:t>Click to edit Master title style</a:t>
            </a:r>
          </a:p>
        </p:txBody>
      </p:sp>
      <p:sp>
        <p:nvSpPr>
          <p:cNvPr id="736259" name="Rectangle 3"/>
          <p:cNvSpPr>
            <a:spLocks noGrp="1" noChangeArrowheads="1"/>
          </p:cNvSpPr>
          <p:nvPr>
            <p:ph type="subTitle" sz="quarter" idx="1"/>
          </p:nvPr>
        </p:nvSpPr>
        <p:spPr>
          <a:xfrm>
            <a:off x="4800601" y="4514851"/>
            <a:ext cx="4171950" cy="314325"/>
          </a:xfrm>
        </p:spPr>
        <p:txBody>
          <a:bodyPr/>
          <a:lstStyle>
            <a:lvl1pPr marL="0" indent="0">
              <a:spcBef>
                <a:spcPct val="25000"/>
              </a:spcBef>
              <a:buFontTx/>
              <a:buNone/>
              <a:defRPr sz="1800">
                <a:solidFill>
                  <a:srgbClr val="A2998A"/>
                </a:solidFill>
              </a:defRPr>
            </a:lvl1pPr>
          </a:lstStyle>
          <a:p>
            <a:r>
              <a:rPr lang="en-US"/>
              <a:t>Click to edit Master subtitle style</a:t>
            </a:r>
          </a:p>
        </p:txBody>
      </p:sp>
      <p:sp>
        <p:nvSpPr>
          <p:cNvPr id="736260" name="Text Box 4"/>
          <p:cNvSpPr txBox="1">
            <a:spLocks noChangeArrowheads="1"/>
          </p:cNvSpPr>
          <p:nvPr/>
        </p:nvSpPr>
        <p:spPr bwMode="auto">
          <a:xfrm>
            <a:off x="4800600" y="4824413"/>
            <a:ext cx="1927225" cy="214312"/>
          </a:xfrm>
          <a:prstGeom prst="rect">
            <a:avLst/>
          </a:prstGeom>
          <a:noFill/>
          <a:ln w="9525" algn="ctr">
            <a:noFill/>
            <a:miter lim="800000"/>
            <a:headEnd/>
            <a:tailEnd/>
          </a:ln>
          <a:effectLst/>
        </p:spPr>
        <p:txBody>
          <a:bodyPr anchor="ctr"/>
          <a:lstStyle/>
          <a:p>
            <a:fld id="{9C7A3D20-FE71-452C-BD77-A7B439A2F4ED}" type="datetime4">
              <a:rPr lang="en-US" sz="1800">
                <a:solidFill>
                  <a:srgbClr val="A2998A"/>
                </a:solidFill>
                <a:latin typeface="Arial Narrow" pitchFamily="34" charset="0"/>
              </a:rPr>
              <a:pPr/>
              <a:t>October 26, 2015</a:t>
            </a:fld>
            <a:endParaRPr lang="en-US" sz="1800">
              <a:solidFill>
                <a:srgbClr val="A2998A"/>
              </a:solidFill>
              <a:latin typeface="Arial Narrow" pitchFamily="34" charset="0"/>
            </a:endParaRPr>
          </a:p>
        </p:txBody>
      </p:sp>
      <p:pic>
        <p:nvPicPr>
          <p:cNvPr id="736272" name="Picture 16" descr="logo"/>
          <p:cNvPicPr>
            <a:picLocks noChangeAspect="1" noChangeArrowheads="1"/>
          </p:cNvPicPr>
          <p:nvPr/>
        </p:nvPicPr>
        <p:blipFill>
          <a:blip r:embed="rId2" cstate="print"/>
          <a:srcRect b="26311"/>
          <a:stretch>
            <a:fillRect/>
          </a:stretch>
        </p:blipFill>
        <p:spPr bwMode="auto">
          <a:xfrm>
            <a:off x="7013575" y="695328"/>
            <a:ext cx="1979613" cy="1093788"/>
          </a:xfrm>
          <a:prstGeom prst="rect">
            <a:avLst/>
          </a:prstGeom>
          <a:noFill/>
        </p:spPr>
      </p:pic>
      <p:sp>
        <p:nvSpPr>
          <p:cNvPr id="736273" name="Rectangle 17"/>
          <p:cNvSpPr>
            <a:spLocks noChangeArrowheads="1"/>
          </p:cNvSpPr>
          <p:nvPr/>
        </p:nvSpPr>
        <p:spPr bwMode="auto">
          <a:xfrm>
            <a:off x="0" y="600131"/>
            <a:ext cx="4686300" cy="5000625"/>
          </a:xfrm>
          <a:prstGeom prst="rect">
            <a:avLst/>
          </a:prstGeom>
          <a:solidFill>
            <a:schemeClr val="accent2"/>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
        <p:nvSpPr>
          <p:cNvPr id="736274" name="Rectangle 18"/>
          <p:cNvSpPr>
            <a:spLocks noChangeArrowheads="1"/>
          </p:cNvSpPr>
          <p:nvPr/>
        </p:nvSpPr>
        <p:spPr bwMode="auto">
          <a:xfrm>
            <a:off x="0" y="1"/>
            <a:ext cx="9144000" cy="619125"/>
          </a:xfrm>
          <a:prstGeom prst="rect">
            <a:avLst/>
          </a:prstGeom>
          <a:solidFill>
            <a:srgbClr val="F7F8EE"/>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pic>
        <p:nvPicPr>
          <p:cNvPr id="736275" name="Picture 19" descr="GettyImages_72587140[1]_Globe&amp;Hands_lo"/>
          <p:cNvPicPr>
            <a:picLocks noChangeAspect="1" noChangeArrowheads="1"/>
          </p:cNvPicPr>
          <p:nvPr/>
        </p:nvPicPr>
        <p:blipFill>
          <a:blip r:embed="rId3" cstate="print"/>
          <a:srcRect t="12187" b="14957"/>
          <a:stretch>
            <a:fillRect/>
          </a:stretch>
        </p:blipFill>
        <p:spPr bwMode="auto">
          <a:xfrm>
            <a:off x="728690" y="2222501"/>
            <a:ext cx="3957637" cy="3843338"/>
          </a:xfrm>
          <a:prstGeom prst="rect">
            <a:avLst/>
          </a:prstGeom>
          <a:noFill/>
        </p:spPr>
      </p:pic>
      <p:sp>
        <p:nvSpPr>
          <p:cNvPr id="736276" name="Rectangle 20"/>
          <p:cNvSpPr>
            <a:spLocks noChangeArrowheads="1"/>
          </p:cNvSpPr>
          <p:nvPr/>
        </p:nvSpPr>
        <p:spPr bwMode="auto">
          <a:xfrm>
            <a:off x="0" y="5562601"/>
            <a:ext cx="9144000" cy="1295400"/>
          </a:xfrm>
          <a:prstGeom prst="rect">
            <a:avLst/>
          </a:prstGeom>
          <a:solidFill>
            <a:srgbClr val="F7F8EE"/>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
        <p:nvSpPr>
          <p:cNvPr id="736277" name="Text Box 21"/>
          <p:cNvSpPr txBox="1">
            <a:spLocks noChangeArrowheads="1"/>
          </p:cNvSpPr>
          <p:nvPr/>
        </p:nvSpPr>
        <p:spPr bwMode="auto">
          <a:xfrm>
            <a:off x="1771651" y="6558018"/>
            <a:ext cx="5600700" cy="300037"/>
          </a:xfrm>
          <a:prstGeom prst="rect">
            <a:avLst/>
          </a:prstGeom>
          <a:noFill/>
          <a:ln w="9525" algn="ctr">
            <a:noFill/>
            <a:miter lim="800000"/>
            <a:headEnd/>
            <a:tailEnd/>
          </a:ln>
          <a:effectLst/>
        </p:spPr>
        <p:txBody>
          <a:bodyPr/>
          <a:lstStyle/>
          <a:p>
            <a:pPr algn="ctr"/>
            <a:r>
              <a:rPr lang="en-US" sz="1000">
                <a:solidFill>
                  <a:srgbClr val="000000"/>
                </a:solidFill>
                <a:latin typeface="Arial" charset="0"/>
                <a:cs typeface="Arial" charset="0"/>
              </a:rPr>
              <a:t>© 2009 PerkinElmer</a:t>
            </a:r>
            <a:endParaRPr lang="en-US" sz="1000">
              <a:solidFill>
                <a:srgbClr val="000000"/>
              </a:solidFill>
              <a:latin typeface="Arial" charset="0"/>
            </a:endParaRPr>
          </a:p>
        </p:txBody>
      </p:sp>
      <p:pic>
        <p:nvPicPr>
          <p:cNvPr id="736282" name="Picture 26" descr="grad band"/>
          <p:cNvPicPr>
            <a:picLocks noChangeAspect="1" noChangeArrowheads="1"/>
          </p:cNvPicPr>
          <p:nvPr/>
        </p:nvPicPr>
        <p:blipFill>
          <a:blip r:embed="rId4" cstate="print"/>
          <a:srcRect l="1666" t="26672" b="65550"/>
          <a:stretch>
            <a:fillRect/>
          </a:stretch>
        </p:blipFill>
        <p:spPr bwMode="auto">
          <a:xfrm>
            <a:off x="-28575" y="1828800"/>
            <a:ext cx="8990013" cy="533400"/>
          </a:xfrm>
          <a:prstGeom prst="rect">
            <a:avLst/>
          </a:prstGeom>
          <a:noFill/>
        </p:spPr>
      </p:pic>
      <p:pic>
        <p:nvPicPr>
          <p:cNvPr id="736280" name="Picture 24" descr="huan health"/>
          <p:cNvPicPr>
            <a:picLocks noChangeAspect="1" noChangeArrowheads="1"/>
          </p:cNvPicPr>
          <p:nvPr/>
        </p:nvPicPr>
        <p:blipFill>
          <a:blip r:embed="rId5" cstate="print"/>
          <a:srcRect t="29071" b="64008"/>
          <a:stretch>
            <a:fillRect/>
          </a:stretch>
        </p:blipFill>
        <p:spPr bwMode="auto">
          <a:xfrm>
            <a:off x="5486401" y="1995500"/>
            <a:ext cx="3473450" cy="177800"/>
          </a:xfrm>
          <a:prstGeom prst="rect">
            <a:avLst/>
          </a:prstGeom>
          <a:noFill/>
          <a:ln w="9525">
            <a:noFill/>
            <a:miter lim="800000"/>
            <a:headEnd/>
            <a:tailEnd/>
          </a:ln>
        </p:spPr>
      </p:pic>
    </p:spTree>
    <p:extLst>
      <p:ext uri="{BB962C8B-B14F-4D97-AF65-F5344CB8AC3E}">
        <p14:creationId xmlns:p14="http://schemas.microsoft.com/office/powerpoint/2010/main" val="32471782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4933DCD-3FD9-44E0-A580-C910F80D3065}" type="slidenum">
              <a:rPr lang="en-US"/>
              <a:pPr>
                <a:defRPr/>
              </a:pPr>
              <a:t>‹#›</a:t>
            </a:fld>
            <a:endParaRPr lang="en-US"/>
          </a:p>
        </p:txBody>
      </p:sp>
    </p:spTree>
    <p:extLst>
      <p:ext uri="{BB962C8B-B14F-4D97-AF65-F5344CB8AC3E}">
        <p14:creationId xmlns:p14="http://schemas.microsoft.com/office/powerpoint/2010/main" val="3244650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1C5EDF6-2904-43DB-9FD4-4E834E4E2F0D}" type="slidenum">
              <a:rPr lang="en-US"/>
              <a:pPr/>
              <a:t>‹#›</a:t>
            </a:fld>
            <a:endParaRPr lang="en-US"/>
          </a:p>
        </p:txBody>
      </p:sp>
    </p:spTree>
    <p:extLst>
      <p:ext uri="{BB962C8B-B14F-4D97-AF65-F5344CB8AC3E}">
        <p14:creationId xmlns:p14="http://schemas.microsoft.com/office/powerpoint/2010/main" val="116348165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6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B8F2291-8FEE-4C85-AEB8-311A6E58DCF4}" type="slidenum">
              <a:rPr lang="en-US"/>
              <a:pPr/>
              <a:t>‹#›</a:t>
            </a:fld>
            <a:endParaRPr lang="en-US"/>
          </a:p>
        </p:txBody>
      </p:sp>
    </p:spTree>
    <p:extLst>
      <p:ext uri="{BB962C8B-B14F-4D97-AF65-F5344CB8AC3E}">
        <p14:creationId xmlns:p14="http://schemas.microsoft.com/office/powerpoint/2010/main" val="178738469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7650" y="1120780"/>
            <a:ext cx="4175125" cy="533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5175" y="1120780"/>
            <a:ext cx="4176713" cy="533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EF3C09F-7316-4056-A865-309B039B8881}" type="slidenum">
              <a:rPr lang="en-US"/>
              <a:pPr/>
              <a:t>‹#›</a:t>
            </a:fld>
            <a:endParaRPr lang="en-US"/>
          </a:p>
        </p:txBody>
      </p:sp>
    </p:spTree>
    <p:extLst>
      <p:ext uri="{BB962C8B-B14F-4D97-AF65-F5344CB8AC3E}">
        <p14:creationId xmlns:p14="http://schemas.microsoft.com/office/powerpoint/2010/main" val="4062433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2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9" y="153512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5AB732E-7441-4BC1-84BF-C6FA2270B15F}" type="slidenum">
              <a:rPr lang="en-US"/>
              <a:pPr/>
              <a:t>‹#›</a:t>
            </a:fld>
            <a:endParaRPr lang="en-US"/>
          </a:p>
        </p:txBody>
      </p:sp>
    </p:spTree>
    <p:extLst>
      <p:ext uri="{BB962C8B-B14F-4D97-AF65-F5344CB8AC3E}">
        <p14:creationId xmlns:p14="http://schemas.microsoft.com/office/powerpoint/2010/main" val="144630869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20CE167-0DFB-47F8-9EB8-A9E8083CE98B}" type="slidenum">
              <a:rPr lang="en-US"/>
              <a:pPr/>
              <a:t>‹#›</a:t>
            </a:fld>
            <a:endParaRPr lang="en-US"/>
          </a:p>
        </p:txBody>
      </p:sp>
    </p:spTree>
    <p:extLst>
      <p:ext uri="{BB962C8B-B14F-4D97-AF65-F5344CB8AC3E}">
        <p14:creationId xmlns:p14="http://schemas.microsoft.com/office/powerpoint/2010/main" val="107566619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B7EB410-0F25-44BD-B112-47CCE0A0D6D8}" type="slidenum">
              <a:rPr lang="en-US"/>
              <a:pPr/>
              <a:t>‹#›</a:t>
            </a:fld>
            <a:endParaRPr lang="en-US"/>
          </a:p>
        </p:txBody>
      </p:sp>
    </p:spTree>
    <p:extLst>
      <p:ext uri="{BB962C8B-B14F-4D97-AF65-F5344CB8AC3E}">
        <p14:creationId xmlns:p14="http://schemas.microsoft.com/office/powerpoint/2010/main" val="163081469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8"/>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5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22A08CA-7206-4660-B90E-3A461B385A4F}" type="slidenum">
              <a:rPr lang="en-US"/>
              <a:pPr/>
              <a:t>‹#›</a:t>
            </a:fld>
            <a:endParaRPr lang="en-US"/>
          </a:p>
        </p:txBody>
      </p:sp>
    </p:spTree>
    <p:extLst>
      <p:ext uri="{BB962C8B-B14F-4D97-AF65-F5344CB8AC3E}">
        <p14:creationId xmlns:p14="http://schemas.microsoft.com/office/powerpoint/2010/main" val="37765106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1"/>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B49AD9A-1C50-47C7-8737-62421F426603}" type="slidenum">
              <a:rPr lang="en-US"/>
              <a:pPr/>
              <a:t>‹#›</a:t>
            </a:fld>
            <a:endParaRPr lang="en-US"/>
          </a:p>
        </p:txBody>
      </p:sp>
    </p:spTree>
    <p:extLst>
      <p:ext uri="{BB962C8B-B14F-4D97-AF65-F5344CB8AC3E}">
        <p14:creationId xmlns:p14="http://schemas.microsoft.com/office/powerpoint/2010/main" val="3302571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119DC15-254A-4BD2-A16F-FE4C27F34734}" type="slidenum">
              <a:rPr lang="en-US"/>
              <a:pPr/>
              <a:t>‹#›</a:t>
            </a:fld>
            <a:endParaRPr lang="en-US"/>
          </a:p>
        </p:txBody>
      </p:sp>
    </p:spTree>
    <p:extLst>
      <p:ext uri="{BB962C8B-B14F-4D97-AF65-F5344CB8AC3E}">
        <p14:creationId xmlns:p14="http://schemas.microsoft.com/office/powerpoint/2010/main" val="20272626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78" y="161945"/>
            <a:ext cx="2125663" cy="62960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7680" y="161945"/>
            <a:ext cx="6226175" cy="62960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8FD93D9-E2CD-4F2F-99CC-330E6E86C29C}" type="slidenum">
              <a:rPr lang="en-US"/>
              <a:pPr/>
              <a:t>‹#›</a:t>
            </a:fld>
            <a:endParaRPr lang="en-US"/>
          </a:p>
        </p:txBody>
      </p:sp>
    </p:spTree>
    <p:extLst>
      <p:ext uri="{BB962C8B-B14F-4D97-AF65-F5344CB8AC3E}">
        <p14:creationId xmlns:p14="http://schemas.microsoft.com/office/powerpoint/2010/main" val="277971793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68550A1-B2E2-4E80-B963-F6F9EE651C80}" type="slidenum">
              <a:rPr lang="en-US"/>
              <a:pPr>
                <a:defRPr/>
              </a:pPr>
              <a:t>‹#›</a:t>
            </a:fld>
            <a:endParaRPr lang="en-US"/>
          </a:p>
        </p:txBody>
      </p:sp>
    </p:spTree>
    <p:extLst>
      <p:ext uri="{BB962C8B-B14F-4D97-AF65-F5344CB8AC3E}">
        <p14:creationId xmlns:p14="http://schemas.microsoft.com/office/powerpoint/2010/main" val="1538419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Title and Content Blue">
    <p:spTree>
      <p:nvGrpSpPr>
        <p:cNvPr id="1" name=""/>
        <p:cNvGrpSpPr/>
        <p:nvPr/>
      </p:nvGrpSpPr>
      <p:grpSpPr>
        <a:xfrm>
          <a:off x="0" y="0"/>
          <a:ext cx="0" cy="0"/>
          <a:chOff x="0" y="0"/>
          <a:chExt cx="0" cy="0"/>
        </a:xfrm>
      </p:grpSpPr>
      <p:sp>
        <p:nvSpPr>
          <p:cNvPr id="5" name="Rectangle 2"/>
          <p:cNvSpPr>
            <a:spLocks noChangeArrowheads="1"/>
          </p:cNvSpPr>
          <p:nvPr/>
        </p:nvSpPr>
        <p:spPr bwMode="auto">
          <a:xfrm>
            <a:off x="0" y="1"/>
            <a:ext cx="9144000" cy="662734"/>
          </a:xfrm>
          <a:prstGeom prst="rect">
            <a:avLst/>
          </a:prstGeom>
          <a:solidFill>
            <a:srgbClr val="F7F8EE"/>
          </a:soli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pic>
        <p:nvPicPr>
          <p:cNvPr id="6" name="Picture 3" descr="logo"/>
          <p:cNvPicPr>
            <a:picLocks noChangeAspect="1" noChangeArrowheads="1"/>
          </p:cNvPicPr>
          <p:nvPr/>
        </p:nvPicPr>
        <p:blipFill>
          <a:blip r:embed="rId2" cstate="print"/>
          <a:srcRect b="26311"/>
          <a:stretch>
            <a:fillRect/>
          </a:stretch>
        </p:blipFill>
        <p:spPr bwMode="auto">
          <a:xfrm>
            <a:off x="8012545" y="29239"/>
            <a:ext cx="981364" cy="540909"/>
          </a:xfrm>
          <a:prstGeom prst="rect">
            <a:avLst/>
          </a:prstGeom>
          <a:noFill/>
          <a:ln w="9525">
            <a:noFill/>
            <a:miter lim="800000"/>
            <a:headEnd/>
            <a:tailEnd/>
          </a:ln>
        </p:spPr>
      </p:pic>
      <p:sp>
        <p:nvSpPr>
          <p:cNvPr id="7" name="TextBox 9"/>
          <p:cNvSpPr txBox="1">
            <a:spLocks noChangeArrowheads="1"/>
          </p:cNvSpPr>
          <p:nvPr/>
        </p:nvSpPr>
        <p:spPr bwMode="auto">
          <a:xfrm>
            <a:off x="5" y="6505540"/>
            <a:ext cx="457489" cy="28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fld id="{F606A11C-014D-40E6-BB6D-922C74BFE481}" type="slidenum">
              <a:rPr lang="en-US">
                <a:solidFill>
                  <a:srgbClr val="999999"/>
                </a:solidFill>
                <a:latin typeface="Arial Narrow" pitchFamily="34" charset="0"/>
                <a:sym typeface="Arial" pitchFamily="34" charset="0"/>
              </a:rPr>
              <a:pPr algn="ctr" eaLnBrk="1" hangingPunct="1"/>
              <a:t>‹#›</a:t>
            </a:fld>
            <a:endParaRPr lang="en-US">
              <a:solidFill>
                <a:srgbClr val="999999"/>
              </a:solidFill>
              <a:latin typeface="Arial Narrow" pitchFamily="34" charset="0"/>
              <a:sym typeface="Arial" pitchFamily="34" charset="0"/>
            </a:endParaRPr>
          </a:p>
        </p:txBody>
      </p:sp>
      <p:pic>
        <p:nvPicPr>
          <p:cNvPr id="8" name="Picture 3" descr="logo"/>
          <p:cNvPicPr>
            <a:picLocks noChangeAspect="1" noChangeArrowheads="1"/>
          </p:cNvPicPr>
          <p:nvPr/>
        </p:nvPicPr>
        <p:blipFill>
          <a:blip r:embed="rId2" cstate="print"/>
          <a:srcRect b="26311"/>
          <a:stretch>
            <a:fillRect/>
          </a:stretch>
        </p:blipFill>
        <p:spPr bwMode="auto">
          <a:xfrm>
            <a:off x="8012545" y="29239"/>
            <a:ext cx="981364" cy="540909"/>
          </a:xfrm>
          <a:prstGeom prst="rect">
            <a:avLst/>
          </a:prstGeom>
          <a:noFill/>
          <a:ln w="9525">
            <a:noFill/>
            <a:miter lim="800000"/>
            <a:headEnd/>
            <a:tailEnd/>
          </a:ln>
        </p:spPr>
      </p:pic>
      <p:sp>
        <p:nvSpPr>
          <p:cNvPr id="9" name="TextBox 8"/>
          <p:cNvSpPr txBox="1">
            <a:spLocks noChangeArrowheads="1"/>
          </p:cNvSpPr>
          <p:nvPr/>
        </p:nvSpPr>
        <p:spPr bwMode="auto">
          <a:xfrm>
            <a:off x="5" y="6505540"/>
            <a:ext cx="457489" cy="28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fld id="{0AEF9572-836E-4254-B8CA-56D804ACE340}" type="slidenum">
              <a:rPr lang="en-US">
                <a:solidFill>
                  <a:srgbClr val="999999"/>
                </a:solidFill>
                <a:latin typeface="Arial Narrow" pitchFamily="34" charset="0"/>
                <a:sym typeface="Arial" pitchFamily="34" charset="0"/>
              </a:rPr>
              <a:pPr algn="ctr" eaLnBrk="1" hangingPunct="1"/>
              <a:t>‹#›</a:t>
            </a:fld>
            <a:endParaRPr lang="en-US">
              <a:solidFill>
                <a:srgbClr val="999999"/>
              </a:solidFill>
              <a:latin typeface="Arial Narrow" pitchFamily="34" charset="0"/>
              <a:sym typeface="Arial" pitchFamily="34" charset="0"/>
            </a:endParaRPr>
          </a:p>
        </p:txBody>
      </p:sp>
      <p:sp>
        <p:nvSpPr>
          <p:cNvPr id="10" name="Rectangle 6"/>
          <p:cNvSpPr>
            <a:spLocks noChangeArrowheads="1"/>
          </p:cNvSpPr>
          <p:nvPr userDrawn="1"/>
        </p:nvSpPr>
        <p:spPr bwMode="auto">
          <a:xfrm>
            <a:off x="0" y="614005"/>
            <a:ext cx="9144000" cy="89340"/>
          </a:xfrm>
          <a:prstGeom prst="rect">
            <a:avLst/>
          </a:prstGeom>
          <a:solidFill>
            <a:schemeClr val="accent1"/>
          </a:solidFill>
          <a:ln w="12700" cap="sq">
            <a:noFill/>
            <a:miter lim="800000"/>
            <a:headEnd/>
            <a:tailEnd/>
          </a:ln>
          <a:effectLst>
            <a:outerShdw dist="12700" dir="5400000" algn="ctr" rotWithShape="0">
              <a:srgbClr val="808080">
                <a:alpha val="54999"/>
              </a:srgbClr>
            </a:outerShdw>
          </a:effectLst>
        </p:spPr>
        <p:txBody>
          <a:bodyPr wrap="none" anchor="ctr"/>
          <a:lstStyle/>
          <a:p>
            <a:pPr eaLnBrk="1" fontAlgn="auto" hangingPunct="1">
              <a:spcBef>
                <a:spcPts val="0"/>
              </a:spcBef>
              <a:spcAft>
                <a:spcPts val="0"/>
              </a:spcAft>
              <a:defRPr/>
            </a:pPr>
            <a:endParaRPr lang="en-US" sz="2400">
              <a:solidFill>
                <a:srgbClr val="000000"/>
              </a:solidFill>
              <a:latin typeface="Arial Narrow"/>
              <a:ea typeface="ヒラギノ角ゴ ProN W3" charset="0"/>
              <a:cs typeface="ヒラギノ角ゴ ProN W3" charset="0"/>
              <a:sym typeface="Arial" charset="0"/>
            </a:endParaRPr>
          </a:p>
        </p:txBody>
      </p:sp>
      <p:sp>
        <p:nvSpPr>
          <p:cNvPr id="11" name="Rectangle 2"/>
          <p:cNvSpPr>
            <a:spLocks noChangeArrowheads="1"/>
          </p:cNvSpPr>
          <p:nvPr/>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13" name="Rectangle 2"/>
          <p:cNvSpPr>
            <a:spLocks noChangeArrowheads="1"/>
          </p:cNvSpPr>
          <p:nvPr/>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15" name="Rectangle 2"/>
          <p:cNvSpPr>
            <a:spLocks noChangeArrowheads="1"/>
          </p:cNvSpPr>
          <p:nvPr/>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16" name="Rectangle 2"/>
          <p:cNvSpPr>
            <a:spLocks noChangeArrowheads="1"/>
          </p:cNvSpPr>
          <p:nvPr userDrawn="1"/>
        </p:nvSpPr>
        <p:spPr bwMode="auto">
          <a:xfrm>
            <a:off x="4703331" y="6422675"/>
            <a:ext cx="4440670" cy="19492"/>
          </a:xfrm>
          <a:prstGeom prst="rect">
            <a:avLst/>
          </a:prstGeom>
          <a:gradFill rotWithShape="1">
            <a:gsLst>
              <a:gs pos="0">
                <a:schemeClr val="bg1"/>
              </a:gs>
              <a:gs pos="100000">
                <a:schemeClr val="accent2"/>
              </a:gs>
            </a:gsLst>
            <a:lin ang="0" scaled="1"/>
          </a:gradFill>
          <a:ln w="12700" cap="sq">
            <a:noFill/>
            <a:miter lim="800000"/>
            <a:headEnd/>
            <a:tailEnd/>
          </a:ln>
        </p:spPr>
        <p:txBody>
          <a:bodyPr wrap="none" anchor="ctr"/>
          <a:lstStyle/>
          <a:p>
            <a:pPr eaLnBrk="1" hangingPunct="1"/>
            <a:endParaRPr lang="en-US" sz="2400">
              <a:solidFill>
                <a:srgbClr val="000000"/>
              </a:solidFill>
              <a:latin typeface="Arial Narrow" pitchFamily="34" charset="0"/>
              <a:sym typeface="Arial" pitchFamily="34" charset="0"/>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0"/>
          </p:nvPr>
        </p:nvSpPr>
        <p:spPr>
          <a:xfrm>
            <a:off x="5715001" y="6400800"/>
            <a:ext cx="3352800" cy="457200"/>
          </a:xfrm>
        </p:spPr>
        <p:txBody>
          <a:bodyPr>
            <a:noAutofit/>
          </a:bodyPr>
          <a:lstStyle>
            <a:lvl1pPr algn="r">
              <a:buNone/>
              <a:defRPr sz="2400">
                <a:solidFill>
                  <a:schemeClr val="accent1"/>
                </a:solidFill>
              </a:defRPr>
            </a:lvl1pPr>
          </a:lstStyle>
          <a:p>
            <a:pPr lvl="0"/>
            <a:r>
              <a:rPr lang="en-US" dirty="0" smtClean="0"/>
              <a:t>Click to edit Master text styles</a:t>
            </a:r>
          </a:p>
        </p:txBody>
      </p:sp>
      <p:sp>
        <p:nvSpPr>
          <p:cNvPr id="14" name="Title Placeholder 1"/>
          <p:cNvSpPr>
            <a:spLocks noGrp="1"/>
          </p:cNvSpPr>
          <p:nvPr>
            <p:ph type="title"/>
          </p:nvPr>
        </p:nvSpPr>
        <p:spPr>
          <a:xfrm>
            <a:off x="152400" y="41110"/>
            <a:ext cx="8534400" cy="609600"/>
          </a:xfrm>
          <a:prstGeom prst="rect">
            <a:avLst/>
          </a:prstGeom>
        </p:spPr>
        <p:txBody>
          <a:bodyPr rtlCol="0">
            <a:normAutofit/>
          </a:bodyPr>
          <a:lstStyle>
            <a:lvl1pPr>
              <a:defRPr sz="2400" baseline="0">
                <a:solidFill>
                  <a:schemeClr val="accent1"/>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661750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a:p>
        </p:txBody>
      </p:sp>
      <p:sp>
        <p:nvSpPr>
          <p:cNvPr id="4" name="Zástupný symbol pro datum 3"/>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5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347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3325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958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en-US">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81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datum 2"/>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en-US">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020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en-US">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426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569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en-US">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96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E30C1EC8-94A1-485F-BC38-A1A4DBC0EE24}" type="slidenum">
              <a:rPr lang="en-US"/>
              <a:pPr>
                <a:defRPr/>
              </a:pPr>
              <a:t>‹#›</a:t>
            </a:fld>
            <a:endParaRPr lang="en-US"/>
          </a:p>
        </p:txBody>
      </p:sp>
    </p:spTree>
    <p:extLst>
      <p:ext uri="{BB962C8B-B14F-4D97-AF65-F5344CB8AC3E}">
        <p14:creationId xmlns:p14="http://schemas.microsoft.com/office/powerpoint/2010/main" val="3544002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738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0F161C17-CBC3-4914-A897-066B41AC1075}" type="datetimeFigureOut">
              <a:rPr lang="en-US" smtClean="0">
                <a:solidFill>
                  <a:prstClr val="black">
                    <a:tint val="75000"/>
                  </a:prstClr>
                </a:solidFill>
              </a:rPr>
              <a:pPr/>
              <a:t>10/26/2015</a:t>
            </a:fld>
            <a:endParaRPr lang="en-US">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en-US">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5FD4F825-3A25-42DE-AFCD-02B502A2A9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279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28"/>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29"/>
          <p:cNvSpPr>
            <a:spLocks noGrp="1" noChangeArrowheads="1"/>
          </p:cNvSpPr>
          <p:nvPr>
            <p:ph type="sldNum" sz="quarter" idx="12"/>
          </p:nvPr>
        </p:nvSpPr>
        <p:spPr>
          <a:ln/>
        </p:spPr>
        <p:txBody>
          <a:bodyPr/>
          <a:lstStyle>
            <a:lvl1pPr>
              <a:defRPr/>
            </a:lvl1pPr>
          </a:lstStyle>
          <a:p>
            <a:pPr>
              <a:defRPr/>
            </a:pPr>
            <a:fld id="{53386CC5-69A4-4F97-8918-87497A2F72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1205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28"/>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29"/>
          <p:cNvSpPr>
            <a:spLocks noGrp="1" noChangeArrowheads="1"/>
          </p:cNvSpPr>
          <p:nvPr>
            <p:ph type="sldNum" sz="quarter" idx="12"/>
          </p:nvPr>
        </p:nvSpPr>
        <p:spPr>
          <a:ln/>
        </p:spPr>
        <p:txBody>
          <a:bodyPr/>
          <a:lstStyle>
            <a:lvl1pPr>
              <a:defRPr/>
            </a:lvl1pPr>
          </a:lstStyle>
          <a:p>
            <a:pPr>
              <a:defRPr/>
            </a:pPr>
            <a:fld id="{CB1A4EAA-8AA7-4932-8541-4FA5DF8071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21537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E75B984-9B05-4BCC-81FE-83EC92DFC1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8595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quarter" idx="1"/>
          </p:nvPr>
        </p:nvSpPr>
        <p:spPr>
          <a:xfrm>
            <a:off x="11731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11731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521A575F-93D4-4BB9-8726-1546B7EB47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9373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43D4648-1783-47BB-A88C-416B25C0AA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4946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C2E9564F-3B2E-456F-8BCE-58D617B6233A}" type="slidenum">
              <a:rPr lang="en-US"/>
              <a:pPr>
                <a:defRPr/>
              </a:pPr>
              <a:t>‹#›</a:t>
            </a:fld>
            <a:endParaRPr lang="en-US"/>
          </a:p>
        </p:txBody>
      </p:sp>
    </p:spTree>
    <p:extLst>
      <p:ext uri="{BB962C8B-B14F-4D97-AF65-F5344CB8AC3E}">
        <p14:creationId xmlns:p14="http://schemas.microsoft.com/office/powerpoint/2010/main" val="3685803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10F5AAAA-EEB3-47CE-832A-5560A713902E}" type="slidenum">
              <a:rPr lang="en-US"/>
              <a:pPr>
                <a:defRPr/>
              </a:pPr>
              <a:t>‹#›</a:t>
            </a:fld>
            <a:endParaRPr lang="en-US"/>
          </a:p>
        </p:txBody>
      </p:sp>
    </p:spTree>
    <p:extLst>
      <p:ext uri="{BB962C8B-B14F-4D97-AF65-F5344CB8AC3E}">
        <p14:creationId xmlns:p14="http://schemas.microsoft.com/office/powerpoint/2010/main" val="386977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CF49052-B72A-43BD-9F00-FD7812AC3673}" type="slidenum">
              <a:rPr lang="en-US"/>
              <a:pPr>
                <a:defRPr/>
              </a:pPr>
              <a:t>‹#›</a:t>
            </a:fld>
            <a:endParaRPr lang="en-US"/>
          </a:p>
        </p:txBody>
      </p:sp>
    </p:spTree>
    <p:extLst>
      <p:ext uri="{BB962C8B-B14F-4D97-AF65-F5344CB8AC3E}">
        <p14:creationId xmlns:p14="http://schemas.microsoft.com/office/powerpoint/2010/main" val="111022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4EAD7E-5D9D-40B9-AB7B-C4237C9A1A3F}" type="slidenum">
              <a:rPr lang="en-US"/>
              <a:pPr>
                <a:defRPr/>
              </a:pPr>
              <a:t>‹#›</a:t>
            </a:fld>
            <a:endParaRPr lang="en-US"/>
          </a:p>
        </p:txBody>
      </p:sp>
    </p:spTree>
    <p:extLst>
      <p:ext uri="{BB962C8B-B14F-4D97-AF65-F5344CB8AC3E}">
        <p14:creationId xmlns:p14="http://schemas.microsoft.com/office/powerpoint/2010/main" val="3395135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4.png"/><Relationship Id="rId2" Type="http://schemas.openxmlformats.org/officeDocument/2006/relationships/slideLayout" Target="../slideLayouts/slideLayout30.xml"/><Relationship Id="rId16"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8"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1"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4"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7"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0"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3"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D08CC853-663B-48BF-B2AA-2C3970BAD4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0"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901"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4763"/>
            <a:ext cx="1066800" cy="6858001"/>
            <a:chOff x="0" y="-3"/>
            <a:chExt cx="672" cy="4320"/>
          </a:xfrm>
        </p:grpSpPr>
        <p:grpSp>
          <p:nvGrpSpPr>
            <p:cNvPr id="2056" name="Group 3"/>
            <p:cNvGrpSpPr>
              <a:grpSpLocks/>
            </p:cNvGrpSpPr>
            <p:nvPr/>
          </p:nvGrpSpPr>
          <p:grpSpPr bwMode="auto">
            <a:xfrm rot="16200000" flipH="1">
              <a:off x="-1815" y="1838"/>
              <a:ext cx="4320" cy="638"/>
              <a:chOff x="-2" y="1562"/>
              <a:chExt cx="5762" cy="638"/>
            </a:xfrm>
          </p:grpSpPr>
          <p:sp>
            <p:nvSpPr>
              <p:cNvPr id="2059"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0"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1"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2"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63"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4"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5"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6"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7"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8"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69"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0"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1"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2"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3"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4"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75"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6"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7"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grpSp>
      <p:sp>
        <p:nvSpPr>
          <p:cNvPr id="205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Klepnutím lze upravit styl předlohy nadpisů.</a:t>
            </a:r>
          </a:p>
        </p:txBody>
      </p:sp>
      <p:sp>
        <p:nvSpPr>
          <p:cNvPr id="205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mn-lt"/>
              </a:defRPr>
            </a:lvl1pPr>
          </a:lstStyle>
          <a:p>
            <a:pPr>
              <a:defRPr/>
            </a:pPr>
            <a:fld id="{4500B7B8-ED8A-4C57-80EC-8C6EC234B2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2"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35234" name="Rectangle 2"/>
          <p:cNvSpPr>
            <a:spLocks noChangeArrowheads="1"/>
          </p:cNvSpPr>
          <p:nvPr/>
        </p:nvSpPr>
        <p:spPr bwMode="auto">
          <a:xfrm>
            <a:off x="0" y="16"/>
            <a:ext cx="9144000" cy="661988"/>
          </a:xfrm>
          <a:prstGeom prst="rect">
            <a:avLst/>
          </a:prstGeom>
          <a:solidFill>
            <a:srgbClr val="F7F8EE"/>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
        <p:nvSpPr>
          <p:cNvPr id="735235" name="Rectangle 3"/>
          <p:cNvSpPr>
            <a:spLocks noGrp="1" noChangeArrowheads="1"/>
          </p:cNvSpPr>
          <p:nvPr>
            <p:ph type="title"/>
          </p:nvPr>
        </p:nvSpPr>
        <p:spPr bwMode="auto">
          <a:xfrm>
            <a:off x="247703" y="161925"/>
            <a:ext cx="7269163" cy="427038"/>
          </a:xfrm>
          <a:prstGeom prst="rect">
            <a:avLst/>
          </a:prstGeom>
          <a:noFill/>
          <a:ln w="9525">
            <a:noFill/>
            <a:miter lim="800000"/>
            <a:headEnd/>
            <a:tailEnd/>
          </a:ln>
          <a:effectLst/>
        </p:spPr>
        <p:txBody>
          <a:bodyPr vert="horz" wrap="square" lIns="91440" tIns="0" rIns="91440" bIns="0" numCol="1" anchor="b" anchorCtr="0" compatLnSpc="1">
            <a:prstTxWarp prst="textNoShape">
              <a:avLst/>
            </a:prstTxWarp>
          </a:bodyPr>
          <a:lstStyle/>
          <a:p>
            <a:pPr lvl="0"/>
            <a:r>
              <a:rPr lang="en-US" smtClean="0"/>
              <a:t>Click to edit Master title style</a:t>
            </a:r>
          </a:p>
        </p:txBody>
      </p:sp>
      <p:sp>
        <p:nvSpPr>
          <p:cNvPr id="735236" name="Rectangle 4"/>
          <p:cNvSpPr>
            <a:spLocks noGrp="1" noChangeArrowheads="1"/>
          </p:cNvSpPr>
          <p:nvPr>
            <p:ph type="body" idx="1"/>
          </p:nvPr>
        </p:nvSpPr>
        <p:spPr bwMode="auto">
          <a:xfrm>
            <a:off x="247650" y="1120780"/>
            <a:ext cx="8504238" cy="5337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5238" name="Rectangle 6"/>
          <p:cNvSpPr>
            <a:spLocks noGrp="1" noChangeArrowheads="1"/>
          </p:cNvSpPr>
          <p:nvPr>
            <p:ph type="sldNum" sz="quarter" idx="4"/>
          </p:nvPr>
        </p:nvSpPr>
        <p:spPr bwMode="auto">
          <a:xfrm>
            <a:off x="0" y="6596119"/>
            <a:ext cx="403225" cy="2238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rgbClr val="A2998A"/>
                </a:solidFill>
              </a:defRPr>
            </a:lvl1pPr>
          </a:lstStyle>
          <a:p>
            <a:fld id="{C588A371-384F-40FC-924E-F44E67F9502C}" type="slidenum">
              <a:rPr lang="en-US">
                <a:latin typeface="Arial" charset="0"/>
              </a:rPr>
              <a:pPr/>
              <a:t>‹#›</a:t>
            </a:fld>
            <a:endParaRPr lang="en-US">
              <a:latin typeface="Arial" charset="0"/>
            </a:endParaRPr>
          </a:p>
        </p:txBody>
      </p:sp>
      <p:pic>
        <p:nvPicPr>
          <p:cNvPr id="735239" name="Picture 7" descr="logo"/>
          <p:cNvPicPr>
            <a:picLocks noChangeAspect="1" noChangeArrowheads="1"/>
          </p:cNvPicPr>
          <p:nvPr/>
        </p:nvPicPr>
        <p:blipFill>
          <a:blip r:embed="rId14" cstate="print"/>
          <a:srcRect b="26311"/>
          <a:stretch>
            <a:fillRect/>
          </a:stretch>
        </p:blipFill>
        <p:spPr bwMode="auto">
          <a:xfrm>
            <a:off x="8012166" y="28576"/>
            <a:ext cx="981075" cy="541338"/>
          </a:xfrm>
          <a:prstGeom prst="rect">
            <a:avLst/>
          </a:prstGeom>
          <a:noFill/>
        </p:spPr>
      </p:pic>
      <p:pic>
        <p:nvPicPr>
          <p:cNvPr id="735240" name="Picture 8" descr="huan health"/>
          <p:cNvPicPr>
            <a:picLocks noChangeAspect="1" noChangeArrowheads="1"/>
          </p:cNvPicPr>
          <p:nvPr/>
        </p:nvPicPr>
        <p:blipFill>
          <a:blip r:embed="rId15" cstate="print"/>
          <a:srcRect t="29071" b="64008"/>
          <a:stretch>
            <a:fillRect/>
          </a:stretch>
        </p:blipFill>
        <p:spPr bwMode="auto">
          <a:xfrm>
            <a:off x="6362700" y="1109666"/>
            <a:ext cx="2705100" cy="136525"/>
          </a:xfrm>
          <a:prstGeom prst="rect">
            <a:avLst/>
          </a:prstGeom>
          <a:noFill/>
          <a:ln w="9525">
            <a:noFill/>
            <a:miter lim="800000"/>
            <a:headEnd/>
            <a:tailEnd/>
          </a:ln>
        </p:spPr>
      </p:pic>
      <p:grpSp>
        <p:nvGrpSpPr>
          <p:cNvPr id="2" name="Group 9"/>
          <p:cNvGrpSpPr>
            <a:grpSpLocks/>
          </p:cNvGrpSpPr>
          <p:nvPr/>
        </p:nvGrpSpPr>
        <p:grpSpPr bwMode="auto">
          <a:xfrm>
            <a:off x="0" y="614363"/>
            <a:ext cx="9144000" cy="246062"/>
            <a:chOff x="0" y="564"/>
            <a:chExt cx="5760" cy="155"/>
          </a:xfrm>
        </p:grpSpPr>
        <p:pic>
          <p:nvPicPr>
            <p:cNvPr id="735242" name="Picture 10" descr="blue"/>
            <p:cNvPicPr>
              <a:picLocks noChangeAspect="1" noChangeArrowheads="1"/>
            </p:cNvPicPr>
            <p:nvPr userDrawn="1"/>
          </p:nvPicPr>
          <p:blipFill>
            <a:blip r:embed="rId16" cstate="print"/>
            <a:srcRect t="18753" b="78769"/>
            <a:stretch>
              <a:fillRect/>
            </a:stretch>
          </p:blipFill>
          <p:spPr bwMode="auto">
            <a:xfrm>
              <a:off x="0" y="612"/>
              <a:ext cx="5759" cy="107"/>
            </a:xfrm>
            <a:prstGeom prst="rect">
              <a:avLst/>
            </a:prstGeom>
            <a:noFill/>
          </p:spPr>
        </p:pic>
        <p:sp>
          <p:nvSpPr>
            <p:cNvPr id="735243" name="Rectangle 11"/>
            <p:cNvSpPr>
              <a:spLocks noChangeArrowheads="1"/>
            </p:cNvSpPr>
            <p:nvPr userDrawn="1"/>
          </p:nvSpPr>
          <p:spPr bwMode="auto">
            <a:xfrm>
              <a:off x="0" y="564"/>
              <a:ext cx="5760" cy="56"/>
            </a:xfrm>
            <a:prstGeom prst="rect">
              <a:avLst/>
            </a:prstGeom>
            <a:solidFill>
              <a:schemeClr val="accent2"/>
            </a:soli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grpSp>
      <p:sp>
        <p:nvSpPr>
          <p:cNvPr id="735244" name="Rectangle 12"/>
          <p:cNvSpPr>
            <a:spLocks noChangeArrowheads="1"/>
          </p:cNvSpPr>
          <p:nvPr/>
        </p:nvSpPr>
        <p:spPr bwMode="auto">
          <a:xfrm>
            <a:off x="4703816" y="6423025"/>
            <a:ext cx="4440237" cy="19050"/>
          </a:xfrm>
          <a:prstGeom prst="rect">
            <a:avLst/>
          </a:prstGeom>
          <a:gradFill rotWithShape="1">
            <a:gsLst>
              <a:gs pos="0">
                <a:schemeClr val="bg1"/>
              </a:gs>
              <a:gs pos="100000">
                <a:schemeClr val="accent2"/>
              </a:gs>
            </a:gsLst>
            <a:lin ang="0" scaled="1"/>
          </a:gradFill>
          <a:ln w="12700" cap="sq" algn="ctr">
            <a:noFill/>
            <a:miter lim="800000"/>
            <a:headEnd/>
            <a:tailEnd/>
          </a:ln>
          <a:effectLst/>
        </p:spPr>
        <p:txBody>
          <a:bodyPr wrap="none" anchor="ctr"/>
          <a:lstStyle/>
          <a:p>
            <a:pPr algn="ctr" eaLnBrk="1" hangingPunct="1">
              <a:lnSpc>
                <a:spcPct val="90000"/>
              </a:lnSpc>
              <a:spcBef>
                <a:spcPct val="50000"/>
              </a:spcBef>
            </a:pPr>
            <a:endParaRPr lang="en-US" sz="1800">
              <a:solidFill>
                <a:srgbClr val="000000"/>
              </a:solidFill>
              <a:latin typeface="Arial" charset="0"/>
            </a:endParaRPr>
          </a:p>
        </p:txBody>
      </p:sp>
    </p:spTree>
    <p:extLst>
      <p:ext uri="{BB962C8B-B14F-4D97-AF65-F5344CB8AC3E}">
        <p14:creationId xmlns:p14="http://schemas.microsoft.com/office/powerpoint/2010/main" val="250073321"/>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ransition>
    <p:fade/>
  </p:transition>
  <p:timing>
    <p:tnLst>
      <p:par>
        <p:cTn id="1" dur="indefinite" restart="never" nodeType="tmRoot"/>
      </p:par>
    </p:tnLst>
  </p:timing>
  <p:hf hdr="0" ftr="0" dt="0"/>
  <p:txStyles>
    <p:titleStyle>
      <a:lvl1pPr algn="l" rtl="0" fontAlgn="base">
        <a:lnSpc>
          <a:spcPct val="80000"/>
        </a:lnSpc>
        <a:spcBef>
          <a:spcPct val="0"/>
        </a:spcBef>
        <a:spcAft>
          <a:spcPct val="0"/>
        </a:spcAft>
        <a:defRPr sz="2200">
          <a:solidFill>
            <a:srgbClr val="333333"/>
          </a:solidFill>
          <a:latin typeface="+mj-lt"/>
          <a:ea typeface="+mj-ea"/>
          <a:cs typeface="+mj-cs"/>
        </a:defRPr>
      </a:lvl1pPr>
      <a:lvl2pPr algn="l" rtl="0" fontAlgn="base">
        <a:lnSpc>
          <a:spcPct val="80000"/>
        </a:lnSpc>
        <a:spcBef>
          <a:spcPct val="0"/>
        </a:spcBef>
        <a:spcAft>
          <a:spcPct val="0"/>
        </a:spcAft>
        <a:defRPr sz="2200">
          <a:solidFill>
            <a:srgbClr val="333333"/>
          </a:solidFill>
          <a:latin typeface="Times New Roman" pitchFamily="18" charset="0"/>
        </a:defRPr>
      </a:lvl2pPr>
      <a:lvl3pPr algn="l" rtl="0" fontAlgn="base">
        <a:lnSpc>
          <a:spcPct val="80000"/>
        </a:lnSpc>
        <a:spcBef>
          <a:spcPct val="0"/>
        </a:spcBef>
        <a:spcAft>
          <a:spcPct val="0"/>
        </a:spcAft>
        <a:defRPr sz="2200">
          <a:solidFill>
            <a:srgbClr val="333333"/>
          </a:solidFill>
          <a:latin typeface="Times New Roman" pitchFamily="18" charset="0"/>
        </a:defRPr>
      </a:lvl3pPr>
      <a:lvl4pPr algn="l" rtl="0" fontAlgn="base">
        <a:lnSpc>
          <a:spcPct val="80000"/>
        </a:lnSpc>
        <a:spcBef>
          <a:spcPct val="0"/>
        </a:spcBef>
        <a:spcAft>
          <a:spcPct val="0"/>
        </a:spcAft>
        <a:defRPr sz="2200">
          <a:solidFill>
            <a:srgbClr val="333333"/>
          </a:solidFill>
          <a:latin typeface="Times New Roman" pitchFamily="18" charset="0"/>
        </a:defRPr>
      </a:lvl4pPr>
      <a:lvl5pPr algn="l" rtl="0" fontAlgn="base">
        <a:lnSpc>
          <a:spcPct val="80000"/>
        </a:lnSpc>
        <a:spcBef>
          <a:spcPct val="0"/>
        </a:spcBef>
        <a:spcAft>
          <a:spcPct val="0"/>
        </a:spcAft>
        <a:defRPr sz="2200">
          <a:solidFill>
            <a:srgbClr val="333333"/>
          </a:solidFill>
          <a:latin typeface="Times New Roman" pitchFamily="18" charset="0"/>
        </a:defRPr>
      </a:lvl5pPr>
      <a:lvl6pPr marL="457200" algn="l" rtl="0" fontAlgn="base">
        <a:lnSpc>
          <a:spcPct val="80000"/>
        </a:lnSpc>
        <a:spcBef>
          <a:spcPct val="0"/>
        </a:spcBef>
        <a:spcAft>
          <a:spcPct val="0"/>
        </a:spcAft>
        <a:defRPr sz="2200">
          <a:solidFill>
            <a:srgbClr val="333333"/>
          </a:solidFill>
          <a:latin typeface="Times New Roman" pitchFamily="18" charset="0"/>
        </a:defRPr>
      </a:lvl6pPr>
      <a:lvl7pPr marL="914400" algn="l" rtl="0" fontAlgn="base">
        <a:lnSpc>
          <a:spcPct val="80000"/>
        </a:lnSpc>
        <a:spcBef>
          <a:spcPct val="0"/>
        </a:spcBef>
        <a:spcAft>
          <a:spcPct val="0"/>
        </a:spcAft>
        <a:defRPr sz="2200">
          <a:solidFill>
            <a:srgbClr val="333333"/>
          </a:solidFill>
          <a:latin typeface="Times New Roman" pitchFamily="18" charset="0"/>
        </a:defRPr>
      </a:lvl7pPr>
      <a:lvl8pPr marL="1371600" algn="l" rtl="0" fontAlgn="base">
        <a:lnSpc>
          <a:spcPct val="80000"/>
        </a:lnSpc>
        <a:spcBef>
          <a:spcPct val="0"/>
        </a:spcBef>
        <a:spcAft>
          <a:spcPct val="0"/>
        </a:spcAft>
        <a:defRPr sz="2200">
          <a:solidFill>
            <a:srgbClr val="333333"/>
          </a:solidFill>
          <a:latin typeface="Times New Roman" pitchFamily="18" charset="0"/>
        </a:defRPr>
      </a:lvl8pPr>
      <a:lvl9pPr marL="1828800" algn="l" rtl="0" fontAlgn="base">
        <a:lnSpc>
          <a:spcPct val="80000"/>
        </a:lnSpc>
        <a:spcBef>
          <a:spcPct val="0"/>
        </a:spcBef>
        <a:spcAft>
          <a:spcPct val="0"/>
        </a:spcAft>
        <a:defRPr sz="2200">
          <a:solidFill>
            <a:srgbClr val="333333"/>
          </a:solidFill>
          <a:latin typeface="Times New Roman" pitchFamily="18" charset="0"/>
        </a:defRPr>
      </a:lvl9pPr>
    </p:titleStyle>
    <p:bodyStyle>
      <a:lvl1pPr marL="285750" indent="-285750" algn="l" rtl="0" fontAlgn="base">
        <a:lnSpc>
          <a:spcPct val="95000"/>
        </a:lnSpc>
        <a:spcBef>
          <a:spcPct val="50000"/>
        </a:spcBef>
        <a:spcAft>
          <a:spcPct val="0"/>
        </a:spcAft>
        <a:buClr>
          <a:schemeClr val="accent2"/>
        </a:buClr>
        <a:buBlip>
          <a:blip r:embed="rId17"/>
        </a:buBlip>
        <a:defRPr sz="2000">
          <a:solidFill>
            <a:schemeClr val="tx1"/>
          </a:solidFill>
          <a:latin typeface="+mn-lt"/>
          <a:ea typeface="+mn-ea"/>
          <a:cs typeface="+mn-cs"/>
        </a:defRPr>
      </a:lvl1pPr>
      <a:lvl2pPr marL="685800" indent="-285750" algn="l" rtl="0" fontAlgn="base">
        <a:lnSpc>
          <a:spcPct val="95000"/>
        </a:lnSpc>
        <a:spcBef>
          <a:spcPct val="25000"/>
        </a:spcBef>
        <a:spcAft>
          <a:spcPct val="0"/>
        </a:spcAft>
        <a:buClr>
          <a:schemeClr val="hlink"/>
        </a:buClr>
        <a:buFont typeface="Wingdings" pitchFamily="2" charset="2"/>
        <a:buChar char="§"/>
        <a:defRPr>
          <a:solidFill>
            <a:schemeClr val="tx1"/>
          </a:solidFill>
          <a:latin typeface="+mn-lt"/>
        </a:defRPr>
      </a:lvl2pPr>
      <a:lvl3pPr marL="1028700" indent="-228600" algn="l" rtl="0" fontAlgn="base">
        <a:lnSpc>
          <a:spcPct val="95000"/>
        </a:lnSpc>
        <a:spcBef>
          <a:spcPct val="25000"/>
        </a:spcBef>
        <a:spcAft>
          <a:spcPct val="0"/>
        </a:spcAft>
        <a:buClr>
          <a:schemeClr val="accent1"/>
        </a:buClr>
        <a:buFont typeface="Wingdings" pitchFamily="2" charset="2"/>
        <a:buChar char="§"/>
        <a:defRPr sz="1600">
          <a:solidFill>
            <a:schemeClr val="tx1"/>
          </a:solidFill>
          <a:latin typeface="+mn-lt"/>
        </a:defRPr>
      </a:lvl3pPr>
      <a:lvl4pPr marL="1428750" indent="-285750" algn="l" rtl="0" fontAlgn="base">
        <a:lnSpc>
          <a:spcPct val="95000"/>
        </a:lnSpc>
        <a:spcBef>
          <a:spcPct val="25000"/>
        </a:spcBef>
        <a:spcAft>
          <a:spcPct val="0"/>
        </a:spcAft>
        <a:buClr>
          <a:schemeClr val="tx2"/>
        </a:buClr>
        <a:buFont typeface="Wingdings" pitchFamily="2" charset="2"/>
        <a:buChar char="§"/>
        <a:defRPr sz="1400">
          <a:solidFill>
            <a:schemeClr val="tx1"/>
          </a:solidFill>
          <a:latin typeface="+mn-lt"/>
        </a:defRPr>
      </a:lvl4pPr>
      <a:lvl5pPr marL="17716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5pPr>
      <a:lvl6pPr marL="22288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6pPr>
      <a:lvl7pPr marL="26860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7pPr>
      <a:lvl8pPr marL="31432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8pPr>
      <a:lvl9pPr marL="3600450" indent="-228600" algn="l" rtl="0" fontAlgn="base">
        <a:lnSpc>
          <a:spcPct val="95000"/>
        </a:lnSpc>
        <a:spcBef>
          <a:spcPct val="25000"/>
        </a:spcBef>
        <a:spcAft>
          <a:spcPct val="0"/>
        </a:spcAft>
        <a:buClr>
          <a:srgbClr val="A2998A"/>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0F161C17-CBC3-4914-A897-066B41AC1075}" type="datetimeFigureOut">
              <a:rPr lang="en-US" smtClean="0">
                <a:solidFill>
                  <a:prstClr val="black">
                    <a:tint val="75000"/>
                  </a:prstClr>
                </a:solidFill>
                <a:latin typeface="Calibri"/>
              </a:rPr>
              <a:pPr eaLnBrk="1" fontAlgn="auto" hangingPunct="1">
                <a:spcBef>
                  <a:spcPts val="0"/>
                </a:spcBef>
                <a:spcAft>
                  <a:spcPts val="0"/>
                </a:spcAft>
              </a:pPr>
              <a:t>10/26/2015</a:t>
            </a:fld>
            <a:endParaRPr lang="en-US">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FD4F825-3A25-42DE-AFCD-02B502A2A94F}"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782466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41.wmf"/><Relationship Id="rId4" Type="http://schemas.openxmlformats.org/officeDocument/2006/relationships/image" Target="../media/image40.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hyperlink" Target="http://www.invitrogen.com/site/us/en/home.html" TargetMode="Externa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4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4.wav"/><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7.pn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59.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png"/><Relationship Id="rId1" Type="http://schemas.openxmlformats.org/officeDocument/2006/relationships/slideLayout" Target="../slideLayouts/slideLayout17.xml"/><Relationship Id="rId5" Type="http://schemas.openxmlformats.org/officeDocument/2006/relationships/image" Target="../media/image70.jpeg"/><Relationship Id="rId4" Type="http://schemas.openxmlformats.org/officeDocument/2006/relationships/image" Target="../media/image69.emf"/></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17.xml"/><Relationship Id="rId5" Type="http://schemas.openxmlformats.org/officeDocument/2006/relationships/image" Target="../media/image71.jpe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3.png"/><Relationship Id="rId1" Type="http://schemas.openxmlformats.org/officeDocument/2006/relationships/slideLayout" Target="../slideLayouts/slideLayout17.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wmf"/></Relationships>
</file>

<file path=ppt/slides/_rels/slide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8.png"/><Relationship Id="rId7"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cytekdev.com/cd/" TargetMode="External"/><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5.wmf"/></Relationships>
</file>

<file path=ppt/slides/_rels/slide42.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7.wmf"/></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hyperlink" Target="http://www.stanford.edu/group/nolan/" TargetMode="External"/><Relationship Id="rId4" Type="http://schemas.openxmlformats.org/officeDocument/2006/relationships/hyperlink" Target="http://proteomics.stanford.edu/nola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wmf"/><Relationship Id="rId4" Type="http://schemas.openxmlformats.org/officeDocument/2006/relationships/image" Target="../media/image18.wmf"/></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hyperlink" Target="http://onlinelibrary.wiley.com/doi/10.1002/elps.200900211/full" TargetMode="External"/><Relationship Id="rId5" Type="http://schemas.openxmlformats.org/officeDocument/2006/relationships/hyperlink" Target="http://onlinelibrary.wiley.com/doi/10.1002/elps.v30:23/issuetoc" TargetMode="External"/><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hyperlink" Target="http://pubchem.ncbi.nlm.nih.gov/"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7.wmf"/></Relationships>
</file>

<file path=ppt/slides/_rels/slide68.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hyperlink" Target="http://www.ensembl.org/" TargetMode="External"/><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w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3.wmf"/><Relationship Id="rId5" Type="http://schemas.openxmlformats.org/officeDocument/2006/relationships/image" Target="../media/image122.wmf"/><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wmf"/></Relationships>
</file>

<file path=ppt/slides/_rels/slide71.xml.rels><?xml version="1.0" encoding="UTF-8" standalone="yes"?>
<Relationships xmlns="http://schemas.openxmlformats.org/package/2006/relationships"><Relationship Id="rId3" Type="http://schemas.openxmlformats.org/officeDocument/2006/relationships/image" Target="../media/image129.wmf"/><Relationship Id="rId7"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31.wmf"/><Relationship Id="rId5" Type="http://schemas.openxmlformats.org/officeDocument/2006/relationships/image" Target="../media/image130.wmf"/><Relationship Id="rId4" Type="http://schemas.openxmlformats.org/officeDocument/2006/relationships/image" Target="../media/image126.wmf"/></Relationships>
</file>

<file path=ppt/slides/_rels/slide72.xml.rels><?xml version="1.0" encoding="UTF-8" standalone="yes"?>
<Relationships xmlns="http://schemas.openxmlformats.org/package/2006/relationships"><Relationship Id="rId3" Type="http://schemas.openxmlformats.org/officeDocument/2006/relationships/hyperlink" Target="http://www.cyto.purdue.edu/flowcyt/research/micrflow/"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4.wmf"/></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4.wmf"/></Relationships>
</file>

<file path=ppt/slides/_rels/slide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7.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34.wmf"/></Relationships>
</file>

<file path=ppt/slides/_rels/slide78.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wmf"/></Relationships>
</file>

<file path=ppt/slides/_rels/slide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51.wmf"/></Relationships>
</file>

<file path=ppt/slides/_rels/slide81.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66.xml"/><Relationship Id="rId1" Type="http://schemas.openxmlformats.org/officeDocument/2006/relationships/slideLayout" Target="../slideLayouts/slideLayout14.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8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6.png"/><Relationship Id="rId7" Type="http://schemas.openxmlformats.org/officeDocument/2006/relationships/image" Target="../media/image158.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13.png"/><Relationship Id="rId4" Type="http://schemas.openxmlformats.org/officeDocument/2006/relationships/hyperlink" Target="http://pubchem.ncbi.nlm.nih.gov/" TargetMode="External"/><Relationship Id="rId9" Type="http://schemas.openxmlformats.org/officeDocument/2006/relationships/image" Target="../media/image160.png"/></Relationships>
</file>

<file path=ppt/slides/_rels/slide8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hyperlink" Target="http://en.wikipedia.org/wiki/Image:Long_tongue_tachinid_fly_edit.jpg" TargetMode="External"/><Relationship Id="rId7" Type="http://schemas.openxmlformats.org/officeDocument/2006/relationships/image" Target="../media/image165.png"/><Relationship Id="rId2" Type="http://schemas.openxmlformats.org/officeDocument/2006/relationships/notesSlide" Target="../notesSlides/notesSlide68.xml"/><Relationship Id="rId1" Type="http://schemas.openxmlformats.org/officeDocument/2006/relationships/slideLayout" Target="../slideLayouts/slideLayout14.xml"/><Relationship Id="rId6" Type="http://schemas.openxmlformats.org/officeDocument/2006/relationships/image" Target="../media/image164.jpeg"/><Relationship Id="rId5" Type="http://schemas.openxmlformats.org/officeDocument/2006/relationships/hyperlink" Target="http://en.wikipedia.org/wiki/Image:Miesmuscheln_Mytilus_2.jpg" TargetMode="External"/><Relationship Id="rId4" Type="http://schemas.openxmlformats.org/officeDocument/2006/relationships/image" Target="../media/image163.jpeg"/></Relationships>
</file>

<file path=ppt/slides/_rels/slide85.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www.icms.qmul.ac.uk/flowcytometry/uses/insects/index.html"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168.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87.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170.pn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algn="ctr" eaLnBrk="1" hangingPunct="1"/>
            <a:r>
              <a:rPr lang="cs-CZ" sz="4000" dirty="0" smtClean="0"/>
              <a:t>Bi9393 </a:t>
            </a:r>
            <a:r>
              <a:rPr lang="en-US" sz="4000" dirty="0" err="1" smtClean="0"/>
              <a:t>Analytick</a:t>
            </a:r>
            <a:r>
              <a:rPr lang="cs-CZ" sz="4000" dirty="0" smtClean="0"/>
              <a:t>á </a:t>
            </a:r>
            <a:r>
              <a:rPr lang="cs-CZ" sz="4000" dirty="0" err="1" smtClean="0"/>
              <a:t>cytometrie</a:t>
            </a:r>
            <a:r>
              <a:rPr lang="en-US" sz="4000" dirty="0" smtClean="0"/>
              <a:t/>
            </a:r>
            <a:br>
              <a:rPr lang="en-US" sz="4000" dirty="0" smtClean="0"/>
            </a:br>
            <a:r>
              <a:rPr lang="en-US" sz="4000" dirty="0" err="1" smtClean="0"/>
              <a:t>Lekce</a:t>
            </a:r>
            <a:r>
              <a:rPr lang="en-US" sz="4000" dirty="0" smtClean="0"/>
              <a:t> </a:t>
            </a:r>
            <a:r>
              <a:rPr lang="cs-CZ" sz="4000" smtClean="0"/>
              <a:t>5</a:t>
            </a:r>
            <a:endParaRPr lang="cs-CZ" sz="4000" dirty="0" smtClean="0"/>
          </a:p>
        </p:txBody>
      </p:sp>
      <p:sp>
        <p:nvSpPr>
          <p:cNvPr id="6147"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sz="1600" smtClean="0">
                <a:latin typeface="Tahoma" pitchFamily="34" charset="0"/>
              </a:rPr>
              <a:t>Odd</a:t>
            </a:r>
            <a:r>
              <a:rPr lang="cs-CZ" sz="1600" smtClean="0">
                <a:latin typeface="Tahoma" pitchFamily="34" charset="0"/>
              </a:rPr>
              <a:t>ělení cytokinetiky</a:t>
            </a:r>
          </a:p>
          <a:p>
            <a:pPr eaLnBrk="1" hangingPunct="1">
              <a:lnSpc>
                <a:spcPct val="80000"/>
              </a:lnSpc>
            </a:pPr>
            <a:r>
              <a:rPr lang="cs-CZ" sz="1600" smtClean="0">
                <a:latin typeface="Tahoma" pitchFamily="34" charset="0"/>
              </a:rPr>
              <a:t>Biofyzikální ústav AVČR, v.v.i. </a:t>
            </a:r>
          </a:p>
          <a:p>
            <a:pPr eaLnBrk="1" hangingPunct="1">
              <a:lnSpc>
                <a:spcPct val="80000"/>
              </a:lnSpc>
            </a:pPr>
            <a:r>
              <a:rPr lang="cs-CZ" sz="1600" smtClean="0">
                <a:latin typeface="Tahoma" pitchFamily="34" charset="0"/>
              </a:rPr>
              <a:t>Královopolská 135</a:t>
            </a:r>
          </a:p>
          <a:p>
            <a:pPr eaLnBrk="1" hangingPunct="1">
              <a:lnSpc>
                <a:spcPct val="80000"/>
              </a:lnSpc>
            </a:pPr>
            <a:r>
              <a:rPr lang="cs-CZ" sz="1600" smtClean="0">
                <a:latin typeface="Tahoma" pitchFamily="34" charset="0"/>
              </a:rPr>
              <a:t>612 65 Brno</a:t>
            </a:r>
          </a:p>
          <a:p>
            <a:pPr eaLnBrk="1" hangingPunct="1">
              <a:lnSpc>
                <a:spcPct val="80000"/>
              </a:lnSpc>
            </a:pPr>
            <a:endParaRPr lang="cs-CZ" sz="1600" b="1" smtClean="0">
              <a:latin typeface="Tahoma" pitchFamily="34" charset="0"/>
            </a:endParaRPr>
          </a:p>
          <a:p>
            <a:pPr eaLnBrk="1" hangingPunct="1">
              <a:lnSpc>
                <a:spcPct val="80000"/>
              </a:lnSpc>
            </a:pPr>
            <a:r>
              <a:rPr lang="cs-CZ" sz="1600" b="1" smtClean="0">
                <a:latin typeface="Tahoma" pitchFamily="34" charset="0"/>
              </a:rPr>
              <a:t>e-mail: ksoucek</a:t>
            </a:r>
            <a:r>
              <a:rPr lang="en-US" sz="1600" b="1" smtClean="0">
                <a:latin typeface="Tahoma" pitchFamily="34" charset="0"/>
              </a:rPr>
              <a:t>@</a:t>
            </a:r>
            <a:r>
              <a:rPr lang="cs-CZ" sz="1600" b="1" smtClean="0">
                <a:latin typeface="Tahoma" pitchFamily="34" charset="0"/>
              </a:rPr>
              <a:t>ibp.cz</a:t>
            </a:r>
          </a:p>
          <a:p>
            <a:pPr eaLnBrk="1" hangingPunct="1">
              <a:lnSpc>
                <a:spcPct val="80000"/>
              </a:lnSpc>
            </a:pPr>
            <a:r>
              <a:rPr lang="cs-CZ" sz="1600" smtClean="0">
                <a:latin typeface="Tahoma" pitchFamily="34" charset="0"/>
              </a:rPr>
              <a:t>tel.: 541 517 166</a:t>
            </a:r>
          </a:p>
        </p:txBody>
      </p:sp>
      <p:sp>
        <p:nvSpPr>
          <p:cNvPr id="6148"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cs-CZ" sz="2400" b="1">
                <a:solidFill>
                  <a:schemeClr val="tx2"/>
                </a:solidFill>
                <a:latin typeface="Tahoma" pitchFamily="34" charset="0"/>
              </a:rPr>
              <a:t>Karel Souček, Ph.D.</a:t>
            </a:r>
            <a:endParaRPr lang="cs-CZ" sz="2400">
              <a:solidFill>
                <a:schemeClr val="tx2"/>
              </a:solidFill>
              <a:latin typeface="Times New Roman" pitchFamily="18" charset="0"/>
            </a:endParaRPr>
          </a:p>
        </p:txBody>
      </p:sp>
      <p:sp>
        <p:nvSpPr>
          <p:cNvPr id="6149"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296988" y="128588"/>
            <a:ext cx="6426200" cy="792162"/>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b"/>
          <a:lstStyle/>
          <a:p>
            <a:pPr defTabSz="895350" eaLnBrk="1" hangingPunct="1">
              <a:lnSpc>
                <a:spcPct val="90000"/>
              </a:lnSpc>
            </a:pPr>
            <a:r>
              <a:rPr lang="en-US" altLang="en-US" sz="5000" b="1" smtClean="0"/>
              <a:t>Hydroethidine</a:t>
            </a:r>
          </a:p>
        </p:txBody>
      </p:sp>
      <p:sp>
        <p:nvSpPr>
          <p:cNvPr id="83971" name="Rectangle 3"/>
          <p:cNvSpPr>
            <a:spLocks noChangeArrowheads="1"/>
          </p:cNvSpPr>
          <p:nvPr/>
        </p:nvSpPr>
        <p:spPr bwMode="auto">
          <a:xfrm>
            <a:off x="1101725" y="792163"/>
            <a:ext cx="682625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800" b="1"/>
              <a:t>HE  						</a:t>
            </a:r>
            <a:r>
              <a:rPr lang="en-US" altLang="en-US" sz="4800" b="1">
                <a:solidFill>
                  <a:srgbClr val="FC0128"/>
                </a:solidFill>
              </a:rPr>
              <a:t>EB</a:t>
            </a:r>
          </a:p>
        </p:txBody>
      </p:sp>
      <p:sp>
        <p:nvSpPr>
          <p:cNvPr id="83972" name="Line 4"/>
          <p:cNvSpPr>
            <a:spLocks noChangeShapeType="1"/>
          </p:cNvSpPr>
          <p:nvPr/>
        </p:nvSpPr>
        <p:spPr bwMode="auto">
          <a:xfrm>
            <a:off x="2459038" y="1239838"/>
            <a:ext cx="4121150"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3" name="Line 5"/>
          <p:cNvSpPr>
            <a:spLocks noChangeShapeType="1"/>
          </p:cNvSpPr>
          <p:nvPr/>
        </p:nvSpPr>
        <p:spPr bwMode="auto">
          <a:xfrm>
            <a:off x="4065588" y="2214563"/>
            <a:ext cx="815975"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74" name="Group 6"/>
          <p:cNvGrpSpPr>
            <a:grpSpLocks/>
          </p:cNvGrpSpPr>
          <p:nvPr/>
        </p:nvGrpSpPr>
        <p:grpSpPr bwMode="auto">
          <a:xfrm>
            <a:off x="1482725" y="1544638"/>
            <a:ext cx="2198688" cy="1546225"/>
            <a:chOff x="1018" y="934"/>
            <a:chExt cx="1510" cy="935"/>
          </a:xfrm>
        </p:grpSpPr>
        <p:sp>
          <p:nvSpPr>
            <p:cNvPr id="84098" name="Line 7"/>
            <p:cNvSpPr>
              <a:spLocks noChangeShapeType="1"/>
            </p:cNvSpPr>
            <p:nvPr/>
          </p:nvSpPr>
          <p:spPr bwMode="auto">
            <a:xfrm flipH="1" flipV="1">
              <a:off x="1594" y="946"/>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9" name="Line 8"/>
            <p:cNvSpPr>
              <a:spLocks noChangeShapeType="1"/>
            </p:cNvSpPr>
            <p:nvPr/>
          </p:nvSpPr>
          <p:spPr bwMode="auto">
            <a:xfrm flipH="1">
              <a:off x="1448" y="954"/>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0" name="Line 9"/>
            <p:cNvSpPr>
              <a:spLocks noChangeShapeType="1"/>
            </p:cNvSpPr>
            <p:nvPr/>
          </p:nvSpPr>
          <p:spPr bwMode="auto">
            <a:xfrm flipH="1">
              <a:off x="1594" y="1106"/>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1" name="Line 10"/>
            <p:cNvSpPr>
              <a:spLocks noChangeShapeType="1"/>
            </p:cNvSpPr>
            <p:nvPr/>
          </p:nvSpPr>
          <p:spPr bwMode="auto">
            <a:xfrm>
              <a:off x="1464" y="1244"/>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02" name="Group 11"/>
            <p:cNvGrpSpPr>
              <a:grpSpLocks/>
            </p:cNvGrpSpPr>
            <p:nvPr/>
          </p:nvGrpSpPr>
          <p:grpSpPr bwMode="auto">
            <a:xfrm>
              <a:off x="1366" y="946"/>
              <a:ext cx="82" cy="290"/>
              <a:chOff x="1366" y="946"/>
              <a:chExt cx="82" cy="290"/>
            </a:xfrm>
          </p:grpSpPr>
          <p:sp>
            <p:nvSpPr>
              <p:cNvPr id="84143" name="Line 12"/>
              <p:cNvSpPr>
                <a:spLocks noChangeShapeType="1"/>
              </p:cNvSpPr>
              <p:nvPr/>
            </p:nvSpPr>
            <p:spPr bwMode="auto">
              <a:xfrm flipV="1">
                <a:off x="1366" y="946"/>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4" name="Line 13"/>
              <p:cNvSpPr>
                <a:spLocks noChangeShapeType="1"/>
              </p:cNvSpPr>
              <p:nvPr/>
            </p:nvSpPr>
            <p:spPr bwMode="auto">
              <a:xfrm>
                <a:off x="1366" y="1106"/>
                <a:ext cx="82"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03" name="Line 14"/>
            <p:cNvSpPr>
              <a:spLocks noChangeShapeType="1"/>
            </p:cNvSpPr>
            <p:nvPr/>
          </p:nvSpPr>
          <p:spPr bwMode="auto">
            <a:xfrm flipH="1" flipV="1">
              <a:off x="1576" y="975"/>
              <a:ext cx="94"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4" name="Line 15"/>
            <p:cNvSpPr>
              <a:spLocks noChangeShapeType="1"/>
            </p:cNvSpPr>
            <p:nvPr/>
          </p:nvSpPr>
          <p:spPr bwMode="auto">
            <a:xfrm flipH="1">
              <a:off x="1454" y="1215"/>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5" name="Line 16"/>
            <p:cNvSpPr>
              <a:spLocks noChangeShapeType="1"/>
            </p:cNvSpPr>
            <p:nvPr/>
          </p:nvSpPr>
          <p:spPr bwMode="auto">
            <a:xfrm flipV="1">
              <a:off x="1404" y="978"/>
              <a:ext cx="64"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6" name="Line 17"/>
            <p:cNvSpPr>
              <a:spLocks noChangeShapeType="1"/>
            </p:cNvSpPr>
            <p:nvPr/>
          </p:nvSpPr>
          <p:spPr bwMode="auto">
            <a:xfrm flipH="1" flipV="1">
              <a:off x="2081" y="934"/>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7" name="Line 18"/>
            <p:cNvSpPr>
              <a:spLocks noChangeShapeType="1"/>
            </p:cNvSpPr>
            <p:nvPr/>
          </p:nvSpPr>
          <p:spPr bwMode="auto">
            <a:xfrm flipH="1">
              <a:off x="1934" y="942"/>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8" name="Line 19"/>
            <p:cNvSpPr>
              <a:spLocks noChangeShapeType="1"/>
            </p:cNvSpPr>
            <p:nvPr/>
          </p:nvSpPr>
          <p:spPr bwMode="auto">
            <a:xfrm flipH="1">
              <a:off x="2081" y="1095"/>
              <a:ext cx="114"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9" name="Line 20"/>
            <p:cNvSpPr>
              <a:spLocks noChangeShapeType="1"/>
            </p:cNvSpPr>
            <p:nvPr/>
          </p:nvSpPr>
          <p:spPr bwMode="auto">
            <a:xfrm>
              <a:off x="1950" y="123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0" name="Group 21"/>
            <p:cNvGrpSpPr>
              <a:grpSpLocks/>
            </p:cNvGrpSpPr>
            <p:nvPr/>
          </p:nvGrpSpPr>
          <p:grpSpPr bwMode="auto">
            <a:xfrm>
              <a:off x="1852" y="934"/>
              <a:ext cx="82" cy="290"/>
              <a:chOff x="1852" y="934"/>
              <a:chExt cx="82" cy="290"/>
            </a:xfrm>
          </p:grpSpPr>
          <p:sp>
            <p:nvSpPr>
              <p:cNvPr id="84141" name="Line 22"/>
              <p:cNvSpPr>
                <a:spLocks noChangeShapeType="1"/>
              </p:cNvSpPr>
              <p:nvPr/>
            </p:nvSpPr>
            <p:spPr bwMode="auto">
              <a:xfrm flipV="1">
                <a:off x="1852" y="934"/>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2" name="Line 23"/>
              <p:cNvSpPr>
                <a:spLocks noChangeShapeType="1"/>
              </p:cNvSpPr>
              <p:nvPr/>
            </p:nvSpPr>
            <p:spPr bwMode="auto">
              <a:xfrm>
                <a:off x="1852" y="1095"/>
                <a:ext cx="82"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1" name="Line 24"/>
            <p:cNvSpPr>
              <a:spLocks noChangeShapeType="1"/>
            </p:cNvSpPr>
            <p:nvPr/>
          </p:nvSpPr>
          <p:spPr bwMode="auto">
            <a:xfrm flipH="1" flipV="1">
              <a:off x="2067" y="967"/>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2" name="Line 25"/>
            <p:cNvSpPr>
              <a:spLocks noChangeShapeType="1"/>
            </p:cNvSpPr>
            <p:nvPr/>
          </p:nvSpPr>
          <p:spPr bwMode="auto">
            <a:xfrm flipH="1">
              <a:off x="1940" y="1203"/>
              <a:ext cx="1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3" name="Line 26"/>
            <p:cNvSpPr>
              <a:spLocks noChangeShapeType="1"/>
            </p:cNvSpPr>
            <p:nvPr/>
          </p:nvSpPr>
          <p:spPr bwMode="auto">
            <a:xfrm flipV="1">
              <a:off x="1890" y="962"/>
              <a:ext cx="65"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4" name="Line 27"/>
            <p:cNvSpPr>
              <a:spLocks noChangeShapeType="1"/>
            </p:cNvSpPr>
            <p:nvPr/>
          </p:nvSpPr>
          <p:spPr bwMode="auto">
            <a:xfrm flipH="1">
              <a:off x="1696" y="1378"/>
              <a:ext cx="132" cy="1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5" name="Line 28"/>
            <p:cNvSpPr>
              <a:spLocks noChangeShapeType="1"/>
            </p:cNvSpPr>
            <p:nvPr/>
          </p:nvSpPr>
          <p:spPr bwMode="auto">
            <a:xfrm flipH="1" flipV="1">
              <a:off x="1698" y="1377"/>
              <a:ext cx="47"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6" name="Line 29"/>
            <p:cNvSpPr>
              <a:spLocks noChangeShapeType="1"/>
            </p:cNvSpPr>
            <p:nvPr/>
          </p:nvSpPr>
          <p:spPr bwMode="auto">
            <a:xfrm flipH="1" flipV="1">
              <a:off x="1835" y="1087"/>
              <a:ext cx="93"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7" name="Line 30"/>
            <p:cNvSpPr>
              <a:spLocks noChangeShapeType="1"/>
            </p:cNvSpPr>
            <p:nvPr/>
          </p:nvSpPr>
          <p:spPr bwMode="auto">
            <a:xfrm>
              <a:off x="1714" y="1095"/>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8" name="Group 31"/>
            <p:cNvGrpSpPr>
              <a:grpSpLocks/>
            </p:cNvGrpSpPr>
            <p:nvPr/>
          </p:nvGrpSpPr>
          <p:grpSpPr bwMode="auto">
            <a:xfrm>
              <a:off x="1616" y="1087"/>
              <a:ext cx="82" cy="290"/>
              <a:chOff x="1616" y="1087"/>
              <a:chExt cx="82" cy="290"/>
            </a:xfrm>
          </p:grpSpPr>
          <p:sp>
            <p:nvSpPr>
              <p:cNvPr id="84139" name="Line 32"/>
              <p:cNvSpPr>
                <a:spLocks noChangeShapeType="1"/>
              </p:cNvSpPr>
              <p:nvPr/>
            </p:nvSpPr>
            <p:spPr bwMode="auto">
              <a:xfrm>
                <a:off x="1616" y="1249"/>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0" name="Line 33"/>
              <p:cNvSpPr>
                <a:spLocks noChangeShapeType="1"/>
              </p:cNvSpPr>
              <p:nvPr/>
            </p:nvSpPr>
            <p:spPr bwMode="auto">
              <a:xfrm flipV="1">
                <a:off x="1616" y="1087"/>
                <a:ext cx="82" cy="1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9" name="Rectangle 34"/>
            <p:cNvSpPr>
              <a:spLocks noChangeArrowheads="1"/>
            </p:cNvSpPr>
            <p:nvPr/>
          </p:nvSpPr>
          <p:spPr bwMode="auto">
            <a:xfrm>
              <a:off x="1824" y="1281"/>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120" name="Line 35"/>
            <p:cNvSpPr>
              <a:spLocks noChangeShapeType="1"/>
            </p:cNvSpPr>
            <p:nvPr/>
          </p:nvSpPr>
          <p:spPr bwMode="auto">
            <a:xfrm flipH="1" flipV="1">
              <a:off x="1595" y="1756"/>
              <a:ext cx="163"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1" name="Line 36"/>
            <p:cNvSpPr>
              <a:spLocks noChangeShapeType="1"/>
            </p:cNvSpPr>
            <p:nvPr/>
          </p:nvSpPr>
          <p:spPr bwMode="auto">
            <a:xfrm flipV="1">
              <a:off x="1603" y="1613"/>
              <a:ext cx="0" cy="15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2" name="Line 37"/>
            <p:cNvSpPr>
              <a:spLocks noChangeShapeType="1"/>
            </p:cNvSpPr>
            <p:nvPr/>
          </p:nvSpPr>
          <p:spPr bwMode="auto">
            <a:xfrm flipV="1">
              <a:off x="1758" y="1756"/>
              <a:ext cx="131"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3" name="Line 38"/>
            <p:cNvSpPr>
              <a:spLocks noChangeShapeType="1"/>
            </p:cNvSpPr>
            <p:nvPr/>
          </p:nvSpPr>
          <p:spPr bwMode="auto">
            <a:xfrm>
              <a:off x="1897" y="1629"/>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24" name="Group 39"/>
            <p:cNvGrpSpPr>
              <a:grpSpLocks/>
            </p:cNvGrpSpPr>
            <p:nvPr/>
          </p:nvGrpSpPr>
          <p:grpSpPr bwMode="auto">
            <a:xfrm>
              <a:off x="1595" y="1531"/>
              <a:ext cx="294" cy="82"/>
              <a:chOff x="1595" y="1531"/>
              <a:chExt cx="294" cy="82"/>
            </a:xfrm>
          </p:grpSpPr>
          <p:sp>
            <p:nvSpPr>
              <p:cNvPr id="84137" name="Line 40"/>
              <p:cNvSpPr>
                <a:spLocks noChangeShapeType="1"/>
              </p:cNvSpPr>
              <p:nvPr/>
            </p:nvSpPr>
            <p:spPr bwMode="auto">
              <a:xfrm flipH="1">
                <a:off x="1595" y="1531"/>
                <a:ext cx="163"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8" name="Line 41"/>
              <p:cNvSpPr>
                <a:spLocks noChangeShapeType="1"/>
              </p:cNvSpPr>
              <p:nvPr/>
            </p:nvSpPr>
            <p:spPr bwMode="auto">
              <a:xfrm>
                <a:off x="1758" y="1531"/>
                <a:ext cx="131"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25" name="Line 42"/>
            <p:cNvSpPr>
              <a:spLocks noChangeShapeType="1"/>
            </p:cNvSpPr>
            <p:nvPr/>
          </p:nvSpPr>
          <p:spPr bwMode="auto">
            <a:xfrm flipH="1" flipV="1">
              <a:off x="1629" y="1743"/>
              <a:ext cx="136"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6" name="Line 43"/>
            <p:cNvSpPr>
              <a:spLocks noChangeShapeType="1"/>
            </p:cNvSpPr>
            <p:nvPr/>
          </p:nvSpPr>
          <p:spPr bwMode="auto">
            <a:xfrm flipV="1">
              <a:off x="1874" y="1622"/>
              <a:ext cx="0" cy="14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7" name="Line 44"/>
            <p:cNvSpPr>
              <a:spLocks noChangeShapeType="1"/>
            </p:cNvSpPr>
            <p:nvPr/>
          </p:nvSpPr>
          <p:spPr bwMode="auto">
            <a:xfrm flipH="1">
              <a:off x="1628" y="1568"/>
              <a:ext cx="138" cy="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8" name="Line 45"/>
            <p:cNvSpPr>
              <a:spLocks noChangeShapeType="1"/>
            </p:cNvSpPr>
            <p:nvPr/>
          </p:nvSpPr>
          <p:spPr bwMode="auto">
            <a:xfrm flipH="1">
              <a:off x="1900" y="1239"/>
              <a:ext cx="46" cy="5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9" name="Line 46"/>
            <p:cNvSpPr>
              <a:spLocks noChangeShapeType="1"/>
            </p:cNvSpPr>
            <p:nvPr/>
          </p:nvSpPr>
          <p:spPr bwMode="auto">
            <a:xfrm>
              <a:off x="1959" y="1398"/>
              <a:ext cx="44" cy="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0" name="Rectangle 47"/>
            <p:cNvSpPr>
              <a:spLocks noChangeArrowheads="1"/>
            </p:cNvSpPr>
            <p:nvPr/>
          </p:nvSpPr>
          <p:spPr bwMode="auto">
            <a:xfrm>
              <a:off x="1993" y="1371"/>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131" name="Line 48"/>
            <p:cNvSpPr>
              <a:spLocks noChangeShapeType="1"/>
            </p:cNvSpPr>
            <p:nvPr/>
          </p:nvSpPr>
          <p:spPr bwMode="auto">
            <a:xfrm>
              <a:off x="2193" y="1090"/>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2" name="Line 49"/>
            <p:cNvSpPr>
              <a:spLocks noChangeShapeType="1"/>
            </p:cNvSpPr>
            <p:nvPr/>
          </p:nvSpPr>
          <p:spPr bwMode="auto">
            <a:xfrm flipH="1">
              <a:off x="1267" y="1095"/>
              <a:ext cx="10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3" name="Line 50"/>
            <p:cNvSpPr>
              <a:spLocks noChangeShapeType="1"/>
            </p:cNvSpPr>
            <p:nvPr/>
          </p:nvSpPr>
          <p:spPr bwMode="auto">
            <a:xfrm flipH="1" flipV="1">
              <a:off x="1565" y="1368"/>
              <a:ext cx="139"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4" name="Rectangle 51"/>
            <p:cNvSpPr>
              <a:spLocks noChangeArrowheads="1"/>
            </p:cNvSpPr>
            <p:nvPr/>
          </p:nvSpPr>
          <p:spPr bwMode="auto">
            <a:xfrm>
              <a:off x="2250" y="1005"/>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135" name="Rectangle 52"/>
            <p:cNvSpPr>
              <a:spLocks noChangeArrowheads="1"/>
            </p:cNvSpPr>
            <p:nvPr/>
          </p:nvSpPr>
          <p:spPr bwMode="auto">
            <a:xfrm>
              <a:off x="1018" y="1002"/>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136" name="Rectangle 53"/>
            <p:cNvSpPr>
              <a:spLocks noChangeArrowheads="1"/>
            </p:cNvSpPr>
            <p:nvPr/>
          </p:nvSpPr>
          <p:spPr bwMode="auto">
            <a:xfrm>
              <a:off x="1426" y="1293"/>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p>
          </p:txBody>
        </p:sp>
      </p:grpSp>
      <p:grpSp>
        <p:nvGrpSpPr>
          <p:cNvPr id="83975" name="Group 54"/>
          <p:cNvGrpSpPr>
            <a:grpSpLocks/>
          </p:cNvGrpSpPr>
          <p:nvPr/>
        </p:nvGrpSpPr>
        <p:grpSpPr bwMode="auto">
          <a:xfrm>
            <a:off x="5164138" y="1555750"/>
            <a:ext cx="2200275" cy="1462088"/>
            <a:chOff x="3546" y="941"/>
            <a:chExt cx="1510" cy="884"/>
          </a:xfrm>
        </p:grpSpPr>
        <p:sp>
          <p:nvSpPr>
            <p:cNvPr id="84050" name="Rectangle 55"/>
            <p:cNvSpPr>
              <a:spLocks noChangeArrowheads="1"/>
            </p:cNvSpPr>
            <p:nvPr/>
          </p:nvSpPr>
          <p:spPr bwMode="auto">
            <a:xfrm>
              <a:off x="4523" y="1263"/>
              <a:ext cx="225"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Br</a:t>
              </a:r>
              <a:r>
                <a:rPr lang="en-US" altLang="en-US" sz="1400" b="1" baseline="30000"/>
                <a:t>-</a:t>
              </a:r>
            </a:p>
          </p:txBody>
        </p:sp>
        <p:sp>
          <p:nvSpPr>
            <p:cNvPr id="84051" name="Line 56"/>
            <p:cNvSpPr>
              <a:spLocks noChangeShapeType="1"/>
            </p:cNvSpPr>
            <p:nvPr/>
          </p:nvSpPr>
          <p:spPr bwMode="auto">
            <a:xfrm flipH="1" flipV="1">
              <a:off x="4122" y="953"/>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2" name="Line 57"/>
            <p:cNvSpPr>
              <a:spLocks noChangeShapeType="1"/>
            </p:cNvSpPr>
            <p:nvPr/>
          </p:nvSpPr>
          <p:spPr bwMode="auto">
            <a:xfrm flipH="1">
              <a:off x="3975" y="961"/>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3" name="Line 58"/>
            <p:cNvSpPr>
              <a:spLocks noChangeShapeType="1"/>
            </p:cNvSpPr>
            <p:nvPr/>
          </p:nvSpPr>
          <p:spPr bwMode="auto">
            <a:xfrm flipH="1">
              <a:off x="4122" y="1113"/>
              <a:ext cx="114"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4" name="Line 59"/>
            <p:cNvSpPr>
              <a:spLocks noChangeShapeType="1"/>
            </p:cNvSpPr>
            <p:nvPr/>
          </p:nvSpPr>
          <p:spPr bwMode="auto">
            <a:xfrm>
              <a:off x="3991" y="125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55" name="Group 60"/>
            <p:cNvGrpSpPr>
              <a:grpSpLocks/>
            </p:cNvGrpSpPr>
            <p:nvPr/>
          </p:nvGrpSpPr>
          <p:grpSpPr bwMode="auto">
            <a:xfrm>
              <a:off x="3893" y="953"/>
              <a:ext cx="82" cy="291"/>
              <a:chOff x="3893" y="953"/>
              <a:chExt cx="82" cy="291"/>
            </a:xfrm>
          </p:grpSpPr>
          <p:sp>
            <p:nvSpPr>
              <p:cNvPr id="84096" name="Line 61"/>
              <p:cNvSpPr>
                <a:spLocks noChangeShapeType="1"/>
              </p:cNvSpPr>
              <p:nvPr/>
            </p:nvSpPr>
            <p:spPr bwMode="auto">
              <a:xfrm flipV="1">
                <a:off x="3893" y="953"/>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7" name="Line 62"/>
              <p:cNvSpPr>
                <a:spLocks noChangeShapeType="1"/>
              </p:cNvSpPr>
              <p:nvPr/>
            </p:nvSpPr>
            <p:spPr bwMode="auto">
              <a:xfrm>
                <a:off x="3893" y="1113"/>
                <a:ext cx="82"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56" name="Line 63"/>
            <p:cNvSpPr>
              <a:spLocks noChangeShapeType="1"/>
            </p:cNvSpPr>
            <p:nvPr/>
          </p:nvSpPr>
          <p:spPr bwMode="auto">
            <a:xfrm flipH="1" flipV="1">
              <a:off x="3915" y="1091"/>
              <a:ext cx="95" cy="1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7" name="Line 64"/>
            <p:cNvSpPr>
              <a:spLocks noChangeShapeType="1"/>
            </p:cNvSpPr>
            <p:nvPr/>
          </p:nvSpPr>
          <p:spPr bwMode="auto">
            <a:xfrm flipH="1">
              <a:off x="3986" y="998"/>
              <a:ext cx="13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8" name="Line 65"/>
            <p:cNvSpPr>
              <a:spLocks noChangeShapeType="1"/>
            </p:cNvSpPr>
            <p:nvPr/>
          </p:nvSpPr>
          <p:spPr bwMode="auto">
            <a:xfrm flipV="1">
              <a:off x="4114" y="1091"/>
              <a:ext cx="64"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9" name="Line 66"/>
            <p:cNvSpPr>
              <a:spLocks noChangeShapeType="1"/>
            </p:cNvSpPr>
            <p:nvPr/>
          </p:nvSpPr>
          <p:spPr bwMode="auto">
            <a:xfrm flipH="1" flipV="1">
              <a:off x="4609" y="941"/>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0" name="Line 67"/>
            <p:cNvSpPr>
              <a:spLocks noChangeShapeType="1"/>
            </p:cNvSpPr>
            <p:nvPr/>
          </p:nvSpPr>
          <p:spPr bwMode="auto">
            <a:xfrm flipH="1">
              <a:off x="4462" y="949"/>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1" name="Line 68"/>
            <p:cNvSpPr>
              <a:spLocks noChangeShapeType="1"/>
            </p:cNvSpPr>
            <p:nvPr/>
          </p:nvSpPr>
          <p:spPr bwMode="auto">
            <a:xfrm flipH="1">
              <a:off x="4609" y="1102"/>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2" name="Line 69"/>
            <p:cNvSpPr>
              <a:spLocks noChangeShapeType="1"/>
            </p:cNvSpPr>
            <p:nvPr/>
          </p:nvSpPr>
          <p:spPr bwMode="auto">
            <a:xfrm>
              <a:off x="4478" y="1240"/>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63" name="Group 70"/>
            <p:cNvGrpSpPr>
              <a:grpSpLocks/>
            </p:cNvGrpSpPr>
            <p:nvPr/>
          </p:nvGrpSpPr>
          <p:grpSpPr bwMode="auto">
            <a:xfrm>
              <a:off x="4379" y="941"/>
              <a:ext cx="83" cy="291"/>
              <a:chOff x="4379" y="941"/>
              <a:chExt cx="83" cy="291"/>
            </a:xfrm>
          </p:grpSpPr>
          <p:sp>
            <p:nvSpPr>
              <p:cNvPr id="84094" name="Line 71"/>
              <p:cNvSpPr>
                <a:spLocks noChangeShapeType="1"/>
              </p:cNvSpPr>
              <p:nvPr/>
            </p:nvSpPr>
            <p:spPr bwMode="auto">
              <a:xfrm flipV="1">
                <a:off x="4379" y="941"/>
                <a:ext cx="83"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5" name="Line 72"/>
              <p:cNvSpPr>
                <a:spLocks noChangeShapeType="1"/>
              </p:cNvSpPr>
              <p:nvPr/>
            </p:nvSpPr>
            <p:spPr bwMode="auto">
              <a:xfrm>
                <a:off x="4379" y="1102"/>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64" name="Line 73"/>
            <p:cNvSpPr>
              <a:spLocks noChangeShapeType="1"/>
            </p:cNvSpPr>
            <p:nvPr/>
          </p:nvSpPr>
          <p:spPr bwMode="auto">
            <a:xfrm flipH="1" flipV="1">
              <a:off x="4402" y="107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5" name="Line 74"/>
            <p:cNvSpPr>
              <a:spLocks noChangeShapeType="1"/>
            </p:cNvSpPr>
            <p:nvPr/>
          </p:nvSpPr>
          <p:spPr bwMode="auto">
            <a:xfrm flipH="1">
              <a:off x="4468" y="986"/>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6" name="Line 75"/>
            <p:cNvSpPr>
              <a:spLocks noChangeShapeType="1"/>
            </p:cNvSpPr>
            <p:nvPr/>
          </p:nvSpPr>
          <p:spPr bwMode="auto">
            <a:xfrm flipV="1">
              <a:off x="4600" y="1083"/>
              <a:ext cx="66"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7" name="Line 76"/>
            <p:cNvSpPr>
              <a:spLocks noChangeShapeType="1"/>
            </p:cNvSpPr>
            <p:nvPr/>
          </p:nvSpPr>
          <p:spPr bwMode="auto">
            <a:xfrm flipH="1" flipV="1">
              <a:off x="4223" y="1393"/>
              <a:ext cx="163" cy="1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8" name="Line 77"/>
            <p:cNvSpPr>
              <a:spLocks noChangeShapeType="1"/>
            </p:cNvSpPr>
            <p:nvPr/>
          </p:nvSpPr>
          <p:spPr bwMode="auto">
            <a:xfrm flipH="1" flipV="1">
              <a:off x="4225" y="1384"/>
              <a:ext cx="48"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9" name="Line 78"/>
            <p:cNvSpPr>
              <a:spLocks noChangeShapeType="1"/>
            </p:cNvSpPr>
            <p:nvPr/>
          </p:nvSpPr>
          <p:spPr bwMode="auto">
            <a:xfrm flipH="1" flipV="1">
              <a:off x="4363" y="1095"/>
              <a:ext cx="92"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0" name="Line 79"/>
            <p:cNvSpPr>
              <a:spLocks noChangeShapeType="1"/>
            </p:cNvSpPr>
            <p:nvPr/>
          </p:nvSpPr>
          <p:spPr bwMode="auto">
            <a:xfrm>
              <a:off x="4241" y="1103"/>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1" name="Group 80"/>
            <p:cNvGrpSpPr>
              <a:grpSpLocks/>
            </p:cNvGrpSpPr>
            <p:nvPr/>
          </p:nvGrpSpPr>
          <p:grpSpPr bwMode="auto">
            <a:xfrm>
              <a:off x="4143" y="1095"/>
              <a:ext cx="82" cy="289"/>
              <a:chOff x="4143" y="1095"/>
              <a:chExt cx="82" cy="289"/>
            </a:xfrm>
          </p:grpSpPr>
          <p:sp>
            <p:nvSpPr>
              <p:cNvPr id="84092" name="Line 81"/>
              <p:cNvSpPr>
                <a:spLocks noChangeShapeType="1"/>
              </p:cNvSpPr>
              <p:nvPr/>
            </p:nvSpPr>
            <p:spPr bwMode="auto">
              <a:xfrm>
                <a:off x="4143" y="1256"/>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3" name="Line 82"/>
              <p:cNvSpPr>
                <a:spLocks noChangeShapeType="1"/>
              </p:cNvSpPr>
              <p:nvPr/>
            </p:nvSpPr>
            <p:spPr bwMode="auto">
              <a:xfrm flipV="1">
                <a:off x="4143" y="1095"/>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2" name="Rectangle 83"/>
            <p:cNvSpPr>
              <a:spLocks noChangeArrowheads="1"/>
            </p:cNvSpPr>
            <p:nvPr/>
          </p:nvSpPr>
          <p:spPr bwMode="auto">
            <a:xfrm>
              <a:off x="4344" y="1288"/>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073" name="Line 84"/>
            <p:cNvSpPr>
              <a:spLocks noChangeShapeType="1"/>
            </p:cNvSpPr>
            <p:nvPr/>
          </p:nvSpPr>
          <p:spPr bwMode="auto">
            <a:xfrm flipH="1" flipV="1">
              <a:off x="4399" y="1527"/>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4" name="Line 85"/>
            <p:cNvSpPr>
              <a:spLocks noChangeShapeType="1"/>
            </p:cNvSpPr>
            <p:nvPr/>
          </p:nvSpPr>
          <p:spPr bwMode="auto">
            <a:xfrm flipH="1">
              <a:off x="4253" y="1535"/>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5" name="Line 86"/>
            <p:cNvSpPr>
              <a:spLocks noChangeShapeType="1"/>
            </p:cNvSpPr>
            <p:nvPr/>
          </p:nvSpPr>
          <p:spPr bwMode="auto">
            <a:xfrm flipH="1">
              <a:off x="4399" y="1687"/>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6" name="Line 87"/>
            <p:cNvSpPr>
              <a:spLocks noChangeShapeType="1"/>
            </p:cNvSpPr>
            <p:nvPr/>
          </p:nvSpPr>
          <p:spPr bwMode="auto">
            <a:xfrm>
              <a:off x="4269" y="1825"/>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7" name="Group 88"/>
            <p:cNvGrpSpPr>
              <a:grpSpLocks/>
            </p:cNvGrpSpPr>
            <p:nvPr/>
          </p:nvGrpSpPr>
          <p:grpSpPr bwMode="auto">
            <a:xfrm>
              <a:off x="4170" y="1527"/>
              <a:ext cx="83" cy="290"/>
              <a:chOff x="4170" y="1527"/>
              <a:chExt cx="83" cy="290"/>
            </a:xfrm>
          </p:grpSpPr>
          <p:sp>
            <p:nvSpPr>
              <p:cNvPr id="84090" name="Line 89"/>
              <p:cNvSpPr>
                <a:spLocks noChangeShapeType="1"/>
              </p:cNvSpPr>
              <p:nvPr/>
            </p:nvSpPr>
            <p:spPr bwMode="auto">
              <a:xfrm flipV="1">
                <a:off x="4170" y="1527"/>
                <a:ext cx="83"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1" name="Line 90"/>
              <p:cNvSpPr>
                <a:spLocks noChangeShapeType="1"/>
              </p:cNvSpPr>
              <p:nvPr/>
            </p:nvSpPr>
            <p:spPr bwMode="auto">
              <a:xfrm>
                <a:off x="4170" y="1687"/>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8" name="Line 91"/>
            <p:cNvSpPr>
              <a:spLocks noChangeShapeType="1"/>
            </p:cNvSpPr>
            <p:nvPr/>
          </p:nvSpPr>
          <p:spPr bwMode="auto">
            <a:xfrm flipH="1" flipV="1">
              <a:off x="4195" y="166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9" name="Line 92"/>
            <p:cNvSpPr>
              <a:spLocks noChangeShapeType="1"/>
            </p:cNvSpPr>
            <p:nvPr/>
          </p:nvSpPr>
          <p:spPr bwMode="auto">
            <a:xfrm flipH="1">
              <a:off x="4262" y="1563"/>
              <a:ext cx="13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0" name="Line 93"/>
            <p:cNvSpPr>
              <a:spLocks noChangeShapeType="1"/>
            </p:cNvSpPr>
            <p:nvPr/>
          </p:nvSpPr>
          <p:spPr bwMode="auto">
            <a:xfrm flipV="1">
              <a:off x="4391" y="1669"/>
              <a:ext cx="65" cy="1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1" name="Line 94"/>
            <p:cNvSpPr>
              <a:spLocks noChangeShapeType="1"/>
            </p:cNvSpPr>
            <p:nvPr/>
          </p:nvSpPr>
          <p:spPr bwMode="auto">
            <a:xfrm flipH="1">
              <a:off x="4427" y="1247"/>
              <a:ext cx="47" cy="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2" name="Line 95"/>
            <p:cNvSpPr>
              <a:spLocks noChangeShapeType="1"/>
            </p:cNvSpPr>
            <p:nvPr/>
          </p:nvSpPr>
          <p:spPr bwMode="auto">
            <a:xfrm>
              <a:off x="4476" y="1431"/>
              <a:ext cx="45"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3" name="Rectangle 96"/>
            <p:cNvSpPr>
              <a:spLocks noChangeArrowheads="1"/>
            </p:cNvSpPr>
            <p:nvPr/>
          </p:nvSpPr>
          <p:spPr bwMode="auto">
            <a:xfrm>
              <a:off x="4526" y="1408"/>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084" name="Line 97"/>
            <p:cNvSpPr>
              <a:spLocks noChangeShapeType="1"/>
            </p:cNvSpPr>
            <p:nvPr/>
          </p:nvSpPr>
          <p:spPr bwMode="auto">
            <a:xfrm>
              <a:off x="4720" y="1098"/>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5" name="Line 98"/>
            <p:cNvSpPr>
              <a:spLocks noChangeShapeType="1"/>
            </p:cNvSpPr>
            <p:nvPr/>
          </p:nvSpPr>
          <p:spPr bwMode="auto">
            <a:xfrm flipH="1">
              <a:off x="3795" y="1103"/>
              <a:ext cx="10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6" name="Line 99"/>
            <p:cNvSpPr>
              <a:spLocks noChangeShapeType="1"/>
            </p:cNvSpPr>
            <p:nvPr/>
          </p:nvSpPr>
          <p:spPr bwMode="auto">
            <a:xfrm flipH="1">
              <a:off x="4223" y="1376"/>
              <a:ext cx="1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7" name="Rectangle 100"/>
            <p:cNvSpPr>
              <a:spLocks noChangeArrowheads="1"/>
            </p:cNvSpPr>
            <p:nvPr/>
          </p:nvSpPr>
          <p:spPr bwMode="auto">
            <a:xfrm>
              <a:off x="4778" y="1013"/>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088" name="Rectangle 101"/>
            <p:cNvSpPr>
              <a:spLocks noChangeArrowheads="1"/>
            </p:cNvSpPr>
            <p:nvPr/>
          </p:nvSpPr>
          <p:spPr bwMode="auto">
            <a:xfrm>
              <a:off x="3546" y="1010"/>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089" name="Rectangle 102"/>
            <p:cNvSpPr>
              <a:spLocks noChangeArrowheads="1"/>
            </p:cNvSpPr>
            <p:nvPr/>
          </p:nvSpPr>
          <p:spPr bwMode="auto">
            <a:xfrm>
              <a:off x="4440" y="1246"/>
              <a:ext cx="141"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a:t>
              </a:r>
            </a:p>
          </p:txBody>
        </p:sp>
      </p:grpSp>
      <p:sp>
        <p:nvSpPr>
          <p:cNvPr id="83976" name="Rectangle 103"/>
          <p:cNvSpPr>
            <a:spLocks noChangeArrowheads="1"/>
          </p:cNvSpPr>
          <p:nvPr/>
        </p:nvSpPr>
        <p:spPr bwMode="auto">
          <a:xfrm>
            <a:off x="4105275" y="1481138"/>
            <a:ext cx="582613"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800" b="1"/>
              <a:t>O</a:t>
            </a:r>
            <a:r>
              <a:rPr lang="en-US" altLang="en-US" sz="2800" b="1" baseline="-25000"/>
              <a:t>2</a:t>
            </a:r>
            <a:r>
              <a:rPr lang="en-US" altLang="en-US" sz="2800" b="1" baseline="30000"/>
              <a:t>-</a:t>
            </a:r>
          </a:p>
        </p:txBody>
      </p:sp>
      <p:sp>
        <p:nvSpPr>
          <p:cNvPr id="83977" name="Oval 104"/>
          <p:cNvSpPr>
            <a:spLocks noChangeArrowheads="1"/>
          </p:cNvSpPr>
          <p:nvPr/>
        </p:nvSpPr>
        <p:spPr bwMode="auto">
          <a:xfrm>
            <a:off x="5716588" y="3876675"/>
            <a:ext cx="2695575" cy="2338388"/>
          </a:xfrm>
          <a:prstGeom prst="ellipse">
            <a:avLst/>
          </a:prstGeom>
          <a:solidFill>
            <a:srgbClr val="AEAEAE"/>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78" name="Rectangle 105"/>
          <p:cNvSpPr>
            <a:spLocks noChangeArrowheads="1"/>
          </p:cNvSpPr>
          <p:nvPr/>
        </p:nvSpPr>
        <p:spPr bwMode="auto">
          <a:xfrm>
            <a:off x="5903913" y="3379788"/>
            <a:ext cx="20129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t>Phagocytic Vacuole</a:t>
            </a:r>
          </a:p>
        </p:txBody>
      </p:sp>
      <p:sp>
        <p:nvSpPr>
          <p:cNvPr id="83979" name="Rectangle 106"/>
          <p:cNvSpPr>
            <a:spLocks noChangeArrowheads="1"/>
          </p:cNvSpPr>
          <p:nvPr/>
        </p:nvSpPr>
        <p:spPr bwMode="auto">
          <a:xfrm>
            <a:off x="5794375" y="5027613"/>
            <a:ext cx="401638"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SOD</a:t>
            </a:r>
          </a:p>
        </p:txBody>
      </p:sp>
      <p:grpSp>
        <p:nvGrpSpPr>
          <p:cNvPr id="83980" name="Group 107"/>
          <p:cNvGrpSpPr>
            <a:grpSpLocks/>
          </p:cNvGrpSpPr>
          <p:nvPr/>
        </p:nvGrpSpPr>
        <p:grpSpPr bwMode="auto">
          <a:xfrm>
            <a:off x="6200775" y="4822825"/>
            <a:ext cx="161925" cy="615950"/>
            <a:chOff x="4257" y="2916"/>
            <a:chExt cx="111" cy="373"/>
          </a:xfrm>
        </p:grpSpPr>
        <p:sp>
          <p:nvSpPr>
            <p:cNvPr id="84048"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9"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1" name="Rectangle 110"/>
          <p:cNvSpPr>
            <a:spLocks noChangeArrowheads="1"/>
          </p:cNvSpPr>
          <p:nvPr/>
        </p:nvSpPr>
        <p:spPr bwMode="auto">
          <a:xfrm>
            <a:off x="6345238" y="515778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H</a:t>
            </a:r>
            <a:r>
              <a:rPr lang="en-US" altLang="en-US" sz="1600" b="1" baseline="-25000">
                <a:solidFill>
                  <a:srgbClr val="FAFD00"/>
                </a:solidFill>
              </a:rPr>
              <a:t>2</a:t>
            </a:r>
            <a:r>
              <a:rPr lang="en-US" altLang="en-US" sz="1600" b="1">
                <a:solidFill>
                  <a:srgbClr val="FAFD00"/>
                </a:solidFill>
              </a:rPr>
              <a:t>O</a:t>
            </a:r>
            <a:r>
              <a:rPr lang="en-US" altLang="en-US" sz="1600" b="1" baseline="-25000">
                <a:solidFill>
                  <a:srgbClr val="FAFD00"/>
                </a:solidFill>
              </a:rPr>
              <a:t>2</a:t>
            </a:r>
          </a:p>
        </p:txBody>
      </p:sp>
      <p:sp>
        <p:nvSpPr>
          <p:cNvPr id="83982" name="Rectangle 111"/>
          <p:cNvSpPr>
            <a:spLocks noChangeArrowheads="1"/>
          </p:cNvSpPr>
          <p:nvPr/>
        </p:nvSpPr>
        <p:spPr bwMode="auto">
          <a:xfrm>
            <a:off x="5137150" y="4256088"/>
            <a:ext cx="5143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NADPH</a:t>
            </a:r>
          </a:p>
        </p:txBody>
      </p:sp>
      <p:sp>
        <p:nvSpPr>
          <p:cNvPr id="83983" name="Rectangle 112"/>
          <p:cNvSpPr>
            <a:spLocks noChangeArrowheads="1"/>
          </p:cNvSpPr>
          <p:nvPr/>
        </p:nvSpPr>
        <p:spPr bwMode="auto">
          <a:xfrm>
            <a:off x="5110163" y="4659313"/>
            <a:ext cx="430212"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a:t>
            </a:r>
          </a:p>
        </p:txBody>
      </p:sp>
      <p:grpSp>
        <p:nvGrpSpPr>
          <p:cNvPr id="83984" name="Group 113"/>
          <p:cNvGrpSpPr>
            <a:grpSpLocks/>
          </p:cNvGrpSpPr>
          <p:nvPr/>
        </p:nvGrpSpPr>
        <p:grpSpPr bwMode="auto">
          <a:xfrm>
            <a:off x="5507038" y="4430713"/>
            <a:ext cx="227012" cy="406400"/>
            <a:chOff x="3781" y="2679"/>
            <a:chExt cx="156" cy="246"/>
          </a:xfrm>
        </p:grpSpPr>
        <p:sp>
          <p:nvSpPr>
            <p:cNvPr id="84046" name="Freeform 114"/>
            <p:cNvSpPr>
              <a:spLocks/>
            </p:cNvSpPr>
            <p:nvPr/>
          </p:nvSpPr>
          <p:spPr bwMode="auto">
            <a:xfrm>
              <a:off x="3821" y="2679"/>
              <a:ext cx="116" cy="145"/>
            </a:xfrm>
            <a:custGeom>
              <a:avLst/>
              <a:gdLst>
                <a:gd name="T0" fmla="*/ 115 w 116"/>
                <a:gd name="T1" fmla="*/ 75 h 145"/>
                <a:gd name="T2" fmla="*/ 115 w 116"/>
                <a:gd name="T3" fmla="*/ 144 h 145"/>
                <a:gd name="T4" fmla="*/ 112 w 116"/>
                <a:gd name="T5" fmla="*/ 134 h 145"/>
                <a:gd name="T6" fmla="*/ 107 w 116"/>
                <a:gd name="T7" fmla="*/ 124 h 145"/>
                <a:gd name="T8" fmla="*/ 100 w 116"/>
                <a:gd name="T9" fmla="*/ 117 h 145"/>
                <a:gd name="T10" fmla="*/ 93 w 116"/>
                <a:gd name="T11" fmla="*/ 109 h 145"/>
                <a:gd name="T12" fmla="*/ 82 w 116"/>
                <a:gd name="T13" fmla="*/ 102 h 145"/>
                <a:gd name="T14" fmla="*/ 70 w 116"/>
                <a:gd name="T15" fmla="*/ 95 h 145"/>
                <a:gd name="T16" fmla="*/ 57 w 116"/>
                <a:gd name="T17" fmla="*/ 90 h 145"/>
                <a:gd name="T18" fmla="*/ 40 w 116"/>
                <a:gd name="T19" fmla="*/ 85 h 145"/>
                <a:gd name="T20" fmla="*/ 26 w 116"/>
                <a:gd name="T21" fmla="*/ 81 h 145"/>
                <a:gd name="T22" fmla="*/ 12 w 116"/>
                <a:gd name="T23" fmla="*/ 79 h 145"/>
                <a:gd name="T24" fmla="*/ 0 w 116"/>
                <a:gd name="T25" fmla="*/ 77 h 145"/>
                <a:gd name="T26" fmla="*/ 0 w 116"/>
                <a:gd name="T27" fmla="*/ 0 h 145"/>
                <a:gd name="T28" fmla="*/ 10 w 116"/>
                <a:gd name="T29" fmla="*/ 1 h 145"/>
                <a:gd name="T30" fmla="*/ 20 w 116"/>
                <a:gd name="T31" fmla="*/ 3 h 145"/>
                <a:gd name="T32" fmla="*/ 30 w 116"/>
                <a:gd name="T33" fmla="*/ 5 h 145"/>
                <a:gd name="T34" fmla="*/ 37 w 116"/>
                <a:gd name="T35" fmla="*/ 6 h 145"/>
                <a:gd name="T36" fmla="*/ 46 w 116"/>
                <a:gd name="T37" fmla="*/ 9 h 145"/>
                <a:gd name="T38" fmla="*/ 57 w 116"/>
                <a:gd name="T39" fmla="*/ 13 h 145"/>
                <a:gd name="T40" fmla="*/ 65 w 116"/>
                <a:gd name="T41" fmla="*/ 16 h 145"/>
                <a:gd name="T42" fmla="*/ 73 w 116"/>
                <a:gd name="T43" fmla="*/ 20 h 145"/>
                <a:gd name="T44" fmla="*/ 77 w 116"/>
                <a:gd name="T45" fmla="*/ 22 h 145"/>
                <a:gd name="T46" fmla="*/ 82 w 116"/>
                <a:gd name="T47" fmla="*/ 25 h 145"/>
                <a:gd name="T48" fmla="*/ 87 w 116"/>
                <a:gd name="T49" fmla="*/ 28 h 145"/>
                <a:gd name="T50" fmla="*/ 93 w 116"/>
                <a:gd name="T51" fmla="*/ 33 h 145"/>
                <a:gd name="T52" fmla="*/ 97 w 116"/>
                <a:gd name="T53" fmla="*/ 36 h 145"/>
                <a:gd name="T54" fmla="*/ 100 w 116"/>
                <a:gd name="T55" fmla="*/ 39 h 145"/>
                <a:gd name="T56" fmla="*/ 103 w 116"/>
                <a:gd name="T57" fmla="*/ 42 h 145"/>
                <a:gd name="T58" fmla="*/ 107 w 116"/>
                <a:gd name="T59" fmla="*/ 46 h 145"/>
                <a:gd name="T60" fmla="*/ 109 w 116"/>
                <a:gd name="T61" fmla="*/ 50 h 145"/>
                <a:gd name="T62" fmla="*/ 112 w 116"/>
                <a:gd name="T63" fmla="*/ 55 h 145"/>
                <a:gd name="T64" fmla="*/ 114 w 116"/>
                <a:gd name="T65" fmla="*/ 60 h 145"/>
                <a:gd name="T66" fmla="*/ 115 w 116"/>
                <a:gd name="T67" fmla="*/ 65 h 145"/>
                <a:gd name="T68" fmla="*/ 115 w 116"/>
                <a:gd name="T69" fmla="*/ 69 h 145"/>
                <a:gd name="T70" fmla="*/ 115 w 116"/>
                <a:gd name="T71" fmla="*/ 75 h 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7" name="Freeform 115"/>
            <p:cNvSpPr>
              <a:spLocks/>
            </p:cNvSpPr>
            <p:nvPr/>
          </p:nvSpPr>
          <p:spPr bwMode="auto">
            <a:xfrm>
              <a:off x="3781" y="2753"/>
              <a:ext cx="156" cy="172"/>
            </a:xfrm>
            <a:custGeom>
              <a:avLst/>
              <a:gdLst>
                <a:gd name="T0" fmla="*/ 155 w 156"/>
                <a:gd name="T1" fmla="*/ 71 h 172"/>
                <a:gd name="T2" fmla="*/ 155 w 156"/>
                <a:gd name="T3" fmla="*/ 75 h 172"/>
                <a:gd name="T4" fmla="*/ 154 w 156"/>
                <a:gd name="T5" fmla="*/ 82 h 172"/>
                <a:gd name="T6" fmla="*/ 153 w 156"/>
                <a:gd name="T7" fmla="*/ 90 h 172"/>
                <a:gd name="T8" fmla="*/ 149 w 156"/>
                <a:gd name="T9" fmla="*/ 95 h 172"/>
                <a:gd name="T10" fmla="*/ 146 w 156"/>
                <a:gd name="T11" fmla="*/ 101 h 172"/>
                <a:gd name="T12" fmla="*/ 142 w 156"/>
                <a:gd name="T13" fmla="*/ 106 h 172"/>
                <a:gd name="T14" fmla="*/ 137 w 156"/>
                <a:gd name="T15" fmla="*/ 110 h 172"/>
                <a:gd name="T16" fmla="*/ 131 w 156"/>
                <a:gd name="T17" fmla="*/ 115 h 172"/>
                <a:gd name="T18" fmla="*/ 125 w 156"/>
                <a:gd name="T19" fmla="*/ 119 h 172"/>
                <a:gd name="T20" fmla="*/ 118 w 156"/>
                <a:gd name="T21" fmla="*/ 124 h 172"/>
                <a:gd name="T22" fmla="*/ 110 w 156"/>
                <a:gd name="T23" fmla="*/ 128 h 172"/>
                <a:gd name="T24" fmla="*/ 100 w 156"/>
                <a:gd name="T25" fmla="*/ 132 h 172"/>
                <a:gd name="T26" fmla="*/ 94 w 156"/>
                <a:gd name="T27" fmla="*/ 135 h 172"/>
                <a:gd name="T28" fmla="*/ 87 w 156"/>
                <a:gd name="T29" fmla="*/ 137 h 172"/>
                <a:gd name="T30" fmla="*/ 80 w 156"/>
                <a:gd name="T31" fmla="*/ 139 h 172"/>
                <a:gd name="T32" fmla="*/ 74 w 156"/>
                <a:gd name="T33" fmla="*/ 140 h 172"/>
                <a:gd name="T34" fmla="*/ 69 w 156"/>
                <a:gd name="T35" fmla="*/ 141 h 172"/>
                <a:gd name="T36" fmla="*/ 63 w 156"/>
                <a:gd name="T37" fmla="*/ 143 h 172"/>
                <a:gd name="T38" fmla="*/ 57 w 156"/>
                <a:gd name="T39" fmla="*/ 144 h 172"/>
                <a:gd name="T40" fmla="*/ 49 w 156"/>
                <a:gd name="T41" fmla="*/ 145 h 172"/>
                <a:gd name="T42" fmla="*/ 40 w 156"/>
                <a:gd name="T43" fmla="*/ 146 h 172"/>
                <a:gd name="T44" fmla="*/ 40 w 156"/>
                <a:gd name="T45" fmla="*/ 171 h 172"/>
                <a:gd name="T46" fmla="*/ 0 w 156"/>
                <a:gd name="T47" fmla="*/ 112 h 172"/>
                <a:gd name="T48" fmla="*/ 40 w 156"/>
                <a:gd name="T49" fmla="*/ 40 h 172"/>
                <a:gd name="T50" fmla="*/ 40 w 156"/>
                <a:gd name="T51" fmla="*/ 68 h 172"/>
                <a:gd name="T52" fmla="*/ 46 w 156"/>
                <a:gd name="T53" fmla="*/ 67 h 172"/>
                <a:gd name="T54" fmla="*/ 53 w 156"/>
                <a:gd name="T55" fmla="*/ 66 h 172"/>
                <a:gd name="T56" fmla="*/ 61 w 156"/>
                <a:gd name="T57" fmla="*/ 65 h 172"/>
                <a:gd name="T58" fmla="*/ 69 w 156"/>
                <a:gd name="T59" fmla="*/ 63 h 172"/>
                <a:gd name="T60" fmla="*/ 76 w 156"/>
                <a:gd name="T61" fmla="*/ 61 h 172"/>
                <a:gd name="T62" fmla="*/ 82 w 156"/>
                <a:gd name="T63" fmla="*/ 60 h 172"/>
                <a:gd name="T64" fmla="*/ 93 w 156"/>
                <a:gd name="T65" fmla="*/ 57 h 172"/>
                <a:gd name="T66" fmla="*/ 102 w 156"/>
                <a:gd name="T67" fmla="*/ 53 h 172"/>
                <a:gd name="T68" fmla="*/ 108 w 156"/>
                <a:gd name="T69" fmla="*/ 50 h 172"/>
                <a:gd name="T70" fmla="*/ 114 w 156"/>
                <a:gd name="T71" fmla="*/ 48 h 172"/>
                <a:gd name="T72" fmla="*/ 119 w 156"/>
                <a:gd name="T73" fmla="*/ 45 h 172"/>
                <a:gd name="T74" fmla="*/ 123 w 156"/>
                <a:gd name="T75" fmla="*/ 43 h 172"/>
                <a:gd name="T76" fmla="*/ 128 w 156"/>
                <a:gd name="T77" fmla="*/ 40 h 172"/>
                <a:gd name="T78" fmla="*/ 131 w 156"/>
                <a:gd name="T79" fmla="*/ 37 h 172"/>
                <a:gd name="T80" fmla="*/ 134 w 156"/>
                <a:gd name="T81" fmla="*/ 35 h 172"/>
                <a:gd name="T82" fmla="*/ 137 w 156"/>
                <a:gd name="T83" fmla="*/ 32 h 172"/>
                <a:gd name="T84" fmla="*/ 141 w 156"/>
                <a:gd name="T85" fmla="*/ 29 h 172"/>
                <a:gd name="T86" fmla="*/ 143 w 156"/>
                <a:gd name="T87" fmla="*/ 26 h 172"/>
                <a:gd name="T88" fmla="*/ 146 w 156"/>
                <a:gd name="T89" fmla="*/ 23 h 172"/>
                <a:gd name="T90" fmla="*/ 148 w 156"/>
                <a:gd name="T91" fmla="*/ 19 h 172"/>
                <a:gd name="T92" fmla="*/ 150 w 156"/>
                <a:gd name="T93" fmla="*/ 16 h 172"/>
                <a:gd name="T94" fmla="*/ 152 w 156"/>
                <a:gd name="T95" fmla="*/ 13 h 172"/>
                <a:gd name="T96" fmla="*/ 153 w 156"/>
                <a:gd name="T97" fmla="*/ 10 h 172"/>
                <a:gd name="T98" fmla="*/ 154 w 156"/>
                <a:gd name="T99" fmla="*/ 6 h 172"/>
                <a:gd name="T100" fmla="*/ 154 w 156"/>
                <a:gd name="T101" fmla="*/ 4 h 172"/>
                <a:gd name="T102" fmla="*/ 155 w 156"/>
                <a:gd name="T103" fmla="*/ 0 h 172"/>
                <a:gd name="T104" fmla="*/ 155 w 156"/>
                <a:gd name="T105" fmla="*/ 71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5" name="Group 116"/>
          <p:cNvGrpSpPr>
            <a:grpSpLocks/>
          </p:cNvGrpSpPr>
          <p:nvPr/>
        </p:nvGrpSpPr>
        <p:grpSpPr bwMode="auto">
          <a:xfrm>
            <a:off x="4951413" y="4389438"/>
            <a:ext cx="227012" cy="404812"/>
            <a:chOff x="3399" y="2654"/>
            <a:chExt cx="156" cy="245"/>
          </a:xfrm>
        </p:grpSpPr>
        <p:sp>
          <p:nvSpPr>
            <p:cNvPr id="84044" name="Freeform 117"/>
            <p:cNvSpPr>
              <a:spLocks/>
            </p:cNvSpPr>
            <p:nvPr/>
          </p:nvSpPr>
          <p:spPr bwMode="auto">
            <a:xfrm>
              <a:off x="3399" y="2654"/>
              <a:ext cx="156" cy="172"/>
            </a:xfrm>
            <a:custGeom>
              <a:avLst/>
              <a:gdLst>
                <a:gd name="T0" fmla="*/ 0 w 156"/>
                <a:gd name="T1" fmla="*/ 100 h 172"/>
                <a:gd name="T2" fmla="*/ 0 w 156"/>
                <a:gd name="T3" fmla="*/ 96 h 172"/>
                <a:gd name="T4" fmla="*/ 1 w 156"/>
                <a:gd name="T5" fmla="*/ 89 h 172"/>
                <a:gd name="T6" fmla="*/ 2 w 156"/>
                <a:gd name="T7" fmla="*/ 81 h 172"/>
                <a:gd name="T8" fmla="*/ 6 w 156"/>
                <a:gd name="T9" fmla="*/ 76 h 172"/>
                <a:gd name="T10" fmla="*/ 9 w 156"/>
                <a:gd name="T11" fmla="*/ 70 h 172"/>
                <a:gd name="T12" fmla="*/ 13 w 156"/>
                <a:gd name="T13" fmla="*/ 65 h 172"/>
                <a:gd name="T14" fmla="*/ 18 w 156"/>
                <a:gd name="T15" fmla="*/ 61 h 172"/>
                <a:gd name="T16" fmla="*/ 24 w 156"/>
                <a:gd name="T17" fmla="*/ 56 h 172"/>
                <a:gd name="T18" fmla="*/ 30 w 156"/>
                <a:gd name="T19" fmla="*/ 52 h 172"/>
                <a:gd name="T20" fmla="*/ 37 w 156"/>
                <a:gd name="T21" fmla="*/ 47 h 172"/>
                <a:gd name="T22" fmla="*/ 45 w 156"/>
                <a:gd name="T23" fmla="*/ 43 h 172"/>
                <a:gd name="T24" fmla="*/ 55 w 156"/>
                <a:gd name="T25" fmla="*/ 39 h 172"/>
                <a:gd name="T26" fmla="*/ 61 w 156"/>
                <a:gd name="T27" fmla="*/ 36 h 172"/>
                <a:gd name="T28" fmla="*/ 68 w 156"/>
                <a:gd name="T29" fmla="*/ 34 h 172"/>
                <a:gd name="T30" fmla="*/ 75 w 156"/>
                <a:gd name="T31" fmla="*/ 32 h 172"/>
                <a:gd name="T32" fmla="*/ 81 w 156"/>
                <a:gd name="T33" fmla="*/ 31 h 172"/>
                <a:gd name="T34" fmla="*/ 86 w 156"/>
                <a:gd name="T35" fmla="*/ 30 h 172"/>
                <a:gd name="T36" fmla="*/ 92 w 156"/>
                <a:gd name="T37" fmla="*/ 28 h 172"/>
                <a:gd name="T38" fmla="*/ 98 w 156"/>
                <a:gd name="T39" fmla="*/ 27 h 172"/>
                <a:gd name="T40" fmla="*/ 106 w 156"/>
                <a:gd name="T41" fmla="*/ 26 h 172"/>
                <a:gd name="T42" fmla="*/ 115 w 156"/>
                <a:gd name="T43" fmla="*/ 25 h 172"/>
                <a:gd name="T44" fmla="*/ 115 w 156"/>
                <a:gd name="T45" fmla="*/ 0 h 172"/>
                <a:gd name="T46" fmla="*/ 155 w 156"/>
                <a:gd name="T47" fmla="*/ 59 h 172"/>
                <a:gd name="T48" fmla="*/ 115 w 156"/>
                <a:gd name="T49" fmla="*/ 131 h 172"/>
                <a:gd name="T50" fmla="*/ 115 w 156"/>
                <a:gd name="T51" fmla="*/ 103 h 172"/>
                <a:gd name="T52" fmla="*/ 109 w 156"/>
                <a:gd name="T53" fmla="*/ 104 h 172"/>
                <a:gd name="T54" fmla="*/ 102 w 156"/>
                <a:gd name="T55" fmla="*/ 105 h 172"/>
                <a:gd name="T56" fmla="*/ 94 w 156"/>
                <a:gd name="T57" fmla="*/ 106 h 172"/>
                <a:gd name="T58" fmla="*/ 86 w 156"/>
                <a:gd name="T59" fmla="*/ 108 h 172"/>
                <a:gd name="T60" fmla="*/ 79 w 156"/>
                <a:gd name="T61" fmla="*/ 110 h 172"/>
                <a:gd name="T62" fmla="*/ 73 w 156"/>
                <a:gd name="T63" fmla="*/ 111 h 172"/>
                <a:gd name="T64" fmla="*/ 62 w 156"/>
                <a:gd name="T65" fmla="*/ 114 h 172"/>
                <a:gd name="T66" fmla="*/ 53 w 156"/>
                <a:gd name="T67" fmla="*/ 118 h 172"/>
                <a:gd name="T68" fmla="*/ 47 w 156"/>
                <a:gd name="T69" fmla="*/ 121 h 172"/>
                <a:gd name="T70" fmla="*/ 41 w 156"/>
                <a:gd name="T71" fmla="*/ 123 h 172"/>
                <a:gd name="T72" fmla="*/ 36 w 156"/>
                <a:gd name="T73" fmla="*/ 126 h 172"/>
                <a:gd name="T74" fmla="*/ 32 w 156"/>
                <a:gd name="T75" fmla="*/ 128 h 172"/>
                <a:gd name="T76" fmla="*/ 27 w 156"/>
                <a:gd name="T77" fmla="*/ 131 h 172"/>
                <a:gd name="T78" fmla="*/ 24 w 156"/>
                <a:gd name="T79" fmla="*/ 134 h 172"/>
                <a:gd name="T80" fmla="*/ 21 w 156"/>
                <a:gd name="T81" fmla="*/ 136 h 172"/>
                <a:gd name="T82" fmla="*/ 18 w 156"/>
                <a:gd name="T83" fmla="*/ 139 h 172"/>
                <a:gd name="T84" fmla="*/ 14 w 156"/>
                <a:gd name="T85" fmla="*/ 142 h 172"/>
                <a:gd name="T86" fmla="*/ 12 w 156"/>
                <a:gd name="T87" fmla="*/ 145 h 172"/>
                <a:gd name="T88" fmla="*/ 9 w 156"/>
                <a:gd name="T89" fmla="*/ 148 h 172"/>
                <a:gd name="T90" fmla="*/ 7 w 156"/>
                <a:gd name="T91" fmla="*/ 152 h 172"/>
                <a:gd name="T92" fmla="*/ 5 w 156"/>
                <a:gd name="T93" fmla="*/ 155 h 172"/>
                <a:gd name="T94" fmla="*/ 3 w 156"/>
                <a:gd name="T95" fmla="*/ 158 h 172"/>
                <a:gd name="T96" fmla="*/ 2 w 156"/>
                <a:gd name="T97" fmla="*/ 161 h 172"/>
                <a:gd name="T98" fmla="*/ 1 w 156"/>
                <a:gd name="T99" fmla="*/ 165 h 172"/>
                <a:gd name="T100" fmla="*/ 1 w 156"/>
                <a:gd name="T101" fmla="*/ 167 h 172"/>
                <a:gd name="T102" fmla="*/ 0 w 156"/>
                <a:gd name="T103" fmla="*/ 171 h 172"/>
                <a:gd name="T104" fmla="*/ 0 w 156"/>
                <a:gd name="T105" fmla="*/ 100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5" name="Freeform 118"/>
            <p:cNvSpPr>
              <a:spLocks/>
            </p:cNvSpPr>
            <p:nvPr/>
          </p:nvSpPr>
          <p:spPr bwMode="auto">
            <a:xfrm>
              <a:off x="3399" y="2755"/>
              <a:ext cx="117" cy="144"/>
            </a:xfrm>
            <a:custGeom>
              <a:avLst/>
              <a:gdLst>
                <a:gd name="T0" fmla="*/ 0 w 117"/>
                <a:gd name="T1" fmla="*/ 69 h 144"/>
                <a:gd name="T2" fmla="*/ 0 w 117"/>
                <a:gd name="T3" fmla="*/ 0 h 144"/>
                <a:gd name="T4" fmla="*/ 3 w 117"/>
                <a:gd name="T5" fmla="*/ 10 h 144"/>
                <a:gd name="T6" fmla="*/ 8 w 117"/>
                <a:gd name="T7" fmla="*/ 19 h 144"/>
                <a:gd name="T8" fmla="*/ 15 w 117"/>
                <a:gd name="T9" fmla="*/ 27 h 144"/>
                <a:gd name="T10" fmla="*/ 23 w 117"/>
                <a:gd name="T11" fmla="*/ 35 h 144"/>
                <a:gd name="T12" fmla="*/ 34 w 117"/>
                <a:gd name="T13" fmla="*/ 42 h 144"/>
                <a:gd name="T14" fmla="*/ 45 w 117"/>
                <a:gd name="T15" fmla="*/ 48 h 144"/>
                <a:gd name="T16" fmla="*/ 59 w 117"/>
                <a:gd name="T17" fmla="*/ 54 h 144"/>
                <a:gd name="T18" fmla="*/ 75 w 117"/>
                <a:gd name="T19" fmla="*/ 59 h 144"/>
                <a:gd name="T20" fmla="*/ 90 w 117"/>
                <a:gd name="T21" fmla="*/ 62 h 144"/>
                <a:gd name="T22" fmla="*/ 104 w 117"/>
                <a:gd name="T23" fmla="*/ 65 h 144"/>
                <a:gd name="T24" fmla="*/ 116 w 117"/>
                <a:gd name="T25" fmla="*/ 66 h 144"/>
                <a:gd name="T26" fmla="*/ 116 w 117"/>
                <a:gd name="T27" fmla="*/ 143 h 144"/>
                <a:gd name="T28" fmla="*/ 106 w 117"/>
                <a:gd name="T29" fmla="*/ 142 h 144"/>
                <a:gd name="T30" fmla="*/ 96 w 117"/>
                <a:gd name="T31" fmla="*/ 140 h 144"/>
                <a:gd name="T32" fmla="*/ 86 w 117"/>
                <a:gd name="T33" fmla="*/ 138 h 144"/>
                <a:gd name="T34" fmla="*/ 79 w 117"/>
                <a:gd name="T35" fmla="*/ 137 h 144"/>
                <a:gd name="T36" fmla="*/ 69 w 117"/>
                <a:gd name="T37" fmla="*/ 134 h 144"/>
                <a:gd name="T38" fmla="*/ 59 w 117"/>
                <a:gd name="T39" fmla="*/ 130 h 144"/>
                <a:gd name="T40" fmla="*/ 51 w 117"/>
                <a:gd name="T41" fmla="*/ 127 h 144"/>
                <a:gd name="T42" fmla="*/ 43 w 117"/>
                <a:gd name="T43" fmla="*/ 124 h 144"/>
                <a:gd name="T44" fmla="*/ 38 w 117"/>
                <a:gd name="T45" fmla="*/ 121 h 144"/>
                <a:gd name="T46" fmla="*/ 33 w 117"/>
                <a:gd name="T47" fmla="*/ 118 h 144"/>
                <a:gd name="T48" fmla="*/ 28 w 117"/>
                <a:gd name="T49" fmla="*/ 115 h 144"/>
                <a:gd name="T50" fmla="*/ 22 w 117"/>
                <a:gd name="T51" fmla="*/ 111 h 144"/>
                <a:gd name="T52" fmla="*/ 18 w 117"/>
                <a:gd name="T53" fmla="*/ 107 h 144"/>
                <a:gd name="T54" fmla="*/ 15 w 117"/>
                <a:gd name="T55" fmla="*/ 104 h 144"/>
                <a:gd name="T56" fmla="*/ 12 w 117"/>
                <a:gd name="T57" fmla="*/ 101 h 144"/>
                <a:gd name="T58" fmla="*/ 9 w 117"/>
                <a:gd name="T59" fmla="*/ 97 h 144"/>
                <a:gd name="T60" fmla="*/ 6 w 117"/>
                <a:gd name="T61" fmla="*/ 93 h 144"/>
                <a:gd name="T62" fmla="*/ 3 w 117"/>
                <a:gd name="T63" fmla="*/ 88 h 144"/>
                <a:gd name="T64" fmla="*/ 1 w 117"/>
                <a:gd name="T65" fmla="*/ 83 h 144"/>
                <a:gd name="T66" fmla="*/ 0 w 117"/>
                <a:gd name="T67" fmla="*/ 79 h 144"/>
                <a:gd name="T68" fmla="*/ 0 w 117"/>
                <a:gd name="T69" fmla="*/ 74 h 144"/>
                <a:gd name="T70" fmla="*/ 0 w 117"/>
                <a:gd name="T71" fmla="*/ 6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6" name="Group 119"/>
          <p:cNvGrpSpPr>
            <a:grpSpLocks/>
          </p:cNvGrpSpPr>
          <p:nvPr/>
        </p:nvGrpSpPr>
        <p:grpSpPr bwMode="auto">
          <a:xfrm>
            <a:off x="5884863" y="4389438"/>
            <a:ext cx="285750" cy="425450"/>
            <a:chOff x="4040" y="2654"/>
            <a:chExt cx="197" cy="258"/>
          </a:xfrm>
        </p:grpSpPr>
        <p:sp>
          <p:nvSpPr>
            <p:cNvPr id="84042"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3"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7" name="Rectangle 122"/>
          <p:cNvSpPr>
            <a:spLocks noChangeArrowheads="1"/>
          </p:cNvSpPr>
          <p:nvPr/>
        </p:nvSpPr>
        <p:spPr bwMode="auto">
          <a:xfrm>
            <a:off x="6081713" y="4321175"/>
            <a:ext cx="260350"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t>O</a:t>
            </a:r>
            <a:r>
              <a:rPr lang="en-US" altLang="en-US" sz="1200" b="1" baseline="-25000"/>
              <a:t>2</a:t>
            </a:r>
          </a:p>
        </p:txBody>
      </p:sp>
      <p:sp>
        <p:nvSpPr>
          <p:cNvPr id="83988" name="Oval 123"/>
          <p:cNvSpPr>
            <a:spLocks noChangeArrowheads="1"/>
          </p:cNvSpPr>
          <p:nvPr/>
        </p:nvSpPr>
        <p:spPr bwMode="auto">
          <a:xfrm>
            <a:off x="5759450" y="4564063"/>
            <a:ext cx="101600" cy="50800"/>
          </a:xfrm>
          <a:prstGeom prst="ellipse">
            <a:avLst/>
          </a:prstGeom>
          <a:gradFill rotWithShape="0">
            <a:gsLst>
              <a:gs pos="0">
                <a:srgbClr val="4E72CA"/>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89" name="Rectangle 124"/>
          <p:cNvSpPr>
            <a:spLocks noChangeArrowheads="1"/>
          </p:cNvSpPr>
          <p:nvPr/>
        </p:nvSpPr>
        <p:spPr bwMode="auto">
          <a:xfrm>
            <a:off x="5141913" y="3848100"/>
            <a:ext cx="1176337"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NADPH Oxidase</a:t>
            </a:r>
          </a:p>
        </p:txBody>
      </p:sp>
      <p:sp>
        <p:nvSpPr>
          <p:cNvPr id="83990" name="Line 125"/>
          <p:cNvSpPr>
            <a:spLocks noChangeShapeType="1"/>
          </p:cNvSpPr>
          <p:nvPr/>
        </p:nvSpPr>
        <p:spPr bwMode="auto">
          <a:xfrm>
            <a:off x="5762625" y="4067175"/>
            <a:ext cx="42863" cy="449263"/>
          </a:xfrm>
          <a:prstGeom prst="line">
            <a:avLst/>
          </a:prstGeom>
          <a:noFill/>
          <a:ln w="254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3991" name="Rectangle 126"/>
          <p:cNvSpPr>
            <a:spLocks noChangeArrowheads="1"/>
          </p:cNvSpPr>
          <p:nvPr/>
        </p:nvSpPr>
        <p:spPr bwMode="auto">
          <a:xfrm>
            <a:off x="6710363" y="5678488"/>
            <a:ext cx="42068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OH</a:t>
            </a:r>
            <a:r>
              <a:rPr lang="en-US" altLang="en-US" sz="1600" b="1" baseline="30000">
                <a:solidFill>
                  <a:srgbClr val="FAFD00"/>
                </a:solidFill>
              </a:rPr>
              <a:t>-</a:t>
            </a:r>
          </a:p>
        </p:txBody>
      </p:sp>
      <p:grpSp>
        <p:nvGrpSpPr>
          <p:cNvPr id="83992" name="Group 127"/>
          <p:cNvGrpSpPr>
            <a:grpSpLocks/>
          </p:cNvGrpSpPr>
          <p:nvPr/>
        </p:nvGrpSpPr>
        <p:grpSpPr bwMode="auto">
          <a:xfrm>
            <a:off x="6586538" y="5457825"/>
            <a:ext cx="120650" cy="460375"/>
            <a:chOff x="4522" y="3300"/>
            <a:chExt cx="83" cy="279"/>
          </a:xfrm>
        </p:grpSpPr>
        <p:sp>
          <p:nvSpPr>
            <p:cNvPr id="84040"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1"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93" name="Rectangle 130"/>
          <p:cNvSpPr>
            <a:spLocks noChangeArrowheads="1"/>
          </p:cNvSpPr>
          <p:nvPr/>
        </p:nvSpPr>
        <p:spPr bwMode="auto">
          <a:xfrm>
            <a:off x="6151563" y="4543425"/>
            <a:ext cx="358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a:t>
            </a:r>
            <a:r>
              <a:rPr lang="en-US" altLang="en-US" sz="1600" b="1" baseline="-25000">
                <a:solidFill>
                  <a:srgbClr val="FAFD00"/>
                </a:solidFill>
              </a:rPr>
              <a:t>2</a:t>
            </a:r>
            <a:r>
              <a:rPr lang="en-US" altLang="en-US" sz="1600" b="1" baseline="30000">
                <a:solidFill>
                  <a:srgbClr val="FAFD00"/>
                </a:solidFill>
              </a:rPr>
              <a:t>-</a:t>
            </a:r>
          </a:p>
        </p:txBody>
      </p:sp>
      <p:grpSp>
        <p:nvGrpSpPr>
          <p:cNvPr id="83994" name="Group 131"/>
          <p:cNvGrpSpPr>
            <a:grpSpLocks/>
          </p:cNvGrpSpPr>
          <p:nvPr/>
        </p:nvGrpSpPr>
        <p:grpSpPr bwMode="auto">
          <a:xfrm>
            <a:off x="6894513" y="4902200"/>
            <a:ext cx="960437" cy="500063"/>
            <a:chOff x="4734" y="2964"/>
            <a:chExt cx="659" cy="303"/>
          </a:xfrm>
        </p:grpSpPr>
        <p:sp>
          <p:nvSpPr>
            <p:cNvPr id="84038"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981" name="Rectangle 133"/>
            <p:cNvSpPr>
              <a:spLocks noChangeArrowheads="1"/>
            </p:cNvSpPr>
            <p:nvPr/>
          </p:nvSpPr>
          <p:spPr bwMode="auto">
            <a:xfrm>
              <a:off x="4888" y="3050"/>
              <a:ext cx="268"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3995" name="Freeform 134"/>
          <p:cNvSpPr>
            <a:spLocks/>
          </p:cNvSpPr>
          <p:nvPr/>
        </p:nvSpPr>
        <p:spPr bwMode="auto">
          <a:xfrm>
            <a:off x="6486525" y="4073525"/>
            <a:ext cx="1157288" cy="711200"/>
          </a:xfrm>
          <a:custGeom>
            <a:avLst/>
            <a:gdLst>
              <a:gd name="T0" fmla="*/ 2147483647 w 794"/>
              <a:gd name="T1" fmla="*/ 2147483647 h 430"/>
              <a:gd name="T2" fmla="*/ 2147483647 w 794"/>
              <a:gd name="T3" fmla="*/ 0 h 430"/>
              <a:gd name="T4" fmla="*/ 2147483647 w 794"/>
              <a:gd name="T5" fmla="*/ 2147483647 h 430"/>
              <a:gd name="T6" fmla="*/ 2147483647 w 794"/>
              <a:gd name="T7" fmla="*/ 2147483647 h 430"/>
              <a:gd name="T8" fmla="*/ 2147483647 w 794"/>
              <a:gd name="T9" fmla="*/ 2147483647 h 430"/>
              <a:gd name="T10" fmla="*/ 2147483647 w 794"/>
              <a:gd name="T11" fmla="*/ 2147483647 h 430"/>
              <a:gd name="T12" fmla="*/ 2147483647 w 794"/>
              <a:gd name="T13" fmla="*/ 2147483647 h 430"/>
              <a:gd name="T14" fmla="*/ 2147483647 w 794"/>
              <a:gd name="T15" fmla="*/ 2147483647 h 430"/>
              <a:gd name="T16" fmla="*/ 2147483647 w 794"/>
              <a:gd name="T17" fmla="*/ 2147483647 h 430"/>
              <a:gd name="T18" fmla="*/ 2147483647 w 794"/>
              <a:gd name="T19" fmla="*/ 2147483647 h 430"/>
              <a:gd name="T20" fmla="*/ 2147483647 w 794"/>
              <a:gd name="T21" fmla="*/ 2147483647 h 430"/>
              <a:gd name="T22" fmla="*/ 2147483647 w 794"/>
              <a:gd name="T23" fmla="*/ 2147483647 h 430"/>
              <a:gd name="T24" fmla="*/ 0 w 794"/>
              <a:gd name="T25" fmla="*/ 2147483647 h 430"/>
              <a:gd name="T26" fmla="*/ 2147483647 w 794"/>
              <a:gd name="T27" fmla="*/ 2147483647 h 430"/>
              <a:gd name="T28" fmla="*/ 2147483647 w 794"/>
              <a:gd name="T29" fmla="*/ 2147483647 h 430"/>
              <a:gd name="T30" fmla="*/ 2147483647 w 794"/>
              <a:gd name="T31" fmla="*/ 2147483647 h 430"/>
              <a:gd name="T32" fmla="*/ 2147483647 w 794"/>
              <a:gd name="T33" fmla="*/ 2147483647 h 430"/>
              <a:gd name="T34" fmla="*/ 2147483647 w 794"/>
              <a:gd name="T35" fmla="*/ 2147483647 h 430"/>
              <a:gd name="T36" fmla="*/ 2147483647 w 794"/>
              <a:gd name="T37" fmla="*/ 2147483647 h 430"/>
              <a:gd name="T38" fmla="*/ 2147483647 w 794"/>
              <a:gd name="T39" fmla="*/ 2147483647 h 430"/>
              <a:gd name="T40" fmla="*/ 2147483647 w 794"/>
              <a:gd name="T41" fmla="*/ 2147483647 h 430"/>
              <a:gd name="T42" fmla="*/ 2147483647 w 794"/>
              <a:gd name="T43" fmla="*/ 2147483647 h 430"/>
              <a:gd name="T44" fmla="*/ 2147483647 w 794"/>
              <a:gd name="T45" fmla="*/ 2147483647 h 430"/>
              <a:gd name="T46" fmla="*/ 2147483647 w 794"/>
              <a:gd name="T47" fmla="*/ 2147483647 h 430"/>
              <a:gd name="T48" fmla="*/ 2147483647 w 794"/>
              <a:gd name="T49" fmla="*/ 2147483647 h 430"/>
              <a:gd name="T50" fmla="*/ 2147483647 w 794"/>
              <a:gd name="T51" fmla="*/ 2147483647 h 430"/>
              <a:gd name="T52" fmla="*/ 2147483647 w 794"/>
              <a:gd name="T53" fmla="*/ 2147483647 h 430"/>
              <a:gd name="T54" fmla="*/ 2147483647 w 794"/>
              <a:gd name="T55" fmla="*/ 2147483647 h 430"/>
              <a:gd name="T56" fmla="*/ 2147483647 w 794"/>
              <a:gd name="T57" fmla="*/ 2147483647 h 430"/>
              <a:gd name="T58" fmla="*/ 2147483647 w 794"/>
              <a:gd name="T59" fmla="*/ 2147483647 h 430"/>
              <a:gd name="T60" fmla="*/ 2147483647 w 794"/>
              <a:gd name="T61" fmla="*/ 2147483647 h 430"/>
              <a:gd name="T62" fmla="*/ 2147483647 w 794"/>
              <a:gd name="T63" fmla="*/ 2147483647 h 430"/>
              <a:gd name="T64" fmla="*/ 2147483647 w 794"/>
              <a:gd name="T65" fmla="*/ 2147483647 h 430"/>
              <a:gd name="T66" fmla="*/ 2147483647 w 794"/>
              <a:gd name="T67" fmla="*/ 2147483647 h 430"/>
              <a:gd name="T68" fmla="*/ 2147483647 w 794"/>
              <a:gd name="T69" fmla="*/ 2147483647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96" name="Rectangle 135"/>
          <p:cNvSpPr>
            <a:spLocks noChangeArrowheads="1"/>
          </p:cNvSpPr>
          <p:nvPr/>
        </p:nvSpPr>
        <p:spPr bwMode="auto">
          <a:xfrm>
            <a:off x="6908800" y="4362450"/>
            <a:ext cx="288925"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331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31788">
              <a:spcBef>
                <a:spcPct val="20000"/>
              </a:spcBef>
              <a:buChar char="–"/>
              <a:defRPr sz="2800">
                <a:solidFill>
                  <a:schemeClr val="tx1"/>
                </a:solidFill>
                <a:latin typeface="Arial" pitchFamily="34" charset="0"/>
              </a:defRPr>
            </a:lvl2pPr>
            <a:lvl3pPr marL="1143000" indent="-228600" defTabSz="331788">
              <a:spcBef>
                <a:spcPct val="20000"/>
              </a:spcBef>
              <a:buChar char="•"/>
              <a:defRPr sz="2400">
                <a:solidFill>
                  <a:schemeClr val="tx1"/>
                </a:solidFill>
                <a:latin typeface="Arial" pitchFamily="34" charset="0"/>
              </a:defRPr>
            </a:lvl3pPr>
            <a:lvl4pPr marL="1600200" indent="-228600" defTabSz="331788">
              <a:spcBef>
                <a:spcPct val="20000"/>
              </a:spcBef>
              <a:buChar char="–"/>
              <a:defRPr sz="2000">
                <a:solidFill>
                  <a:schemeClr val="tx1"/>
                </a:solidFill>
                <a:latin typeface="Arial" pitchFamily="34" charset="0"/>
              </a:defRPr>
            </a:lvl4pPr>
            <a:lvl5pPr marL="2057400" indent="-228600" defTabSz="331788">
              <a:spcBef>
                <a:spcPct val="20000"/>
              </a:spcBef>
              <a:buChar char="»"/>
              <a:defRPr sz="2000">
                <a:solidFill>
                  <a:schemeClr val="tx1"/>
                </a:solidFill>
                <a:latin typeface="Arial" pitchFamily="34" charset="0"/>
              </a:defRPr>
            </a:lvl5pPr>
            <a:lvl6pPr marL="2514600" indent="-228600" defTabSz="331788" eaLnBrk="0" fontAlgn="base" hangingPunct="0">
              <a:spcBef>
                <a:spcPct val="20000"/>
              </a:spcBef>
              <a:spcAft>
                <a:spcPct val="0"/>
              </a:spcAft>
              <a:buChar char="»"/>
              <a:defRPr sz="2000">
                <a:solidFill>
                  <a:schemeClr val="tx1"/>
                </a:solidFill>
                <a:latin typeface="Arial" pitchFamily="34" charset="0"/>
              </a:defRPr>
            </a:lvl6pPr>
            <a:lvl7pPr marL="2971800" indent="-228600" defTabSz="331788" eaLnBrk="0" fontAlgn="base" hangingPunct="0">
              <a:spcBef>
                <a:spcPct val="20000"/>
              </a:spcBef>
              <a:spcAft>
                <a:spcPct val="0"/>
              </a:spcAft>
              <a:buChar char="»"/>
              <a:defRPr sz="2000">
                <a:solidFill>
                  <a:schemeClr val="tx1"/>
                </a:solidFill>
                <a:latin typeface="Arial" pitchFamily="34" charset="0"/>
              </a:defRPr>
            </a:lvl7pPr>
            <a:lvl8pPr marL="3429000" indent="-228600" defTabSz="331788" eaLnBrk="0" fontAlgn="base" hangingPunct="0">
              <a:spcBef>
                <a:spcPct val="20000"/>
              </a:spcBef>
              <a:spcAft>
                <a:spcPct val="0"/>
              </a:spcAft>
              <a:buChar char="»"/>
              <a:defRPr sz="2000">
                <a:solidFill>
                  <a:schemeClr val="tx1"/>
                </a:solidFill>
                <a:latin typeface="Arial" pitchFamily="34" charset="0"/>
              </a:defRPr>
            </a:lvl8pPr>
            <a:lvl9pPr marL="3886200" indent="-228600" defTabSz="331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FAFD00"/>
                </a:solidFill>
              </a:rPr>
              <a:t>HE</a:t>
            </a:r>
          </a:p>
        </p:txBody>
      </p:sp>
      <p:grpSp>
        <p:nvGrpSpPr>
          <p:cNvPr id="83997" name="Group 136"/>
          <p:cNvGrpSpPr>
            <a:grpSpLocks/>
          </p:cNvGrpSpPr>
          <p:nvPr/>
        </p:nvGrpSpPr>
        <p:grpSpPr bwMode="auto">
          <a:xfrm>
            <a:off x="3449638" y="4940300"/>
            <a:ext cx="103187" cy="169863"/>
            <a:chOff x="2368" y="2987"/>
            <a:chExt cx="71" cy="103"/>
          </a:xfrm>
        </p:grpSpPr>
        <p:sp>
          <p:nvSpPr>
            <p:cNvPr id="84035" name="Line 137"/>
            <p:cNvSpPr>
              <a:spLocks noChangeShapeType="1"/>
            </p:cNvSpPr>
            <p:nvPr/>
          </p:nvSpPr>
          <p:spPr bwMode="auto">
            <a:xfrm flipV="1">
              <a:off x="2384" y="3007"/>
              <a:ext cx="0" cy="83"/>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6" name="Line 138"/>
            <p:cNvSpPr>
              <a:spLocks noChangeShapeType="1"/>
            </p:cNvSpPr>
            <p:nvPr/>
          </p:nvSpPr>
          <p:spPr bwMode="auto">
            <a:xfrm>
              <a:off x="2369" y="2987"/>
              <a:ext cx="1" cy="2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7" name="Line 139"/>
            <p:cNvSpPr>
              <a:spLocks noChangeShapeType="1"/>
            </p:cNvSpPr>
            <p:nvPr/>
          </p:nvSpPr>
          <p:spPr bwMode="auto">
            <a:xfrm flipH="1">
              <a:off x="2368" y="2993"/>
              <a:ext cx="71" cy="1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98" name="Group 140"/>
          <p:cNvGrpSpPr>
            <a:grpSpLocks/>
          </p:cNvGrpSpPr>
          <p:nvPr/>
        </p:nvGrpSpPr>
        <p:grpSpPr bwMode="auto">
          <a:xfrm>
            <a:off x="3235325" y="4813300"/>
            <a:ext cx="169863" cy="115888"/>
            <a:chOff x="2221" y="2911"/>
            <a:chExt cx="117" cy="70"/>
          </a:xfrm>
        </p:grpSpPr>
        <p:sp>
          <p:nvSpPr>
            <p:cNvPr id="84032" name="Line 141"/>
            <p:cNvSpPr>
              <a:spLocks noChangeShapeType="1"/>
            </p:cNvSpPr>
            <p:nvPr/>
          </p:nvSpPr>
          <p:spPr bwMode="auto">
            <a:xfrm>
              <a:off x="2221" y="2933"/>
              <a:ext cx="30"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3" name="Line 142"/>
            <p:cNvSpPr>
              <a:spLocks noChangeShapeType="1"/>
            </p:cNvSpPr>
            <p:nvPr/>
          </p:nvSpPr>
          <p:spPr bwMode="auto">
            <a:xfrm flipH="1">
              <a:off x="2252" y="2911"/>
              <a:ext cx="86" cy="22"/>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4" name="Line 143"/>
            <p:cNvSpPr>
              <a:spLocks noChangeShapeType="1"/>
            </p:cNvSpPr>
            <p:nvPr/>
          </p:nvSpPr>
          <p:spPr bwMode="auto">
            <a:xfrm flipH="1" flipV="1">
              <a:off x="2249" y="2917"/>
              <a:ext cx="89" cy="6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999" name="Freeform 144"/>
          <p:cNvSpPr>
            <a:spLocks/>
          </p:cNvSpPr>
          <p:nvPr/>
        </p:nvSpPr>
        <p:spPr bwMode="auto">
          <a:xfrm>
            <a:off x="379413" y="3776663"/>
            <a:ext cx="3489325" cy="2563812"/>
          </a:xfrm>
          <a:custGeom>
            <a:avLst/>
            <a:gdLst>
              <a:gd name="T0" fmla="*/ 2147483647 w 2395"/>
              <a:gd name="T1" fmla="*/ 2147483647 h 1550"/>
              <a:gd name="T2" fmla="*/ 2147483647 w 2395"/>
              <a:gd name="T3" fmla="*/ 2147483647 h 1550"/>
              <a:gd name="T4" fmla="*/ 2147483647 w 2395"/>
              <a:gd name="T5" fmla="*/ 2147483647 h 1550"/>
              <a:gd name="T6" fmla="*/ 2147483647 w 2395"/>
              <a:gd name="T7" fmla="*/ 2147483647 h 1550"/>
              <a:gd name="T8" fmla="*/ 2147483647 w 2395"/>
              <a:gd name="T9" fmla="*/ 2147483647 h 1550"/>
              <a:gd name="T10" fmla="*/ 2147483647 w 2395"/>
              <a:gd name="T11" fmla="*/ 2147483647 h 1550"/>
              <a:gd name="T12" fmla="*/ 2147483647 w 2395"/>
              <a:gd name="T13" fmla="*/ 2147483647 h 1550"/>
              <a:gd name="T14" fmla="*/ 2147483647 w 2395"/>
              <a:gd name="T15" fmla="*/ 2147483647 h 1550"/>
              <a:gd name="T16" fmla="*/ 2147483647 w 2395"/>
              <a:gd name="T17" fmla="*/ 2147483647 h 1550"/>
              <a:gd name="T18" fmla="*/ 2147483647 w 2395"/>
              <a:gd name="T19" fmla="*/ 2147483647 h 1550"/>
              <a:gd name="T20" fmla="*/ 2147483647 w 2395"/>
              <a:gd name="T21" fmla="*/ 2147483647 h 1550"/>
              <a:gd name="T22" fmla="*/ 2147483647 w 2395"/>
              <a:gd name="T23" fmla="*/ 2147483647 h 1550"/>
              <a:gd name="T24" fmla="*/ 2147483647 w 2395"/>
              <a:gd name="T25" fmla="*/ 2147483647 h 1550"/>
              <a:gd name="T26" fmla="*/ 2147483647 w 2395"/>
              <a:gd name="T27" fmla="*/ 2147483647 h 1550"/>
              <a:gd name="T28" fmla="*/ 2147483647 w 2395"/>
              <a:gd name="T29" fmla="*/ 2147483647 h 1550"/>
              <a:gd name="T30" fmla="*/ 2147483647 w 2395"/>
              <a:gd name="T31" fmla="*/ 2147483647 h 1550"/>
              <a:gd name="T32" fmla="*/ 2147483647 w 2395"/>
              <a:gd name="T33" fmla="*/ 2147483647 h 1550"/>
              <a:gd name="T34" fmla="*/ 2147483647 w 2395"/>
              <a:gd name="T35" fmla="*/ 2147483647 h 1550"/>
              <a:gd name="T36" fmla="*/ 2147483647 w 2395"/>
              <a:gd name="T37" fmla="*/ 2147483647 h 1550"/>
              <a:gd name="T38" fmla="*/ 2147483647 w 2395"/>
              <a:gd name="T39" fmla="*/ 2147483647 h 1550"/>
              <a:gd name="T40" fmla="*/ 2147483647 w 2395"/>
              <a:gd name="T41" fmla="*/ 2147483647 h 1550"/>
              <a:gd name="T42" fmla="*/ 2147483647 w 2395"/>
              <a:gd name="T43" fmla="*/ 2147483647 h 1550"/>
              <a:gd name="T44" fmla="*/ 2147483647 w 2395"/>
              <a:gd name="T45" fmla="*/ 2147483647 h 1550"/>
              <a:gd name="T46" fmla="*/ 2147483647 w 2395"/>
              <a:gd name="T47" fmla="*/ 2147483647 h 1550"/>
              <a:gd name="T48" fmla="*/ 2147483647 w 2395"/>
              <a:gd name="T49" fmla="*/ 2147483647 h 1550"/>
              <a:gd name="T50" fmla="*/ 2147483647 w 2395"/>
              <a:gd name="T51" fmla="*/ 2147483647 h 1550"/>
              <a:gd name="T52" fmla="*/ 2147483647 w 2395"/>
              <a:gd name="T53" fmla="*/ 2147483647 h 1550"/>
              <a:gd name="T54" fmla="*/ 2147483647 w 2395"/>
              <a:gd name="T55" fmla="*/ 2147483647 h 1550"/>
              <a:gd name="T56" fmla="*/ 2147483647 w 2395"/>
              <a:gd name="T57" fmla="*/ 0 h 1550"/>
              <a:gd name="T58" fmla="*/ 2147483647 w 2395"/>
              <a:gd name="T59" fmla="*/ 0 h 1550"/>
              <a:gd name="T60" fmla="*/ 2147483647 w 2395"/>
              <a:gd name="T61" fmla="*/ 2147483647 h 1550"/>
              <a:gd name="T62" fmla="*/ 2147483647 w 2395"/>
              <a:gd name="T63" fmla="*/ 2147483647 h 1550"/>
              <a:gd name="T64" fmla="*/ 2147483647 w 2395"/>
              <a:gd name="T65" fmla="*/ 2147483647 h 1550"/>
              <a:gd name="T66" fmla="*/ 2147483647 w 2395"/>
              <a:gd name="T67" fmla="*/ 2147483647 h 1550"/>
              <a:gd name="T68" fmla="*/ 2147483647 w 2395"/>
              <a:gd name="T69" fmla="*/ 2147483647 h 1550"/>
              <a:gd name="T70" fmla="*/ 2147483647 w 2395"/>
              <a:gd name="T71" fmla="*/ 2147483647 h 1550"/>
              <a:gd name="T72" fmla="*/ 2147483647 w 2395"/>
              <a:gd name="T73" fmla="*/ 2147483647 h 1550"/>
              <a:gd name="T74" fmla="*/ 2147483647 w 2395"/>
              <a:gd name="T75" fmla="*/ 2147483647 h 1550"/>
              <a:gd name="T76" fmla="*/ 2147483647 w 2395"/>
              <a:gd name="T77" fmla="*/ 2147483647 h 1550"/>
              <a:gd name="T78" fmla="*/ 2147483647 w 2395"/>
              <a:gd name="T79" fmla="*/ 2147483647 h 1550"/>
              <a:gd name="T80" fmla="*/ 2147483647 w 2395"/>
              <a:gd name="T81" fmla="*/ 2147483647 h 1550"/>
              <a:gd name="T82" fmla="*/ 2147483647 w 2395"/>
              <a:gd name="T83" fmla="*/ 2147483647 h 1550"/>
              <a:gd name="T84" fmla="*/ 2147483647 w 2395"/>
              <a:gd name="T85" fmla="*/ 2147483647 h 1550"/>
              <a:gd name="T86" fmla="*/ 2147483647 w 2395"/>
              <a:gd name="T87" fmla="*/ 2147483647 h 1550"/>
              <a:gd name="T88" fmla="*/ 2147483647 w 2395"/>
              <a:gd name="T89" fmla="*/ 2147483647 h 1550"/>
              <a:gd name="T90" fmla="*/ 2147483647 w 2395"/>
              <a:gd name="T91" fmla="*/ 2147483647 h 1550"/>
              <a:gd name="T92" fmla="*/ 2147483647 w 2395"/>
              <a:gd name="T93" fmla="*/ 2147483647 h 1550"/>
              <a:gd name="T94" fmla="*/ 2147483647 w 2395"/>
              <a:gd name="T95" fmla="*/ 2147483647 h 1550"/>
              <a:gd name="T96" fmla="*/ 0 w 2395"/>
              <a:gd name="T97" fmla="*/ 2147483647 h 1550"/>
              <a:gd name="T98" fmla="*/ 2147483647 w 2395"/>
              <a:gd name="T99" fmla="*/ 2147483647 h 1550"/>
              <a:gd name="T100" fmla="*/ 2147483647 w 2395"/>
              <a:gd name="T101" fmla="*/ 2147483647 h 1550"/>
              <a:gd name="T102" fmla="*/ 2147483647 w 2395"/>
              <a:gd name="T103" fmla="*/ 2147483647 h 1550"/>
              <a:gd name="T104" fmla="*/ 2147483647 w 2395"/>
              <a:gd name="T105" fmla="*/ 2147483647 h 1550"/>
              <a:gd name="T106" fmla="*/ 2147483647 w 2395"/>
              <a:gd name="T107" fmla="*/ 2147483647 h 1550"/>
              <a:gd name="T108" fmla="*/ 2147483647 w 2395"/>
              <a:gd name="T109" fmla="*/ 2147483647 h 1550"/>
              <a:gd name="T110" fmla="*/ 2147483647 w 2395"/>
              <a:gd name="T111" fmla="*/ 2147483647 h 1550"/>
              <a:gd name="T112" fmla="*/ 2147483647 w 2395"/>
              <a:gd name="T113" fmla="*/ 2147483647 h 1550"/>
              <a:gd name="T114" fmla="*/ 2147483647 w 2395"/>
              <a:gd name="T115" fmla="*/ 2147483647 h 1550"/>
              <a:gd name="T116" fmla="*/ 2147483647 w 2395"/>
              <a:gd name="T117" fmla="*/ 2147483647 h 1550"/>
              <a:gd name="T118" fmla="*/ 2147483647 w 2395"/>
              <a:gd name="T119" fmla="*/ 2147483647 h 1550"/>
              <a:gd name="T120" fmla="*/ 2147483647 w 2395"/>
              <a:gd name="T121" fmla="*/ 2147483647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0" name="Oval 145"/>
          <p:cNvSpPr>
            <a:spLocks noChangeArrowheads="1"/>
          </p:cNvSpPr>
          <p:nvPr/>
        </p:nvSpPr>
        <p:spPr bwMode="auto">
          <a:xfrm>
            <a:off x="2216150" y="4176713"/>
            <a:ext cx="501650" cy="373062"/>
          </a:xfrm>
          <a:prstGeom prst="ellipse">
            <a:avLst/>
          </a:prstGeom>
          <a:solidFill>
            <a:srgbClr val="FCD1C1"/>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1" name="Oval 146"/>
          <p:cNvSpPr>
            <a:spLocks noChangeArrowheads="1"/>
          </p:cNvSpPr>
          <p:nvPr/>
        </p:nvSpPr>
        <p:spPr bwMode="auto">
          <a:xfrm>
            <a:off x="2373313" y="4351338"/>
            <a:ext cx="49212" cy="85725"/>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2" name="Oval 147"/>
          <p:cNvSpPr>
            <a:spLocks noChangeArrowheads="1"/>
          </p:cNvSpPr>
          <p:nvPr/>
        </p:nvSpPr>
        <p:spPr bwMode="auto">
          <a:xfrm>
            <a:off x="2489200" y="4259263"/>
            <a:ext cx="49213" cy="889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3" name="Freeform 148"/>
          <p:cNvSpPr>
            <a:spLocks/>
          </p:cNvSpPr>
          <p:nvPr/>
        </p:nvSpPr>
        <p:spPr bwMode="auto">
          <a:xfrm>
            <a:off x="512763" y="3933825"/>
            <a:ext cx="1258887" cy="2147888"/>
          </a:xfrm>
          <a:custGeom>
            <a:avLst/>
            <a:gdLst>
              <a:gd name="T0" fmla="*/ 2147483647 w 864"/>
              <a:gd name="T1" fmla="*/ 2147483647 h 1299"/>
              <a:gd name="T2" fmla="*/ 2147483647 w 864"/>
              <a:gd name="T3" fmla="*/ 2147483647 h 1299"/>
              <a:gd name="T4" fmla="*/ 2147483647 w 864"/>
              <a:gd name="T5" fmla="*/ 2147483647 h 1299"/>
              <a:gd name="T6" fmla="*/ 2147483647 w 864"/>
              <a:gd name="T7" fmla="*/ 2147483647 h 1299"/>
              <a:gd name="T8" fmla="*/ 2147483647 w 864"/>
              <a:gd name="T9" fmla="*/ 2147483647 h 1299"/>
              <a:gd name="T10" fmla="*/ 2147483647 w 864"/>
              <a:gd name="T11" fmla="*/ 2147483647 h 1299"/>
              <a:gd name="T12" fmla="*/ 2147483647 w 864"/>
              <a:gd name="T13" fmla="*/ 2147483647 h 1299"/>
              <a:gd name="T14" fmla="*/ 2147483647 w 864"/>
              <a:gd name="T15" fmla="*/ 2147483647 h 1299"/>
              <a:gd name="T16" fmla="*/ 2147483647 w 864"/>
              <a:gd name="T17" fmla="*/ 2147483647 h 1299"/>
              <a:gd name="T18" fmla="*/ 2147483647 w 864"/>
              <a:gd name="T19" fmla="*/ 2147483647 h 1299"/>
              <a:gd name="T20" fmla="*/ 2147483647 w 864"/>
              <a:gd name="T21" fmla="*/ 0 h 1299"/>
              <a:gd name="T22" fmla="*/ 2147483647 w 864"/>
              <a:gd name="T23" fmla="*/ 2147483647 h 1299"/>
              <a:gd name="T24" fmla="*/ 2147483647 w 864"/>
              <a:gd name="T25" fmla="*/ 2147483647 h 1299"/>
              <a:gd name="T26" fmla="*/ 2147483647 w 864"/>
              <a:gd name="T27" fmla="*/ 2147483647 h 1299"/>
              <a:gd name="T28" fmla="*/ 2147483647 w 864"/>
              <a:gd name="T29" fmla="*/ 2147483647 h 1299"/>
              <a:gd name="T30" fmla="*/ 2147483647 w 864"/>
              <a:gd name="T31" fmla="*/ 2147483647 h 1299"/>
              <a:gd name="T32" fmla="*/ 2147483647 w 864"/>
              <a:gd name="T33" fmla="*/ 2147483647 h 1299"/>
              <a:gd name="T34" fmla="*/ 2147483647 w 864"/>
              <a:gd name="T35" fmla="*/ 2147483647 h 1299"/>
              <a:gd name="T36" fmla="*/ 2147483647 w 864"/>
              <a:gd name="T37" fmla="*/ 2147483647 h 1299"/>
              <a:gd name="T38" fmla="*/ 2147483647 w 864"/>
              <a:gd name="T39" fmla="*/ 2147483647 h 1299"/>
              <a:gd name="T40" fmla="*/ 2147483647 w 864"/>
              <a:gd name="T41" fmla="*/ 2147483647 h 1299"/>
              <a:gd name="T42" fmla="*/ 2147483647 w 864"/>
              <a:gd name="T43" fmla="*/ 2147483647 h 1299"/>
              <a:gd name="T44" fmla="*/ 2147483647 w 864"/>
              <a:gd name="T45" fmla="*/ 2147483647 h 1299"/>
              <a:gd name="T46" fmla="*/ 2147483647 w 864"/>
              <a:gd name="T47" fmla="*/ 2147483647 h 1299"/>
              <a:gd name="T48" fmla="*/ 2147483647 w 864"/>
              <a:gd name="T49" fmla="*/ 2147483647 h 1299"/>
              <a:gd name="T50" fmla="*/ 2147483647 w 864"/>
              <a:gd name="T51" fmla="*/ 2147483647 h 1299"/>
              <a:gd name="T52" fmla="*/ 2147483647 w 864"/>
              <a:gd name="T53" fmla="*/ 2147483647 h 1299"/>
              <a:gd name="T54" fmla="*/ 2147483647 w 864"/>
              <a:gd name="T55" fmla="*/ 2147483647 h 1299"/>
              <a:gd name="T56" fmla="*/ 2147483647 w 864"/>
              <a:gd name="T57" fmla="*/ 2147483647 h 1299"/>
              <a:gd name="T58" fmla="*/ 2147483647 w 864"/>
              <a:gd name="T59" fmla="*/ 2147483647 h 1299"/>
              <a:gd name="T60" fmla="*/ 2147483647 w 864"/>
              <a:gd name="T61" fmla="*/ 2147483647 h 1299"/>
              <a:gd name="T62" fmla="*/ 2147483647 w 864"/>
              <a:gd name="T63" fmla="*/ 2147483647 h 1299"/>
              <a:gd name="T64" fmla="*/ 2147483647 w 864"/>
              <a:gd name="T65" fmla="*/ 2147483647 h 1299"/>
              <a:gd name="T66" fmla="*/ 2147483647 w 864"/>
              <a:gd name="T67" fmla="*/ 2147483647 h 1299"/>
              <a:gd name="T68" fmla="*/ 2147483647 w 864"/>
              <a:gd name="T69" fmla="*/ 2147483647 h 1299"/>
              <a:gd name="T70" fmla="*/ 2147483647 w 864"/>
              <a:gd name="T71" fmla="*/ 2147483647 h 1299"/>
              <a:gd name="T72" fmla="*/ 2147483647 w 864"/>
              <a:gd name="T73" fmla="*/ 2147483647 h 1299"/>
              <a:gd name="T74" fmla="*/ 2147483647 w 864"/>
              <a:gd name="T75" fmla="*/ 2147483647 h 1299"/>
              <a:gd name="T76" fmla="*/ 2147483647 w 864"/>
              <a:gd name="T77" fmla="*/ 2147483647 h 1299"/>
              <a:gd name="T78" fmla="*/ 2147483647 w 864"/>
              <a:gd name="T79" fmla="*/ 2147483647 h 1299"/>
              <a:gd name="T80" fmla="*/ 2147483647 w 864"/>
              <a:gd name="T81" fmla="*/ 2147483647 h 1299"/>
              <a:gd name="T82" fmla="*/ 2147483647 w 864"/>
              <a:gd name="T83" fmla="*/ 2147483647 h 1299"/>
              <a:gd name="T84" fmla="*/ 2147483647 w 864"/>
              <a:gd name="T85" fmla="*/ 2147483647 h 1299"/>
              <a:gd name="T86" fmla="*/ 2147483647 w 864"/>
              <a:gd name="T87" fmla="*/ 2147483647 h 1299"/>
              <a:gd name="T88" fmla="*/ 2147483647 w 864"/>
              <a:gd name="T89" fmla="*/ 2147483647 h 1299"/>
              <a:gd name="T90" fmla="*/ 2147483647 w 864"/>
              <a:gd name="T91" fmla="*/ 2147483647 h 1299"/>
              <a:gd name="T92" fmla="*/ 2147483647 w 864"/>
              <a:gd name="T93" fmla="*/ 2147483647 h 1299"/>
              <a:gd name="T94" fmla="*/ 2147483647 w 864"/>
              <a:gd name="T95" fmla="*/ 2147483647 h 1299"/>
              <a:gd name="T96" fmla="*/ 2147483647 w 864"/>
              <a:gd name="T97" fmla="*/ 2147483647 h 1299"/>
              <a:gd name="T98" fmla="*/ 2147483647 w 864"/>
              <a:gd name="T99" fmla="*/ 2147483647 h 1299"/>
              <a:gd name="T100" fmla="*/ 2147483647 w 864"/>
              <a:gd name="T101" fmla="*/ 2147483647 h 1299"/>
              <a:gd name="T102" fmla="*/ 2147483647 w 864"/>
              <a:gd name="T103" fmla="*/ 2147483647 h 1299"/>
              <a:gd name="T104" fmla="*/ 2147483647 w 864"/>
              <a:gd name="T105" fmla="*/ 214748364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4" name="Freeform 149"/>
          <p:cNvSpPr>
            <a:spLocks/>
          </p:cNvSpPr>
          <p:nvPr/>
        </p:nvSpPr>
        <p:spPr bwMode="auto">
          <a:xfrm>
            <a:off x="1016000" y="5692775"/>
            <a:ext cx="382588" cy="244475"/>
          </a:xfrm>
          <a:custGeom>
            <a:avLst/>
            <a:gdLst>
              <a:gd name="T0" fmla="*/ 2147483647 w 262"/>
              <a:gd name="T1" fmla="*/ 2147483647 h 148"/>
              <a:gd name="T2" fmla="*/ 2147483647 w 262"/>
              <a:gd name="T3" fmla="*/ 2147483647 h 148"/>
              <a:gd name="T4" fmla="*/ 2147483647 w 262"/>
              <a:gd name="T5" fmla="*/ 2147483647 h 148"/>
              <a:gd name="T6" fmla="*/ 2147483647 w 262"/>
              <a:gd name="T7" fmla="*/ 2147483647 h 148"/>
              <a:gd name="T8" fmla="*/ 2147483647 w 262"/>
              <a:gd name="T9" fmla="*/ 2147483647 h 148"/>
              <a:gd name="T10" fmla="*/ 2147483647 w 262"/>
              <a:gd name="T11" fmla="*/ 2147483647 h 148"/>
              <a:gd name="T12" fmla="*/ 2147483647 w 262"/>
              <a:gd name="T13" fmla="*/ 2147483647 h 148"/>
              <a:gd name="T14" fmla="*/ 2147483647 w 262"/>
              <a:gd name="T15" fmla="*/ 2147483647 h 148"/>
              <a:gd name="T16" fmla="*/ 2147483647 w 262"/>
              <a:gd name="T17" fmla="*/ 2147483647 h 148"/>
              <a:gd name="T18" fmla="*/ 2147483647 w 262"/>
              <a:gd name="T19" fmla="*/ 2147483647 h 148"/>
              <a:gd name="T20" fmla="*/ 2147483647 w 262"/>
              <a:gd name="T21" fmla="*/ 2147483647 h 148"/>
              <a:gd name="T22" fmla="*/ 2147483647 w 262"/>
              <a:gd name="T23" fmla="*/ 2147483647 h 148"/>
              <a:gd name="T24" fmla="*/ 2147483647 w 262"/>
              <a:gd name="T25" fmla="*/ 2147483647 h 148"/>
              <a:gd name="T26" fmla="*/ 2147483647 w 262"/>
              <a:gd name="T27" fmla="*/ 2147483647 h 148"/>
              <a:gd name="T28" fmla="*/ 2147483647 w 262"/>
              <a:gd name="T29" fmla="*/ 2147483647 h 148"/>
              <a:gd name="T30" fmla="*/ 2147483647 w 262"/>
              <a:gd name="T31" fmla="*/ 2147483647 h 148"/>
              <a:gd name="T32" fmla="*/ 2147483647 w 262"/>
              <a:gd name="T33" fmla="*/ 0 h 148"/>
              <a:gd name="T34" fmla="*/ 2147483647 w 262"/>
              <a:gd name="T35" fmla="*/ 0 h 148"/>
              <a:gd name="T36" fmla="*/ 2147483647 w 262"/>
              <a:gd name="T37" fmla="*/ 0 h 148"/>
              <a:gd name="T38" fmla="*/ 2147483647 w 262"/>
              <a:gd name="T39" fmla="*/ 0 h 148"/>
              <a:gd name="T40" fmla="*/ 2147483647 w 262"/>
              <a:gd name="T41" fmla="*/ 0 h 148"/>
              <a:gd name="T42" fmla="*/ 2147483647 w 262"/>
              <a:gd name="T43" fmla="*/ 0 h 148"/>
              <a:gd name="T44" fmla="*/ 2147483647 w 262"/>
              <a:gd name="T45" fmla="*/ 2147483647 h 148"/>
              <a:gd name="T46" fmla="*/ 2147483647 w 262"/>
              <a:gd name="T47" fmla="*/ 2147483647 h 148"/>
              <a:gd name="T48" fmla="*/ 2147483647 w 262"/>
              <a:gd name="T49" fmla="*/ 2147483647 h 148"/>
              <a:gd name="T50" fmla="*/ 0 w 262"/>
              <a:gd name="T51" fmla="*/ 2147483647 h 148"/>
              <a:gd name="T52" fmla="*/ 0 w 262"/>
              <a:gd name="T53" fmla="*/ 2147483647 h 148"/>
              <a:gd name="T54" fmla="*/ 0 w 262"/>
              <a:gd name="T55" fmla="*/ 2147483647 h 148"/>
              <a:gd name="T56" fmla="*/ 2147483647 w 262"/>
              <a:gd name="T57" fmla="*/ 2147483647 h 148"/>
              <a:gd name="T58" fmla="*/ 2147483647 w 262"/>
              <a:gd name="T59" fmla="*/ 2147483647 h 148"/>
              <a:gd name="T60" fmla="*/ 2147483647 w 262"/>
              <a:gd name="T61" fmla="*/ 2147483647 h 148"/>
              <a:gd name="T62" fmla="*/ 2147483647 w 262"/>
              <a:gd name="T63" fmla="*/ 2147483647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5" name="Freeform 150"/>
          <p:cNvSpPr>
            <a:spLocks/>
          </p:cNvSpPr>
          <p:nvPr/>
        </p:nvSpPr>
        <p:spPr bwMode="auto">
          <a:xfrm>
            <a:off x="947738" y="4121150"/>
            <a:ext cx="630237" cy="282575"/>
          </a:xfrm>
          <a:custGeom>
            <a:avLst/>
            <a:gdLst>
              <a:gd name="T0" fmla="*/ 2147483647 w 432"/>
              <a:gd name="T1" fmla="*/ 2147483647 h 171"/>
              <a:gd name="T2" fmla="*/ 2147483647 w 432"/>
              <a:gd name="T3" fmla="*/ 2147483647 h 171"/>
              <a:gd name="T4" fmla="*/ 2147483647 w 432"/>
              <a:gd name="T5" fmla="*/ 2147483647 h 171"/>
              <a:gd name="T6" fmla="*/ 2147483647 w 432"/>
              <a:gd name="T7" fmla="*/ 2147483647 h 171"/>
              <a:gd name="T8" fmla="*/ 2147483647 w 432"/>
              <a:gd name="T9" fmla="*/ 2147483647 h 171"/>
              <a:gd name="T10" fmla="*/ 2147483647 w 432"/>
              <a:gd name="T11" fmla="*/ 2147483647 h 171"/>
              <a:gd name="T12" fmla="*/ 2147483647 w 432"/>
              <a:gd name="T13" fmla="*/ 2147483647 h 171"/>
              <a:gd name="T14" fmla="*/ 2147483647 w 432"/>
              <a:gd name="T15" fmla="*/ 2147483647 h 171"/>
              <a:gd name="T16" fmla="*/ 2147483647 w 432"/>
              <a:gd name="T17" fmla="*/ 2147483647 h 171"/>
              <a:gd name="T18" fmla="*/ 2147483647 w 432"/>
              <a:gd name="T19" fmla="*/ 2147483647 h 171"/>
              <a:gd name="T20" fmla="*/ 2147483647 w 432"/>
              <a:gd name="T21" fmla="*/ 2147483647 h 171"/>
              <a:gd name="T22" fmla="*/ 2147483647 w 432"/>
              <a:gd name="T23" fmla="*/ 2147483647 h 171"/>
              <a:gd name="T24" fmla="*/ 2147483647 w 432"/>
              <a:gd name="T25" fmla="*/ 2147483647 h 171"/>
              <a:gd name="T26" fmla="*/ 2147483647 w 432"/>
              <a:gd name="T27" fmla="*/ 2147483647 h 171"/>
              <a:gd name="T28" fmla="*/ 2147483647 w 432"/>
              <a:gd name="T29" fmla="*/ 2147483647 h 171"/>
              <a:gd name="T30" fmla="*/ 2147483647 w 432"/>
              <a:gd name="T31" fmla="*/ 2147483647 h 171"/>
              <a:gd name="T32" fmla="*/ 2147483647 w 432"/>
              <a:gd name="T33" fmla="*/ 2147483647 h 171"/>
              <a:gd name="T34" fmla="*/ 2147483647 w 432"/>
              <a:gd name="T35" fmla="*/ 2147483647 h 171"/>
              <a:gd name="T36" fmla="*/ 2147483647 w 432"/>
              <a:gd name="T37" fmla="*/ 2147483647 h 171"/>
              <a:gd name="T38" fmla="*/ 2147483647 w 432"/>
              <a:gd name="T39" fmla="*/ 2147483647 h 171"/>
              <a:gd name="T40" fmla="*/ 2147483647 w 432"/>
              <a:gd name="T41" fmla="*/ 2147483647 h 171"/>
              <a:gd name="T42" fmla="*/ 2147483647 w 432"/>
              <a:gd name="T43" fmla="*/ 2147483647 h 171"/>
              <a:gd name="T44" fmla="*/ 2147483647 w 432"/>
              <a:gd name="T45" fmla="*/ 2147483647 h 171"/>
              <a:gd name="T46" fmla="*/ 2147483647 w 432"/>
              <a:gd name="T47" fmla="*/ 2147483647 h 171"/>
              <a:gd name="T48" fmla="*/ 2147483647 w 432"/>
              <a:gd name="T49" fmla="*/ 2147483647 h 171"/>
              <a:gd name="T50" fmla="*/ 2147483647 w 432"/>
              <a:gd name="T51" fmla="*/ 2147483647 h 171"/>
              <a:gd name="T52" fmla="*/ 2147483647 w 432"/>
              <a:gd name="T53" fmla="*/ 2147483647 h 171"/>
              <a:gd name="T54" fmla="*/ 2147483647 w 432"/>
              <a:gd name="T55" fmla="*/ 2147483647 h 171"/>
              <a:gd name="T56" fmla="*/ 2147483647 w 432"/>
              <a:gd name="T57" fmla="*/ 2147483647 h 171"/>
              <a:gd name="T58" fmla="*/ 2147483647 w 432"/>
              <a:gd name="T59" fmla="*/ 0 h 171"/>
              <a:gd name="T60" fmla="*/ 2147483647 w 432"/>
              <a:gd name="T61" fmla="*/ 0 h 171"/>
              <a:gd name="T62" fmla="*/ 2147483647 w 432"/>
              <a:gd name="T63" fmla="*/ 0 h 171"/>
              <a:gd name="T64" fmla="*/ 2147483647 w 432"/>
              <a:gd name="T65" fmla="*/ 2147483647 h 171"/>
              <a:gd name="T66" fmla="*/ 2147483647 w 432"/>
              <a:gd name="T67" fmla="*/ 2147483647 h 171"/>
              <a:gd name="T68" fmla="*/ 2147483647 w 432"/>
              <a:gd name="T69" fmla="*/ 2147483647 h 171"/>
              <a:gd name="T70" fmla="*/ 2147483647 w 432"/>
              <a:gd name="T71" fmla="*/ 2147483647 h 171"/>
              <a:gd name="T72" fmla="*/ 2147483647 w 432"/>
              <a:gd name="T73" fmla="*/ 2147483647 h 171"/>
              <a:gd name="T74" fmla="*/ 2147483647 w 432"/>
              <a:gd name="T75" fmla="*/ 2147483647 h 171"/>
              <a:gd name="T76" fmla="*/ 0 w 432"/>
              <a:gd name="T77" fmla="*/ 2147483647 h 171"/>
              <a:gd name="T78" fmla="*/ 0 w 432"/>
              <a:gd name="T79" fmla="*/ 2147483647 h 171"/>
              <a:gd name="T80" fmla="*/ 2147483647 w 432"/>
              <a:gd name="T81" fmla="*/ 2147483647 h 171"/>
              <a:gd name="T82" fmla="*/ 2147483647 w 432"/>
              <a:gd name="T83" fmla="*/ 2147483647 h 171"/>
              <a:gd name="T84" fmla="*/ 2147483647 w 432"/>
              <a:gd name="T85" fmla="*/ 2147483647 h 171"/>
              <a:gd name="T86" fmla="*/ 2147483647 w 432"/>
              <a:gd name="T87" fmla="*/ 2147483647 h 171"/>
              <a:gd name="T88" fmla="*/ 2147483647 w 432"/>
              <a:gd name="T89" fmla="*/ 2147483647 h 171"/>
              <a:gd name="T90" fmla="*/ 2147483647 w 432"/>
              <a:gd name="T91" fmla="*/ 2147483647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6" name="Oval 151"/>
          <p:cNvSpPr>
            <a:spLocks noChangeArrowheads="1"/>
          </p:cNvSpPr>
          <p:nvPr/>
        </p:nvSpPr>
        <p:spPr bwMode="auto">
          <a:xfrm>
            <a:off x="3784600" y="3986213"/>
            <a:ext cx="84138" cy="49212"/>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007" name="Group 152"/>
          <p:cNvGrpSpPr>
            <a:grpSpLocks/>
          </p:cNvGrpSpPr>
          <p:nvPr/>
        </p:nvGrpSpPr>
        <p:grpSpPr bwMode="auto">
          <a:xfrm>
            <a:off x="3614738" y="3960813"/>
            <a:ext cx="160337" cy="112712"/>
            <a:chOff x="2482" y="2395"/>
            <a:chExt cx="110" cy="68"/>
          </a:xfrm>
        </p:grpSpPr>
        <p:sp>
          <p:nvSpPr>
            <p:cNvPr id="84029" name="Line 153"/>
            <p:cNvSpPr>
              <a:spLocks noChangeShapeType="1"/>
            </p:cNvSpPr>
            <p:nvPr/>
          </p:nvSpPr>
          <p:spPr bwMode="auto">
            <a:xfrm>
              <a:off x="2482" y="2411"/>
              <a:ext cx="24"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0" name="Line 154"/>
            <p:cNvSpPr>
              <a:spLocks noChangeShapeType="1"/>
            </p:cNvSpPr>
            <p:nvPr/>
          </p:nvSpPr>
          <p:spPr bwMode="auto">
            <a:xfrm flipH="1">
              <a:off x="2501" y="2397"/>
              <a:ext cx="91" cy="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1" name="Line 155"/>
            <p:cNvSpPr>
              <a:spLocks noChangeShapeType="1"/>
            </p:cNvSpPr>
            <p:nvPr/>
          </p:nvSpPr>
          <p:spPr bwMode="auto">
            <a:xfrm flipH="1" flipV="1">
              <a:off x="2504" y="2395"/>
              <a:ext cx="82" cy="68"/>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8" name="Group 156"/>
          <p:cNvGrpSpPr>
            <a:grpSpLocks/>
          </p:cNvGrpSpPr>
          <p:nvPr/>
        </p:nvGrpSpPr>
        <p:grpSpPr bwMode="auto">
          <a:xfrm>
            <a:off x="3792538" y="4079875"/>
            <a:ext cx="115887" cy="187325"/>
            <a:chOff x="2604" y="2467"/>
            <a:chExt cx="79" cy="113"/>
          </a:xfrm>
        </p:grpSpPr>
        <p:sp>
          <p:nvSpPr>
            <p:cNvPr id="84026" name="Line 157"/>
            <p:cNvSpPr>
              <a:spLocks noChangeShapeType="1"/>
            </p:cNvSpPr>
            <p:nvPr/>
          </p:nvSpPr>
          <p:spPr bwMode="auto">
            <a:xfrm flipV="1">
              <a:off x="2633" y="2491"/>
              <a:ext cx="0" cy="8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7" name="Line 158"/>
            <p:cNvSpPr>
              <a:spLocks noChangeShapeType="1"/>
            </p:cNvSpPr>
            <p:nvPr/>
          </p:nvSpPr>
          <p:spPr bwMode="auto">
            <a:xfrm>
              <a:off x="2604" y="2467"/>
              <a:ext cx="31" cy="2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8" name="Line 159"/>
            <p:cNvSpPr>
              <a:spLocks noChangeShapeType="1"/>
            </p:cNvSpPr>
            <p:nvPr/>
          </p:nvSpPr>
          <p:spPr bwMode="auto">
            <a:xfrm flipH="1">
              <a:off x="2617" y="2472"/>
              <a:ext cx="66" cy="2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9" name="Group 160"/>
          <p:cNvGrpSpPr>
            <a:grpSpLocks/>
          </p:cNvGrpSpPr>
          <p:nvPr/>
        </p:nvGrpSpPr>
        <p:grpSpPr bwMode="auto">
          <a:xfrm>
            <a:off x="3557588" y="4799013"/>
            <a:ext cx="180975" cy="122237"/>
            <a:chOff x="2443" y="2902"/>
            <a:chExt cx="124" cy="74"/>
          </a:xfrm>
        </p:grpSpPr>
        <p:sp>
          <p:nvSpPr>
            <p:cNvPr id="84023" name="Line 161"/>
            <p:cNvSpPr>
              <a:spLocks noChangeShapeType="1"/>
            </p:cNvSpPr>
            <p:nvPr/>
          </p:nvSpPr>
          <p:spPr bwMode="auto">
            <a:xfrm flipH="1">
              <a:off x="2474" y="2927"/>
              <a:ext cx="93"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4" name="Line 162"/>
            <p:cNvSpPr>
              <a:spLocks noChangeShapeType="1"/>
            </p:cNvSpPr>
            <p:nvPr/>
          </p:nvSpPr>
          <p:spPr bwMode="auto">
            <a:xfrm>
              <a:off x="2443" y="2902"/>
              <a:ext cx="35" cy="27"/>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5" name="Line 163"/>
            <p:cNvSpPr>
              <a:spLocks noChangeShapeType="1"/>
            </p:cNvSpPr>
            <p:nvPr/>
          </p:nvSpPr>
          <p:spPr bwMode="auto">
            <a:xfrm flipV="1">
              <a:off x="2450" y="2911"/>
              <a:ext cx="26" cy="6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10" name="Oval 164"/>
          <p:cNvSpPr>
            <a:spLocks noChangeArrowheads="1"/>
          </p:cNvSpPr>
          <p:nvPr/>
        </p:nvSpPr>
        <p:spPr bwMode="auto">
          <a:xfrm>
            <a:off x="3395663" y="4840288"/>
            <a:ext cx="90487" cy="381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63013" name="Rectangle 165"/>
          <p:cNvSpPr>
            <a:spLocks noChangeArrowheads="1"/>
          </p:cNvSpPr>
          <p:nvPr/>
        </p:nvSpPr>
        <p:spPr bwMode="auto">
          <a:xfrm>
            <a:off x="1651000" y="5207000"/>
            <a:ext cx="512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FC0128"/>
                </a:solidFill>
                <a:effectLst>
                  <a:outerShdw blurRad="38100" dist="38100" dir="2700000" algn="tl">
                    <a:srgbClr val="C0C0C0"/>
                  </a:outerShdw>
                </a:effectLst>
                <a:latin typeface="Arial" pitchFamily="34" charset="0"/>
              </a:rPr>
              <a:t>O</a:t>
            </a:r>
            <a:r>
              <a:rPr lang="en-US" sz="2400" b="1" baseline="-25000">
                <a:solidFill>
                  <a:srgbClr val="FC0128"/>
                </a:solidFill>
                <a:effectLst>
                  <a:outerShdw blurRad="38100" dist="38100" dir="2700000" algn="tl">
                    <a:srgbClr val="C0C0C0"/>
                  </a:outerShdw>
                </a:effectLst>
                <a:latin typeface="Arial" pitchFamily="34" charset="0"/>
              </a:rPr>
              <a:t>2</a:t>
            </a:r>
            <a:r>
              <a:rPr lang="en-US" sz="2400" b="1" baseline="30000">
                <a:solidFill>
                  <a:srgbClr val="FC0128"/>
                </a:solidFill>
                <a:effectLst>
                  <a:outerShdw blurRad="38100" dist="38100" dir="2700000" algn="tl">
                    <a:srgbClr val="C0C0C0"/>
                  </a:outerShdw>
                </a:effectLst>
                <a:latin typeface="Arial" pitchFamily="34" charset="0"/>
              </a:rPr>
              <a:t>-</a:t>
            </a:r>
          </a:p>
        </p:txBody>
      </p:sp>
      <p:sp>
        <p:nvSpPr>
          <p:cNvPr id="463014" name="Rectangle 166"/>
          <p:cNvSpPr>
            <a:spLocks noChangeArrowheads="1"/>
          </p:cNvSpPr>
          <p:nvPr/>
        </p:nvSpPr>
        <p:spPr bwMode="auto">
          <a:xfrm>
            <a:off x="1970088" y="5613400"/>
            <a:ext cx="75723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00FF00"/>
                </a:solidFill>
                <a:effectLst>
                  <a:outerShdw blurRad="38100" dist="38100" dir="2700000" algn="tl">
                    <a:srgbClr val="C0C0C0"/>
                  </a:outerShdw>
                </a:effectLst>
                <a:latin typeface="Arial" pitchFamily="34" charset="0"/>
              </a:rPr>
              <a:t>H</a:t>
            </a:r>
            <a:r>
              <a:rPr lang="en-US" sz="2400" b="1" baseline="-25000">
                <a:solidFill>
                  <a:srgbClr val="00FF00"/>
                </a:solidFill>
                <a:effectLst>
                  <a:outerShdw blurRad="38100" dist="38100" dir="2700000" algn="tl">
                    <a:srgbClr val="C0C0C0"/>
                  </a:outerShdw>
                </a:effectLst>
                <a:latin typeface="Arial" pitchFamily="34" charset="0"/>
              </a:rPr>
              <a:t>2</a:t>
            </a:r>
            <a:r>
              <a:rPr lang="en-US" sz="2400" b="1">
                <a:solidFill>
                  <a:srgbClr val="00FF00"/>
                </a:solidFill>
                <a:effectLst>
                  <a:outerShdw blurRad="38100" dist="38100" dir="2700000" algn="tl">
                    <a:srgbClr val="C0C0C0"/>
                  </a:outerShdw>
                </a:effectLst>
                <a:latin typeface="Arial" pitchFamily="34" charset="0"/>
              </a:rPr>
              <a:t>O</a:t>
            </a:r>
            <a:r>
              <a:rPr lang="en-US" sz="2400" b="1" baseline="-25000">
                <a:solidFill>
                  <a:srgbClr val="00FF00"/>
                </a:solidFill>
                <a:effectLst>
                  <a:outerShdw blurRad="38100" dist="38100" dir="2700000" algn="tl">
                    <a:srgbClr val="C0C0C0"/>
                  </a:outerShdw>
                </a:effectLst>
                <a:latin typeface="Arial" pitchFamily="34" charset="0"/>
              </a:rPr>
              <a:t>2</a:t>
            </a:r>
          </a:p>
        </p:txBody>
      </p:sp>
      <p:sp>
        <p:nvSpPr>
          <p:cNvPr id="84013" name="Arc 167"/>
          <p:cNvSpPr>
            <a:spLocks/>
          </p:cNvSpPr>
          <p:nvPr/>
        </p:nvSpPr>
        <p:spPr bwMode="auto">
          <a:xfrm>
            <a:off x="1889125" y="4460875"/>
            <a:ext cx="430213" cy="7207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99"/>
                </a:moveTo>
                <a:cubicBezTo>
                  <a:pt x="0" y="9699"/>
                  <a:pt x="9626" y="40"/>
                  <a:pt x="21527" y="0"/>
                </a:cubicBezTo>
              </a:path>
              <a:path w="21600" h="21600" stroke="0" extrusionOk="0">
                <a:moveTo>
                  <a:pt x="0" y="21599"/>
                </a:moveTo>
                <a:cubicBezTo>
                  <a:pt x="0" y="9699"/>
                  <a:pt x="9626" y="40"/>
                  <a:pt x="21527" y="0"/>
                </a:cubicBezTo>
                <a:lnTo>
                  <a:pt x="21600" y="21600"/>
                </a:lnTo>
                <a:lnTo>
                  <a:pt x="0" y="21599"/>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4" name="Arc 168"/>
          <p:cNvSpPr>
            <a:spLocks/>
          </p:cNvSpPr>
          <p:nvPr/>
        </p:nvSpPr>
        <p:spPr bwMode="auto">
          <a:xfrm>
            <a:off x="2425700" y="4502150"/>
            <a:ext cx="123825" cy="1108075"/>
          </a:xfrm>
          <a:custGeom>
            <a:avLst/>
            <a:gdLst>
              <a:gd name="T0" fmla="*/ 0 w 21600"/>
              <a:gd name="T1" fmla="*/ 2147483647 h 21599"/>
              <a:gd name="T2" fmla="*/ 132156817 w 21600"/>
              <a:gd name="T3" fmla="*/ 0 h 21599"/>
              <a:gd name="T4" fmla="*/ 133729320 w 21600"/>
              <a:gd name="T5" fmla="*/ 2147483647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68"/>
                  <a:pt x="9516" y="139"/>
                  <a:pt x="21346" y="0"/>
                </a:cubicBezTo>
              </a:path>
              <a:path w="21600" h="21599" stroke="0" extrusionOk="0">
                <a:moveTo>
                  <a:pt x="0" y="21598"/>
                </a:moveTo>
                <a:cubicBezTo>
                  <a:pt x="0" y="9768"/>
                  <a:pt x="9516" y="139"/>
                  <a:pt x="21346" y="0"/>
                </a:cubicBezTo>
                <a:lnTo>
                  <a:pt x="21600" y="21599"/>
                </a:lnTo>
                <a:lnTo>
                  <a:pt x="0" y="21598"/>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5" name="Freeform 169"/>
          <p:cNvSpPr>
            <a:spLocks/>
          </p:cNvSpPr>
          <p:nvPr/>
        </p:nvSpPr>
        <p:spPr bwMode="auto">
          <a:xfrm>
            <a:off x="744538" y="5392738"/>
            <a:ext cx="808037" cy="569912"/>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6" name="Freeform 170"/>
          <p:cNvSpPr>
            <a:spLocks/>
          </p:cNvSpPr>
          <p:nvPr/>
        </p:nvSpPr>
        <p:spPr bwMode="auto">
          <a:xfrm>
            <a:off x="912813" y="3940175"/>
            <a:ext cx="808037" cy="571500"/>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4017" name="Group 171"/>
          <p:cNvGrpSpPr>
            <a:grpSpLocks/>
          </p:cNvGrpSpPr>
          <p:nvPr/>
        </p:nvGrpSpPr>
        <p:grpSpPr bwMode="auto">
          <a:xfrm>
            <a:off x="2625725" y="5272088"/>
            <a:ext cx="782638" cy="398462"/>
            <a:chOff x="1803" y="3188"/>
            <a:chExt cx="537" cy="241"/>
          </a:xfrm>
        </p:grpSpPr>
        <p:sp>
          <p:nvSpPr>
            <p:cNvPr id="84021"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021" name="Rectangle 173"/>
            <p:cNvSpPr>
              <a:spLocks noChangeArrowheads="1"/>
            </p:cNvSpPr>
            <p:nvPr/>
          </p:nvSpPr>
          <p:spPr bwMode="auto">
            <a:xfrm>
              <a:off x="1922" y="3253"/>
              <a:ext cx="266"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4018" name="Rectangle 174"/>
          <p:cNvSpPr>
            <a:spLocks noChangeArrowheads="1"/>
          </p:cNvSpPr>
          <p:nvPr/>
        </p:nvSpPr>
        <p:spPr bwMode="auto">
          <a:xfrm>
            <a:off x="2808288" y="6199188"/>
            <a:ext cx="3771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2" tIns="31750" rIns="61912" bIns="31750">
            <a:spAutoFit/>
          </a:bodyPr>
          <a:lstStyle>
            <a:lvl1pPr defTabSz="6254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25475">
              <a:spcBef>
                <a:spcPct val="20000"/>
              </a:spcBef>
              <a:buChar char="–"/>
              <a:defRPr sz="2800">
                <a:solidFill>
                  <a:schemeClr val="tx1"/>
                </a:solidFill>
                <a:latin typeface="Arial" pitchFamily="34" charset="0"/>
              </a:defRPr>
            </a:lvl2pPr>
            <a:lvl3pPr marL="1143000" indent="-228600" defTabSz="625475">
              <a:spcBef>
                <a:spcPct val="20000"/>
              </a:spcBef>
              <a:buChar char="•"/>
              <a:defRPr sz="2400">
                <a:solidFill>
                  <a:schemeClr val="tx1"/>
                </a:solidFill>
                <a:latin typeface="Arial" pitchFamily="34" charset="0"/>
              </a:defRPr>
            </a:lvl3pPr>
            <a:lvl4pPr marL="1600200" indent="-228600" defTabSz="625475">
              <a:spcBef>
                <a:spcPct val="20000"/>
              </a:spcBef>
              <a:buChar char="–"/>
              <a:defRPr sz="2000">
                <a:solidFill>
                  <a:schemeClr val="tx1"/>
                </a:solidFill>
                <a:latin typeface="Arial" pitchFamily="34" charset="0"/>
              </a:defRPr>
            </a:lvl4pPr>
            <a:lvl5pPr marL="2057400" indent="-228600" defTabSz="625475">
              <a:spcBef>
                <a:spcPct val="20000"/>
              </a:spcBef>
              <a:buChar char="»"/>
              <a:defRPr sz="2000">
                <a:solidFill>
                  <a:schemeClr val="tx1"/>
                </a:solidFill>
                <a:latin typeface="Arial" pitchFamily="34" charset="0"/>
              </a:defRPr>
            </a:lvl5pPr>
            <a:lvl6pPr marL="2514600" indent="-228600" defTabSz="625475" eaLnBrk="0" fontAlgn="base" hangingPunct="0">
              <a:spcBef>
                <a:spcPct val="20000"/>
              </a:spcBef>
              <a:spcAft>
                <a:spcPct val="0"/>
              </a:spcAft>
              <a:buChar char="»"/>
              <a:defRPr sz="2000">
                <a:solidFill>
                  <a:schemeClr val="tx1"/>
                </a:solidFill>
                <a:latin typeface="Arial" pitchFamily="34" charset="0"/>
              </a:defRPr>
            </a:lvl6pPr>
            <a:lvl7pPr marL="2971800" indent="-228600" defTabSz="625475" eaLnBrk="0" fontAlgn="base" hangingPunct="0">
              <a:spcBef>
                <a:spcPct val="20000"/>
              </a:spcBef>
              <a:spcAft>
                <a:spcPct val="0"/>
              </a:spcAft>
              <a:buChar char="»"/>
              <a:defRPr sz="2000">
                <a:solidFill>
                  <a:schemeClr val="tx1"/>
                </a:solidFill>
                <a:latin typeface="Arial" pitchFamily="34" charset="0"/>
              </a:defRPr>
            </a:lvl7pPr>
            <a:lvl8pPr marL="3429000" indent="-228600" defTabSz="625475" eaLnBrk="0" fontAlgn="base" hangingPunct="0">
              <a:spcBef>
                <a:spcPct val="20000"/>
              </a:spcBef>
              <a:spcAft>
                <a:spcPct val="0"/>
              </a:spcAft>
              <a:buChar char="»"/>
              <a:defRPr sz="2000">
                <a:solidFill>
                  <a:schemeClr val="tx1"/>
                </a:solidFill>
                <a:latin typeface="Arial" pitchFamily="34" charset="0"/>
              </a:defRPr>
            </a:lvl8pPr>
            <a:lvl9pPr marL="3886200" indent="-228600" defTabSz="6254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chemeClr val="tx2"/>
                </a:solidFill>
              </a:rPr>
              <a:t>Example: Neutrophil Oxidative Burst</a:t>
            </a:r>
          </a:p>
        </p:txBody>
      </p:sp>
      <p:sp>
        <p:nvSpPr>
          <p:cNvPr id="84019" name="Freeform 175"/>
          <p:cNvSpPr>
            <a:spLocks/>
          </p:cNvSpPr>
          <p:nvPr/>
        </p:nvSpPr>
        <p:spPr bwMode="auto">
          <a:xfrm>
            <a:off x="2705100" y="4595813"/>
            <a:ext cx="515938" cy="228600"/>
          </a:xfrm>
          <a:custGeom>
            <a:avLst/>
            <a:gdLst>
              <a:gd name="T0" fmla="*/ 2147483647 w 354"/>
              <a:gd name="T1" fmla="*/ 2147483647 h 138"/>
              <a:gd name="T2" fmla="*/ 2147483647 w 354"/>
              <a:gd name="T3" fmla="*/ 2147483647 h 138"/>
              <a:gd name="T4" fmla="*/ 2147483647 w 354"/>
              <a:gd name="T5" fmla="*/ 2147483647 h 138"/>
              <a:gd name="T6" fmla="*/ 2147483647 w 354"/>
              <a:gd name="T7" fmla="*/ 2147483647 h 138"/>
              <a:gd name="T8" fmla="*/ 2147483647 w 354"/>
              <a:gd name="T9" fmla="*/ 2147483647 h 138"/>
              <a:gd name="T10" fmla="*/ 2147483647 w 354"/>
              <a:gd name="T11" fmla="*/ 2147483647 h 138"/>
              <a:gd name="T12" fmla="*/ 2147483647 w 354"/>
              <a:gd name="T13" fmla="*/ 2147483647 h 138"/>
              <a:gd name="T14" fmla="*/ 2147483647 w 354"/>
              <a:gd name="T15" fmla="*/ 2147483647 h 138"/>
              <a:gd name="T16" fmla="*/ 2147483647 w 354"/>
              <a:gd name="T17" fmla="*/ 2147483647 h 138"/>
              <a:gd name="T18" fmla="*/ 2147483647 w 354"/>
              <a:gd name="T19" fmla="*/ 2147483647 h 138"/>
              <a:gd name="T20" fmla="*/ 2147483647 w 354"/>
              <a:gd name="T21" fmla="*/ 2147483647 h 138"/>
              <a:gd name="T22" fmla="*/ 2147483647 w 354"/>
              <a:gd name="T23" fmla="*/ 2147483647 h 138"/>
              <a:gd name="T24" fmla="*/ 2147483647 w 354"/>
              <a:gd name="T25" fmla="*/ 2147483647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0" name="Text Box 176"/>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extLst>
      <p:ext uri="{BB962C8B-B14F-4D97-AF65-F5344CB8AC3E}">
        <p14:creationId xmlns:p14="http://schemas.microsoft.com/office/powerpoint/2010/main" val="356294562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1290638" y="171450"/>
            <a:ext cx="6986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b="1">
                <a:latin typeface="Times New Roman" pitchFamily="18" charset="0"/>
              </a:rPr>
              <a:t>DCFH-DA               DCFH              </a:t>
            </a:r>
            <a:r>
              <a:rPr lang="en-US" sz="3200" b="1">
                <a:solidFill>
                  <a:srgbClr val="00FF00"/>
                </a:solidFill>
                <a:latin typeface="Times New Roman" pitchFamily="18" charset="0"/>
              </a:rPr>
              <a:t>DCF</a:t>
            </a:r>
            <a:endParaRPr lang="en-US" sz="3200" b="1">
              <a:solidFill>
                <a:srgbClr val="00FF00"/>
              </a:solidFill>
              <a:effectLst>
                <a:outerShdw blurRad="38100" dist="38100" dir="2700000" algn="tl">
                  <a:srgbClr val="C0C0C0"/>
                </a:outerShdw>
              </a:effectLst>
              <a:latin typeface="Times New Roman" pitchFamily="18" charset="0"/>
            </a:endParaRPr>
          </a:p>
        </p:txBody>
      </p:sp>
      <p:sp>
        <p:nvSpPr>
          <p:cNvPr id="84995" name="Line 3"/>
          <p:cNvSpPr>
            <a:spLocks noChangeShapeType="1"/>
          </p:cNvSpPr>
          <p:nvPr/>
        </p:nvSpPr>
        <p:spPr bwMode="auto">
          <a:xfrm>
            <a:off x="3294063" y="488950"/>
            <a:ext cx="979487"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6" name="Line 4"/>
          <p:cNvSpPr>
            <a:spLocks noChangeShapeType="1"/>
          </p:cNvSpPr>
          <p:nvPr/>
        </p:nvSpPr>
        <p:spPr bwMode="auto">
          <a:xfrm>
            <a:off x="6011863" y="465138"/>
            <a:ext cx="1122362"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7" name="Rectangle 5"/>
          <p:cNvSpPr>
            <a:spLocks noChangeArrowheads="1"/>
          </p:cNvSpPr>
          <p:nvPr/>
        </p:nvSpPr>
        <p:spPr bwMode="auto">
          <a:xfrm>
            <a:off x="2079625" y="2390775"/>
            <a:ext cx="657225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998" name="Rectangle 6"/>
          <p:cNvSpPr>
            <a:spLocks noChangeArrowheads="1"/>
          </p:cNvSpPr>
          <p:nvPr/>
        </p:nvSpPr>
        <p:spPr bwMode="auto">
          <a:xfrm>
            <a:off x="2120900" y="820738"/>
            <a:ext cx="52562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999" name="Group 7"/>
          <p:cNvGrpSpPr>
            <a:grpSpLocks/>
          </p:cNvGrpSpPr>
          <p:nvPr/>
        </p:nvGrpSpPr>
        <p:grpSpPr bwMode="auto">
          <a:xfrm>
            <a:off x="1019175" y="1085850"/>
            <a:ext cx="2381250" cy="1393825"/>
            <a:chOff x="700" y="656"/>
            <a:chExt cx="1635" cy="843"/>
          </a:xfrm>
        </p:grpSpPr>
        <p:grpSp>
          <p:nvGrpSpPr>
            <p:cNvPr id="85227" name="Group 8"/>
            <p:cNvGrpSpPr>
              <a:grpSpLocks/>
            </p:cNvGrpSpPr>
            <p:nvPr/>
          </p:nvGrpSpPr>
          <p:grpSpPr bwMode="auto">
            <a:xfrm>
              <a:off x="1143" y="874"/>
              <a:ext cx="284" cy="276"/>
              <a:chOff x="1143" y="874"/>
              <a:chExt cx="284" cy="276"/>
            </a:xfrm>
          </p:grpSpPr>
          <p:sp>
            <p:nvSpPr>
              <p:cNvPr id="85282" name="Oval 9"/>
              <p:cNvSpPr>
                <a:spLocks noChangeArrowheads="1"/>
              </p:cNvSpPr>
              <p:nvPr/>
            </p:nvSpPr>
            <p:spPr bwMode="auto">
              <a:xfrm>
                <a:off x="1168" y="894"/>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83" name="Line 10"/>
              <p:cNvSpPr>
                <a:spLocks noChangeShapeType="1"/>
              </p:cNvSpPr>
              <p:nvPr/>
            </p:nvSpPr>
            <p:spPr bwMode="auto">
              <a:xfrm>
                <a:off x="1272" y="874"/>
                <a:ext cx="9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4" name="Line 11"/>
              <p:cNvSpPr>
                <a:spLocks noChangeShapeType="1"/>
              </p:cNvSpPr>
              <p:nvPr/>
            </p:nvSpPr>
            <p:spPr bwMode="auto">
              <a:xfrm>
                <a:off x="1375" y="9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5" name="Line 12"/>
              <p:cNvSpPr>
                <a:spLocks noChangeShapeType="1"/>
              </p:cNvSpPr>
              <p:nvPr/>
            </p:nvSpPr>
            <p:spPr bwMode="auto">
              <a:xfrm flipH="1">
                <a:off x="1143" y="874"/>
                <a:ext cx="129"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6" name="Line 13"/>
              <p:cNvSpPr>
                <a:spLocks noChangeShapeType="1"/>
              </p:cNvSpPr>
              <p:nvPr/>
            </p:nvSpPr>
            <p:spPr bwMode="auto">
              <a:xfrm flipV="1">
                <a:off x="1151" y="9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87" name="Group 14"/>
              <p:cNvGrpSpPr>
                <a:grpSpLocks/>
              </p:cNvGrpSpPr>
              <p:nvPr/>
            </p:nvGrpSpPr>
            <p:grpSpPr bwMode="auto">
              <a:xfrm>
                <a:off x="1143" y="1042"/>
                <a:ext cx="224" cy="90"/>
                <a:chOff x="1143" y="1042"/>
                <a:chExt cx="224" cy="90"/>
              </a:xfrm>
            </p:grpSpPr>
            <p:sp>
              <p:nvSpPr>
                <p:cNvPr id="85291" name="Line 15"/>
                <p:cNvSpPr>
                  <a:spLocks noChangeShapeType="1"/>
                </p:cNvSpPr>
                <p:nvPr/>
              </p:nvSpPr>
              <p:spPr bwMode="auto">
                <a:xfrm flipV="1">
                  <a:off x="1272" y="1042"/>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2" name="Line 16"/>
                <p:cNvSpPr>
                  <a:spLocks noChangeShapeType="1"/>
                </p:cNvSpPr>
                <p:nvPr/>
              </p:nvSpPr>
              <p:spPr bwMode="auto">
                <a:xfrm flipH="1" flipV="1">
                  <a:off x="1143" y="1042"/>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88" name="Line 17"/>
              <p:cNvSpPr>
                <a:spLocks noChangeShapeType="1"/>
              </p:cNvSpPr>
              <p:nvPr/>
            </p:nvSpPr>
            <p:spPr bwMode="auto">
              <a:xfrm>
                <a:off x="1272" y="89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9" name="Line 18"/>
              <p:cNvSpPr>
                <a:spLocks noChangeShapeType="1"/>
              </p:cNvSpPr>
              <p:nvPr/>
            </p:nvSpPr>
            <p:spPr bwMode="auto">
              <a:xfrm>
                <a:off x="1167" y="9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0" name="Line 19"/>
              <p:cNvSpPr>
                <a:spLocks noChangeShapeType="1"/>
              </p:cNvSpPr>
              <p:nvPr/>
            </p:nvSpPr>
            <p:spPr bwMode="auto">
              <a:xfrm flipV="1">
                <a:off x="1272" y="1034"/>
                <a:ext cx="77"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8" name="Group 20"/>
            <p:cNvGrpSpPr>
              <a:grpSpLocks/>
            </p:cNvGrpSpPr>
            <p:nvPr/>
          </p:nvGrpSpPr>
          <p:grpSpPr bwMode="auto">
            <a:xfrm>
              <a:off x="1590" y="878"/>
              <a:ext cx="284" cy="276"/>
              <a:chOff x="1590" y="878"/>
              <a:chExt cx="284" cy="276"/>
            </a:xfrm>
          </p:grpSpPr>
          <p:sp>
            <p:nvSpPr>
              <p:cNvPr id="85271" name="Oval 21"/>
              <p:cNvSpPr>
                <a:spLocks noChangeArrowheads="1"/>
              </p:cNvSpPr>
              <p:nvPr/>
            </p:nvSpPr>
            <p:spPr bwMode="auto">
              <a:xfrm>
                <a:off x="1615"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72" name="Line 22"/>
              <p:cNvSpPr>
                <a:spLocks noChangeShapeType="1"/>
              </p:cNvSpPr>
              <p:nvPr/>
            </p:nvSpPr>
            <p:spPr bwMode="auto">
              <a:xfrm>
                <a:off x="1719" y="878"/>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3" name="Line 23"/>
              <p:cNvSpPr>
                <a:spLocks noChangeShapeType="1"/>
              </p:cNvSpPr>
              <p:nvPr/>
            </p:nvSpPr>
            <p:spPr bwMode="auto">
              <a:xfrm>
                <a:off x="1823"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4" name="Line 24"/>
              <p:cNvSpPr>
                <a:spLocks noChangeShapeType="1"/>
              </p:cNvSpPr>
              <p:nvPr/>
            </p:nvSpPr>
            <p:spPr bwMode="auto">
              <a:xfrm flipH="1">
                <a:off x="1590" y="878"/>
                <a:ext cx="129"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5" name="Line 25"/>
              <p:cNvSpPr>
                <a:spLocks noChangeShapeType="1"/>
              </p:cNvSpPr>
              <p:nvPr/>
            </p:nvSpPr>
            <p:spPr bwMode="auto">
              <a:xfrm flipV="1">
                <a:off x="1598"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76" name="Group 26"/>
              <p:cNvGrpSpPr>
                <a:grpSpLocks/>
              </p:cNvGrpSpPr>
              <p:nvPr/>
            </p:nvGrpSpPr>
            <p:grpSpPr bwMode="auto">
              <a:xfrm>
                <a:off x="1590" y="1046"/>
                <a:ext cx="225" cy="90"/>
                <a:chOff x="1590" y="1046"/>
                <a:chExt cx="225" cy="90"/>
              </a:xfrm>
            </p:grpSpPr>
            <p:sp>
              <p:nvSpPr>
                <p:cNvPr id="85280" name="Line 27"/>
                <p:cNvSpPr>
                  <a:spLocks noChangeShapeType="1"/>
                </p:cNvSpPr>
                <p:nvPr/>
              </p:nvSpPr>
              <p:spPr bwMode="auto">
                <a:xfrm flipV="1">
                  <a:off x="1719" y="10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1" name="Line 28"/>
                <p:cNvSpPr>
                  <a:spLocks noChangeShapeType="1"/>
                </p:cNvSpPr>
                <p:nvPr/>
              </p:nvSpPr>
              <p:spPr bwMode="auto">
                <a:xfrm flipH="1" flipV="1">
                  <a:off x="1590"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77" name="Line 29"/>
              <p:cNvSpPr>
                <a:spLocks noChangeShapeType="1"/>
              </p:cNvSpPr>
              <p:nvPr/>
            </p:nvSpPr>
            <p:spPr bwMode="auto">
              <a:xfrm>
                <a:off x="1719" y="899"/>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8" name="Line 30"/>
              <p:cNvSpPr>
                <a:spLocks noChangeShapeType="1"/>
              </p:cNvSpPr>
              <p:nvPr/>
            </p:nvSpPr>
            <p:spPr bwMode="auto">
              <a:xfrm>
                <a:off x="1614" y="958"/>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9" name="Line 31"/>
              <p:cNvSpPr>
                <a:spLocks noChangeShapeType="1"/>
              </p:cNvSpPr>
              <p:nvPr/>
            </p:nvSpPr>
            <p:spPr bwMode="auto">
              <a:xfrm flipV="1">
                <a:off x="1719" y="10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9" name="Group 32"/>
            <p:cNvGrpSpPr>
              <a:grpSpLocks/>
            </p:cNvGrpSpPr>
            <p:nvPr/>
          </p:nvGrpSpPr>
          <p:grpSpPr bwMode="auto">
            <a:xfrm>
              <a:off x="1432" y="1224"/>
              <a:ext cx="283" cy="275"/>
              <a:chOff x="1432" y="1224"/>
              <a:chExt cx="283" cy="275"/>
            </a:xfrm>
          </p:grpSpPr>
          <p:sp>
            <p:nvSpPr>
              <p:cNvPr id="85260" name="Oval 33"/>
              <p:cNvSpPr>
                <a:spLocks noChangeArrowheads="1"/>
              </p:cNvSpPr>
              <p:nvPr/>
            </p:nvSpPr>
            <p:spPr bwMode="auto">
              <a:xfrm>
                <a:off x="1456" y="1244"/>
                <a:ext cx="259" cy="2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61" name="Line 34"/>
              <p:cNvSpPr>
                <a:spLocks noChangeShapeType="1"/>
              </p:cNvSpPr>
              <p:nvPr/>
            </p:nvSpPr>
            <p:spPr bwMode="auto">
              <a:xfrm>
                <a:off x="1559" y="1224"/>
                <a:ext cx="9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2" name="Line 35"/>
              <p:cNvSpPr>
                <a:spLocks noChangeShapeType="1"/>
              </p:cNvSpPr>
              <p:nvPr/>
            </p:nvSpPr>
            <p:spPr bwMode="auto">
              <a:xfrm>
                <a:off x="1664" y="12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3" name="Line 36"/>
              <p:cNvSpPr>
                <a:spLocks noChangeShapeType="1"/>
              </p:cNvSpPr>
              <p:nvPr/>
            </p:nvSpPr>
            <p:spPr bwMode="auto">
              <a:xfrm flipH="1">
                <a:off x="1432" y="1224"/>
                <a:ext cx="12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4" name="Line 37"/>
              <p:cNvSpPr>
                <a:spLocks noChangeShapeType="1"/>
              </p:cNvSpPr>
              <p:nvPr/>
            </p:nvSpPr>
            <p:spPr bwMode="auto">
              <a:xfrm flipV="1">
                <a:off x="1440" y="12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65" name="Group 38"/>
              <p:cNvGrpSpPr>
                <a:grpSpLocks/>
              </p:cNvGrpSpPr>
              <p:nvPr/>
            </p:nvGrpSpPr>
            <p:grpSpPr bwMode="auto">
              <a:xfrm>
                <a:off x="1432" y="1391"/>
                <a:ext cx="224" cy="91"/>
                <a:chOff x="1432" y="1391"/>
                <a:chExt cx="224" cy="91"/>
              </a:xfrm>
            </p:grpSpPr>
            <p:sp>
              <p:nvSpPr>
                <p:cNvPr id="85269" name="Line 39"/>
                <p:cNvSpPr>
                  <a:spLocks noChangeShapeType="1"/>
                </p:cNvSpPr>
                <p:nvPr/>
              </p:nvSpPr>
              <p:spPr bwMode="auto">
                <a:xfrm flipV="1">
                  <a:off x="1559" y="1391"/>
                  <a:ext cx="9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0" name="Line 40"/>
                <p:cNvSpPr>
                  <a:spLocks noChangeShapeType="1"/>
                </p:cNvSpPr>
                <p:nvPr/>
              </p:nvSpPr>
              <p:spPr bwMode="auto">
                <a:xfrm flipH="1" flipV="1">
                  <a:off x="1432" y="1391"/>
                  <a:ext cx="12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66" name="Line 41"/>
              <p:cNvSpPr>
                <a:spLocks noChangeShapeType="1"/>
              </p:cNvSpPr>
              <p:nvPr/>
            </p:nvSpPr>
            <p:spPr bwMode="auto">
              <a:xfrm>
                <a:off x="1560" y="124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7" name="Line 42"/>
              <p:cNvSpPr>
                <a:spLocks noChangeShapeType="1"/>
              </p:cNvSpPr>
              <p:nvPr/>
            </p:nvSpPr>
            <p:spPr bwMode="auto">
              <a:xfrm>
                <a:off x="1455" y="13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8" name="Line 43"/>
              <p:cNvSpPr>
                <a:spLocks noChangeShapeType="1"/>
              </p:cNvSpPr>
              <p:nvPr/>
            </p:nvSpPr>
            <p:spPr bwMode="auto">
              <a:xfrm flipV="1">
                <a:off x="1559" y="13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0" name="Oval 44"/>
            <p:cNvSpPr>
              <a:spLocks noChangeArrowheads="1"/>
            </p:cNvSpPr>
            <p:nvPr/>
          </p:nvSpPr>
          <p:spPr bwMode="auto">
            <a:xfrm>
              <a:off x="1387"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31" name="Line 45"/>
            <p:cNvSpPr>
              <a:spLocks noChangeShapeType="1"/>
            </p:cNvSpPr>
            <p:nvPr/>
          </p:nvSpPr>
          <p:spPr bwMode="auto">
            <a:xfrm>
              <a:off x="1525" y="898"/>
              <a:ext cx="79" cy="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2" name="Line 46"/>
            <p:cNvSpPr>
              <a:spLocks noChangeShapeType="1"/>
            </p:cNvSpPr>
            <p:nvPr/>
          </p:nvSpPr>
          <p:spPr bwMode="auto">
            <a:xfrm>
              <a:off x="1595"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3" name="Line 47"/>
            <p:cNvSpPr>
              <a:spLocks noChangeShapeType="1"/>
            </p:cNvSpPr>
            <p:nvPr/>
          </p:nvSpPr>
          <p:spPr bwMode="auto">
            <a:xfrm flipH="1">
              <a:off x="1363" y="9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4" name="Line 48"/>
            <p:cNvSpPr>
              <a:spLocks noChangeShapeType="1"/>
            </p:cNvSpPr>
            <p:nvPr/>
          </p:nvSpPr>
          <p:spPr bwMode="auto">
            <a:xfrm flipV="1">
              <a:off x="1371"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35" name="Group 49"/>
            <p:cNvGrpSpPr>
              <a:grpSpLocks/>
            </p:cNvGrpSpPr>
            <p:nvPr/>
          </p:nvGrpSpPr>
          <p:grpSpPr bwMode="auto">
            <a:xfrm>
              <a:off x="1363" y="1046"/>
              <a:ext cx="224" cy="90"/>
              <a:chOff x="1363" y="1046"/>
              <a:chExt cx="224" cy="90"/>
            </a:xfrm>
          </p:grpSpPr>
          <p:sp>
            <p:nvSpPr>
              <p:cNvPr id="85258" name="Line 50"/>
              <p:cNvSpPr>
                <a:spLocks noChangeShapeType="1"/>
              </p:cNvSpPr>
              <p:nvPr/>
            </p:nvSpPr>
            <p:spPr bwMode="auto">
              <a:xfrm flipV="1">
                <a:off x="1492" y="10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9" name="Line 51"/>
              <p:cNvSpPr>
                <a:spLocks noChangeShapeType="1"/>
              </p:cNvSpPr>
              <p:nvPr/>
            </p:nvSpPr>
            <p:spPr bwMode="auto">
              <a:xfrm flipH="1" flipV="1">
                <a:off x="1363"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6" name="Line 52"/>
            <p:cNvSpPr>
              <a:spLocks noChangeShapeType="1"/>
            </p:cNvSpPr>
            <p:nvPr/>
          </p:nvSpPr>
          <p:spPr bwMode="auto">
            <a:xfrm>
              <a:off x="1495" y="1134"/>
              <a:ext cx="46"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7" name="Line 53"/>
            <p:cNvSpPr>
              <a:spLocks noChangeShapeType="1"/>
            </p:cNvSpPr>
            <p:nvPr/>
          </p:nvSpPr>
          <p:spPr bwMode="auto">
            <a:xfrm flipV="1">
              <a:off x="1672" y="12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8" name="Line 54"/>
            <p:cNvSpPr>
              <a:spLocks noChangeShapeType="1"/>
            </p:cNvSpPr>
            <p:nvPr/>
          </p:nvSpPr>
          <p:spPr bwMode="auto">
            <a:xfrm flipH="1">
              <a:off x="1422" y="1134"/>
              <a:ext cx="70"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9" name="Line 55"/>
            <p:cNvSpPr>
              <a:spLocks noChangeShapeType="1"/>
            </p:cNvSpPr>
            <p:nvPr/>
          </p:nvSpPr>
          <p:spPr bwMode="auto">
            <a:xfrm flipH="1">
              <a:off x="1096" y="10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0" name="Line 56"/>
            <p:cNvSpPr>
              <a:spLocks noChangeShapeType="1"/>
            </p:cNvSpPr>
            <p:nvPr/>
          </p:nvSpPr>
          <p:spPr bwMode="auto">
            <a:xfrm flipH="1" flipV="1">
              <a:off x="1090" y="886"/>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1" name="Line 57"/>
            <p:cNvSpPr>
              <a:spLocks noChangeShapeType="1"/>
            </p:cNvSpPr>
            <p:nvPr/>
          </p:nvSpPr>
          <p:spPr bwMode="auto">
            <a:xfrm flipV="1">
              <a:off x="1827" y="894"/>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2" name="Line 58"/>
            <p:cNvSpPr>
              <a:spLocks noChangeShapeType="1"/>
            </p:cNvSpPr>
            <p:nvPr/>
          </p:nvSpPr>
          <p:spPr bwMode="auto">
            <a:xfrm>
              <a:off x="1831" y="1062"/>
              <a:ext cx="32"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3" name="Rectangle 59"/>
            <p:cNvSpPr>
              <a:spLocks noChangeArrowheads="1"/>
            </p:cNvSpPr>
            <p:nvPr/>
          </p:nvSpPr>
          <p:spPr bwMode="auto">
            <a:xfrm>
              <a:off x="1726" y="11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244" name="Rectangle 60"/>
            <p:cNvSpPr>
              <a:spLocks noChangeArrowheads="1"/>
            </p:cNvSpPr>
            <p:nvPr/>
          </p:nvSpPr>
          <p:spPr bwMode="auto">
            <a:xfrm>
              <a:off x="1330" y="11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245" name="Rectangle 61"/>
            <p:cNvSpPr>
              <a:spLocks noChangeArrowheads="1"/>
            </p:cNvSpPr>
            <p:nvPr/>
          </p:nvSpPr>
          <p:spPr bwMode="auto">
            <a:xfrm>
              <a:off x="1862" y="1036"/>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grpSp>
          <p:nvGrpSpPr>
            <p:cNvPr id="85246" name="Group 62"/>
            <p:cNvGrpSpPr>
              <a:grpSpLocks/>
            </p:cNvGrpSpPr>
            <p:nvPr/>
          </p:nvGrpSpPr>
          <p:grpSpPr bwMode="auto">
            <a:xfrm>
              <a:off x="959" y="773"/>
              <a:ext cx="21" cy="28"/>
              <a:chOff x="959" y="773"/>
              <a:chExt cx="21" cy="28"/>
            </a:xfrm>
          </p:grpSpPr>
          <p:sp>
            <p:nvSpPr>
              <p:cNvPr id="85256" name="Line 63"/>
              <p:cNvSpPr>
                <a:spLocks noChangeShapeType="1"/>
              </p:cNvSpPr>
              <p:nvPr/>
            </p:nvSpPr>
            <p:spPr bwMode="auto">
              <a:xfrm>
                <a:off x="959" y="774"/>
                <a:ext cx="0" cy="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7" name="Line 64"/>
              <p:cNvSpPr>
                <a:spLocks noChangeShapeType="1"/>
              </p:cNvSpPr>
              <p:nvPr/>
            </p:nvSpPr>
            <p:spPr bwMode="auto">
              <a:xfrm>
                <a:off x="980" y="773"/>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47" name="Rectangle 65"/>
            <p:cNvSpPr>
              <a:spLocks noChangeArrowheads="1"/>
            </p:cNvSpPr>
            <p:nvPr/>
          </p:nvSpPr>
          <p:spPr bwMode="auto">
            <a:xfrm>
              <a:off x="906" y="65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48" name="Rectangle 66"/>
            <p:cNvSpPr>
              <a:spLocks noChangeArrowheads="1"/>
            </p:cNvSpPr>
            <p:nvPr/>
          </p:nvSpPr>
          <p:spPr bwMode="auto">
            <a:xfrm>
              <a:off x="1879" y="826"/>
              <a:ext cx="45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O-C-CH3</a:t>
              </a:r>
            </a:p>
          </p:txBody>
        </p:sp>
        <p:grpSp>
          <p:nvGrpSpPr>
            <p:cNvPr id="85249" name="Group 67"/>
            <p:cNvGrpSpPr>
              <a:grpSpLocks/>
            </p:cNvGrpSpPr>
            <p:nvPr/>
          </p:nvGrpSpPr>
          <p:grpSpPr bwMode="auto">
            <a:xfrm>
              <a:off x="2036" y="798"/>
              <a:ext cx="20" cy="27"/>
              <a:chOff x="2036" y="798"/>
              <a:chExt cx="20" cy="27"/>
            </a:xfrm>
          </p:grpSpPr>
          <p:sp>
            <p:nvSpPr>
              <p:cNvPr id="85254" name="Line 68"/>
              <p:cNvSpPr>
                <a:spLocks noChangeShapeType="1"/>
              </p:cNvSpPr>
              <p:nvPr/>
            </p:nvSpPr>
            <p:spPr bwMode="auto">
              <a:xfrm>
                <a:off x="2036" y="800"/>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5" name="Line 69"/>
              <p:cNvSpPr>
                <a:spLocks noChangeShapeType="1"/>
              </p:cNvSpPr>
              <p:nvPr/>
            </p:nvSpPr>
            <p:spPr bwMode="auto">
              <a:xfrm>
                <a:off x="2056" y="798"/>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50" name="Rectangle 70"/>
            <p:cNvSpPr>
              <a:spLocks noChangeArrowheads="1"/>
            </p:cNvSpPr>
            <p:nvPr/>
          </p:nvSpPr>
          <p:spPr bwMode="auto">
            <a:xfrm>
              <a:off x="1983" y="674"/>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51" name="Rectangle 71"/>
            <p:cNvSpPr>
              <a:spLocks noChangeArrowheads="1"/>
            </p:cNvSpPr>
            <p:nvPr/>
          </p:nvSpPr>
          <p:spPr bwMode="auto">
            <a:xfrm>
              <a:off x="700" y="803"/>
              <a:ext cx="45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CH3-C-O</a:t>
              </a:r>
            </a:p>
          </p:txBody>
        </p:sp>
        <p:sp>
          <p:nvSpPr>
            <p:cNvPr id="85252" name="Rectangle 72"/>
            <p:cNvSpPr>
              <a:spLocks noChangeArrowheads="1"/>
            </p:cNvSpPr>
            <p:nvPr/>
          </p:nvSpPr>
          <p:spPr bwMode="auto">
            <a:xfrm>
              <a:off x="982" y="1034"/>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253" name="Rectangle 73"/>
            <p:cNvSpPr>
              <a:spLocks noChangeArrowheads="1"/>
            </p:cNvSpPr>
            <p:nvPr/>
          </p:nvSpPr>
          <p:spPr bwMode="auto">
            <a:xfrm>
              <a:off x="1425" y="808"/>
              <a:ext cx="13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grpSp>
        <p:nvGrpSpPr>
          <p:cNvPr id="85000" name="Group 74"/>
          <p:cNvGrpSpPr>
            <a:grpSpLocks/>
          </p:cNvGrpSpPr>
          <p:nvPr/>
        </p:nvGrpSpPr>
        <p:grpSpPr bwMode="auto">
          <a:xfrm>
            <a:off x="3509963" y="2000250"/>
            <a:ext cx="1677987" cy="1141413"/>
            <a:chOff x="2410" y="1209"/>
            <a:chExt cx="1152" cy="691"/>
          </a:xfrm>
        </p:grpSpPr>
        <p:grpSp>
          <p:nvGrpSpPr>
            <p:cNvPr id="85169" name="Group 75"/>
            <p:cNvGrpSpPr>
              <a:grpSpLocks/>
            </p:cNvGrpSpPr>
            <p:nvPr/>
          </p:nvGrpSpPr>
          <p:grpSpPr bwMode="auto">
            <a:xfrm>
              <a:off x="2635" y="1275"/>
              <a:ext cx="284" cy="275"/>
              <a:chOff x="2635" y="1275"/>
              <a:chExt cx="284" cy="275"/>
            </a:xfrm>
          </p:grpSpPr>
          <p:sp>
            <p:nvSpPr>
              <p:cNvPr id="85216" name="Oval 76"/>
              <p:cNvSpPr>
                <a:spLocks noChangeArrowheads="1"/>
              </p:cNvSpPr>
              <p:nvPr/>
            </p:nvSpPr>
            <p:spPr bwMode="auto">
              <a:xfrm>
                <a:off x="2659" y="129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17" name="Line 77"/>
              <p:cNvSpPr>
                <a:spLocks noChangeShapeType="1"/>
              </p:cNvSpPr>
              <p:nvPr/>
            </p:nvSpPr>
            <p:spPr bwMode="auto">
              <a:xfrm>
                <a:off x="2763" y="1275"/>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8" name="Line 78"/>
              <p:cNvSpPr>
                <a:spLocks noChangeShapeType="1"/>
              </p:cNvSpPr>
              <p:nvPr/>
            </p:nvSpPr>
            <p:spPr bwMode="auto">
              <a:xfrm>
                <a:off x="2867" y="13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9" name="Line 79"/>
              <p:cNvSpPr>
                <a:spLocks noChangeShapeType="1"/>
              </p:cNvSpPr>
              <p:nvPr/>
            </p:nvSpPr>
            <p:spPr bwMode="auto">
              <a:xfrm flipH="1">
                <a:off x="2635" y="1275"/>
                <a:ext cx="128"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0" name="Line 80"/>
              <p:cNvSpPr>
                <a:spLocks noChangeShapeType="1"/>
              </p:cNvSpPr>
              <p:nvPr/>
            </p:nvSpPr>
            <p:spPr bwMode="auto">
              <a:xfrm flipV="1">
                <a:off x="2643" y="13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21" name="Group 81"/>
              <p:cNvGrpSpPr>
                <a:grpSpLocks/>
              </p:cNvGrpSpPr>
              <p:nvPr/>
            </p:nvGrpSpPr>
            <p:grpSpPr bwMode="auto">
              <a:xfrm>
                <a:off x="2635" y="1442"/>
                <a:ext cx="224" cy="90"/>
                <a:chOff x="2635" y="1442"/>
                <a:chExt cx="224" cy="90"/>
              </a:xfrm>
            </p:grpSpPr>
            <p:sp>
              <p:nvSpPr>
                <p:cNvPr id="85225" name="Line 82"/>
                <p:cNvSpPr>
                  <a:spLocks noChangeShapeType="1"/>
                </p:cNvSpPr>
                <p:nvPr/>
              </p:nvSpPr>
              <p:spPr bwMode="auto">
                <a:xfrm flipV="1">
                  <a:off x="2763" y="1442"/>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6" name="Line 83"/>
                <p:cNvSpPr>
                  <a:spLocks noChangeShapeType="1"/>
                </p:cNvSpPr>
                <p:nvPr/>
              </p:nvSpPr>
              <p:spPr bwMode="auto">
                <a:xfrm flipH="1" flipV="1">
                  <a:off x="2635" y="1442"/>
                  <a:ext cx="128"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22" name="Line 84"/>
              <p:cNvSpPr>
                <a:spLocks noChangeShapeType="1"/>
              </p:cNvSpPr>
              <p:nvPr/>
            </p:nvSpPr>
            <p:spPr bwMode="auto">
              <a:xfrm>
                <a:off x="2764" y="1297"/>
                <a:ext cx="75"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3" name="Line 85"/>
              <p:cNvSpPr>
                <a:spLocks noChangeShapeType="1"/>
              </p:cNvSpPr>
              <p:nvPr/>
            </p:nvSpPr>
            <p:spPr bwMode="auto">
              <a:xfrm>
                <a:off x="2658" y="13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4" name="Line 86"/>
              <p:cNvSpPr>
                <a:spLocks noChangeShapeType="1"/>
              </p:cNvSpPr>
              <p:nvPr/>
            </p:nvSpPr>
            <p:spPr bwMode="auto">
              <a:xfrm flipV="1">
                <a:off x="2763" y="1434"/>
                <a:ext cx="78"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0" name="Group 87"/>
            <p:cNvGrpSpPr>
              <a:grpSpLocks/>
            </p:cNvGrpSpPr>
            <p:nvPr/>
          </p:nvGrpSpPr>
          <p:grpSpPr bwMode="auto">
            <a:xfrm>
              <a:off x="3081" y="1279"/>
              <a:ext cx="284" cy="275"/>
              <a:chOff x="3081" y="1279"/>
              <a:chExt cx="284" cy="275"/>
            </a:xfrm>
          </p:grpSpPr>
          <p:sp>
            <p:nvSpPr>
              <p:cNvPr id="85205" name="Oval 88"/>
              <p:cNvSpPr>
                <a:spLocks noChangeArrowheads="1"/>
              </p:cNvSpPr>
              <p:nvPr/>
            </p:nvSpPr>
            <p:spPr bwMode="auto">
              <a:xfrm>
                <a:off x="3106"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06" name="Line 89"/>
              <p:cNvSpPr>
                <a:spLocks noChangeShapeType="1"/>
              </p:cNvSpPr>
              <p:nvPr/>
            </p:nvSpPr>
            <p:spPr bwMode="auto">
              <a:xfrm>
                <a:off x="3210" y="1279"/>
                <a:ext cx="96"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7" name="Line 90"/>
              <p:cNvSpPr>
                <a:spLocks noChangeShapeType="1"/>
              </p:cNvSpPr>
              <p:nvPr/>
            </p:nvSpPr>
            <p:spPr bwMode="auto">
              <a:xfrm>
                <a:off x="3314"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8" name="Line 91"/>
              <p:cNvSpPr>
                <a:spLocks noChangeShapeType="1"/>
              </p:cNvSpPr>
              <p:nvPr/>
            </p:nvSpPr>
            <p:spPr bwMode="auto">
              <a:xfrm flipH="1">
                <a:off x="3081" y="1279"/>
                <a:ext cx="129"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9" name="Line 92"/>
              <p:cNvSpPr>
                <a:spLocks noChangeShapeType="1"/>
              </p:cNvSpPr>
              <p:nvPr/>
            </p:nvSpPr>
            <p:spPr bwMode="auto">
              <a:xfrm flipV="1">
                <a:off x="3089"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10" name="Group 93"/>
              <p:cNvGrpSpPr>
                <a:grpSpLocks/>
              </p:cNvGrpSpPr>
              <p:nvPr/>
            </p:nvGrpSpPr>
            <p:grpSpPr bwMode="auto">
              <a:xfrm>
                <a:off x="3081" y="1446"/>
                <a:ext cx="225" cy="90"/>
                <a:chOff x="3081" y="1446"/>
                <a:chExt cx="225" cy="90"/>
              </a:xfrm>
            </p:grpSpPr>
            <p:sp>
              <p:nvSpPr>
                <p:cNvPr id="85214" name="Line 94"/>
                <p:cNvSpPr>
                  <a:spLocks noChangeShapeType="1"/>
                </p:cNvSpPr>
                <p:nvPr/>
              </p:nvSpPr>
              <p:spPr bwMode="auto">
                <a:xfrm flipV="1">
                  <a:off x="3210" y="14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5" name="Line 95"/>
                <p:cNvSpPr>
                  <a:spLocks noChangeShapeType="1"/>
                </p:cNvSpPr>
                <p:nvPr/>
              </p:nvSpPr>
              <p:spPr bwMode="auto">
                <a:xfrm flipH="1" flipV="1">
                  <a:off x="3081"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11" name="Line 96"/>
              <p:cNvSpPr>
                <a:spLocks noChangeShapeType="1"/>
              </p:cNvSpPr>
              <p:nvPr/>
            </p:nvSpPr>
            <p:spPr bwMode="auto">
              <a:xfrm>
                <a:off x="3211" y="1300"/>
                <a:ext cx="76"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2" name="Line 97"/>
              <p:cNvSpPr>
                <a:spLocks noChangeShapeType="1"/>
              </p:cNvSpPr>
              <p:nvPr/>
            </p:nvSpPr>
            <p:spPr bwMode="auto">
              <a:xfrm>
                <a:off x="3105" y="1359"/>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3" name="Line 98"/>
              <p:cNvSpPr>
                <a:spLocks noChangeShapeType="1"/>
              </p:cNvSpPr>
              <p:nvPr/>
            </p:nvSpPr>
            <p:spPr bwMode="auto">
              <a:xfrm flipV="1">
                <a:off x="3210" y="14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1" name="Group 99"/>
            <p:cNvGrpSpPr>
              <a:grpSpLocks/>
            </p:cNvGrpSpPr>
            <p:nvPr/>
          </p:nvGrpSpPr>
          <p:grpSpPr bwMode="auto">
            <a:xfrm>
              <a:off x="2923" y="1624"/>
              <a:ext cx="284" cy="276"/>
              <a:chOff x="2923" y="1624"/>
              <a:chExt cx="284" cy="276"/>
            </a:xfrm>
          </p:grpSpPr>
          <p:sp>
            <p:nvSpPr>
              <p:cNvPr id="85194" name="Oval 100"/>
              <p:cNvSpPr>
                <a:spLocks noChangeArrowheads="1"/>
              </p:cNvSpPr>
              <p:nvPr/>
            </p:nvSpPr>
            <p:spPr bwMode="auto">
              <a:xfrm>
                <a:off x="2947" y="164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95" name="Line 101"/>
              <p:cNvSpPr>
                <a:spLocks noChangeShapeType="1"/>
              </p:cNvSpPr>
              <p:nvPr/>
            </p:nvSpPr>
            <p:spPr bwMode="auto">
              <a:xfrm>
                <a:off x="3051" y="1624"/>
                <a:ext cx="96"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6" name="Line 102"/>
              <p:cNvSpPr>
                <a:spLocks noChangeShapeType="1"/>
              </p:cNvSpPr>
              <p:nvPr/>
            </p:nvSpPr>
            <p:spPr bwMode="auto">
              <a:xfrm>
                <a:off x="3155" y="16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7" name="Line 103"/>
              <p:cNvSpPr>
                <a:spLocks noChangeShapeType="1"/>
              </p:cNvSpPr>
              <p:nvPr/>
            </p:nvSpPr>
            <p:spPr bwMode="auto">
              <a:xfrm flipH="1">
                <a:off x="2923" y="1624"/>
                <a:ext cx="128"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8" name="Line 104"/>
              <p:cNvSpPr>
                <a:spLocks noChangeShapeType="1"/>
              </p:cNvSpPr>
              <p:nvPr/>
            </p:nvSpPr>
            <p:spPr bwMode="auto">
              <a:xfrm flipV="1">
                <a:off x="2931" y="16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99" name="Group 105"/>
              <p:cNvGrpSpPr>
                <a:grpSpLocks/>
              </p:cNvGrpSpPr>
              <p:nvPr/>
            </p:nvGrpSpPr>
            <p:grpSpPr bwMode="auto">
              <a:xfrm>
                <a:off x="2923" y="1791"/>
                <a:ext cx="224" cy="91"/>
                <a:chOff x="2923" y="1791"/>
                <a:chExt cx="224" cy="91"/>
              </a:xfrm>
            </p:grpSpPr>
            <p:sp>
              <p:nvSpPr>
                <p:cNvPr id="85203" name="Line 106"/>
                <p:cNvSpPr>
                  <a:spLocks noChangeShapeType="1"/>
                </p:cNvSpPr>
                <p:nvPr/>
              </p:nvSpPr>
              <p:spPr bwMode="auto">
                <a:xfrm flipV="1">
                  <a:off x="3051" y="1791"/>
                  <a:ext cx="96"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4" name="Line 107"/>
                <p:cNvSpPr>
                  <a:spLocks noChangeShapeType="1"/>
                </p:cNvSpPr>
                <p:nvPr/>
              </p:nvSpPr>
              <p:spPr bwMode="auto">
                <a:xfrm flipH="1" flipV="1">
                  <a:off x="2923" y="1791"/>
                  <a:ext cx="128"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00" name="Line 108"/>
              <p:cNvSpPr>
                <a:spLocks noChangeShapeType="1"/>
              </p:cNvSpPr>
              <p:nvPr/>
            </p:nvSpPr>
            <p:spPr bwMode="auto">
              <a:xfrm>
                <a:off x="3052" y="1646"/>
                <a:ext cx="75"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1" name="Line 109"/>
              <p:cNvSpPr>
                <a:spLocks noChangeShapeType="1"/>
              </p:cNvSpPr>
              <p:nvPr/>
            </p:nvSpPr>
            <p:spPr bwMode="auto">
              <a:xfrm>
                <a:off x="2946" y="17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2" name="Line 110"/>
              <p:cNvSpPr>
                <a:spLocks noChangeShapeType="1"/>
              </p:cNvSpPr>
              <p:nvPr/>
            </p:nvSpPr>
            <p:spPr bwMode="auto">
              <a:xfrm flipV="1">
                <a:off x="3051" y="17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2" name="Oval 111"/>
            <p:cNvSpPr>
              <a:spLocks noChangeArrowheads="1"/>
            </p:cNvSpPr>
            <p:nvPr/>
          </p:nvSpPr>
          <p:spPr bwMode="auto">
            <a:xfrm>
              <a:off x="2878"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73" name="Line 112"/>
            <p:cNvSpPr>
              <a:spLocks noChangeShapeType="1"/>
            </p:cNvSpPr>
            <p:nvPr/>
          </p:nvSpPr>
          <p:spPr bwMode="auto">
            <a:xfrm>
              <a:off x="3017" y="1299"/>
              <a:ext cx="79" cy="5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4" name="Line 113"/>
            <p:cNvSpPr>
              <a:spLocks noChangeShapeType="1"/>
            </p:cNvSpPr>
            <p:nvPr/>
          </p:nvSpPr>
          <p:spPr bwMode="auto">
            <a:xfrm>
              <a:off x="3086"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5" name="Line 114"/>
            <p:cNvSpPr>
              <a:spLocks noChangeShapeType="1"/>
            </p:cNvSpPr>
            <p:nvPr/>
          </p:nvSpPr>
          <p:spPr bwMode="auto">
            <a:xfrm flipH="1">
              <a:off x="2854" y="13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6" name="Line 115"/>
            <p:cNvSpPr>
              <a:spLocks noChangeShapeType="1"/>
            </p:cNvSpPr>
            <p:nvPr/>
          </p:nvSpPr>
          <p:spPr bwMode="auto">
            <a:xfrm flipV="1">
              <a:off x="2862"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77" name="Group 116"/>
            <p:cNvGrpSpPr>
              <a:grpSpLocks/>
            </p:cNvGrpSpPr>
            <p:nvPr/>
          </p:nvGrpSpPr>
          <p:grpSpPr bwMode="auto">
            <a:xfrm>
              <a:off x="2854" y="1446"/>
              <a:ext cx="224" cy="90"/>
              <a:chOff x="2854" y="1446"/>
              <a:chExt cx="224" cy="90"/>
            </a:xfrm>
          </p:grpSpPr>
          <p:sp>
            <p:nvSpPr>
              <p:cNvPr id="85192" name="Line 117"/>
              <p:cNvSpPr>
                <a:spLocks noChangeShapeType="1"/>
              </p:cNvSpPr>
              <p:nvPr/>
            </p:nvSpPr>
            <p:spPr bwMode="auto">
              <a:xfrm flipV="1">
                <a:off x="2983" y="14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3" name="Line 118"/>
              <p:cNvSpPr>
                <a:spLocks noChangeShapeType="1"/>
              </p:cNvSpPr>
              <p:nvPr/>
            </p:nvSpPr>
            <p:spPr bwMode="auto">
              <a:xfrm flipH="1" flipV="1">
                <a:off x="2854"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8" name="Line 119"/>
            <p:cNvSpPr>
              <a:spLocks noChangeShapeType="1"/>
            </p:cNvSpPr>
            <p:nvPr/>
          </p:nvSpPr>
          <p:spPr bwMode="auto">
            <a:xfrm>
              <a:off x="2986" y="1534"/>
              <a:ext cx="47"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9" name="Line 120"/>
            <p:cNvSpPr>
              <a:spLocks noChangeShapeType="1"/>
            </p:cNvSpPr>
            <p:nvPr/>
          </p:nvSpPr>
          <p:spPr bwMode="auto">
            <a:xfrm flipV="1">
              <a:off x="3164" y="16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0" name="Line 121"/>
            <p:cNvSpPr>
              <a:spLocks noChangeShapeType="1"/>
            </p:cNvSpPr>
            <p:nvPr/>
          </p:nvSpPr>
          <p:spPr bwMode="auto">
            <a:xfrm flipH="1">
              <a:off x="2914" y="1534"/>
              <a:ext cx="6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1" name="Line 122"/>
            <p:cNvSpPr>
              <a:spLocks noChangeShapeType="1"/>
            </p:cNvSpPr>
            <p:nvPr/>
          </p:nvSpPr>
          <p:spPr bwMode="auto">
            <a:xfrm flipH="1">
              <a:off x="2587" y="14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2" name="Line 123"/>
            <p:cNvSpPr>
              <a:spLocks noChangeShapeType="1"/>
            </p:cNvSpPr>
            <p:nvPr/>
          </p:nvSpPr>
          <p:spPr bwMode="auto">
            <a:xfrm flipH="1" flipV="1">
              <a:off x="2581" y="1287"/>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3" name="Line 124"/>
            <p:cNvSpPr>
              <a:spLocks noChangeShapeType="1"/>
            </p:cNvSpPr>
            <p:nvPr/>
          </p:nvSpPr>
          <p:spPr bwMode="auto">
            <a:xfrm flipV="1">
              <a:off x="3319" y="1295"/>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4" name="Line 125"/>
            <p:cNvSpPr>
              <a:spLocks noChangeShapeType="1"/>
            </p:cNvSpPr>
            <p:nvPr/>
          </p:nvSpPr>
          <p:spPr bwMode="auto">
            <a:xfrm>
              <a:off x="3322" y="1462"/>
              <a:ext cx="33"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5" name="Rectangle 126"/>
            <p:cNvSpPr>
              <a:spLocks noChangeArrowheads="1"/>
            </p:cNvSpPr>
            <p:nvPr/>
          </p:nvSpPr>
          <p:spPr bwMode="auto">
            <a:xfrm>
              <a:off x="3218" y="15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86" name="Rectangle 127"/>
            <p:cNvSpPr>
              <a:spLocks noChangeArrowheads="1"/>
            </p:cNvSpPr>
            <p:nvPr/>
          </p:nvSpPr>
          <p:spPr bwMode="auto">
            <a:xfrm>
              <a:off x="2822" y="15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87" name="Rectangle 128"/>
            <p:cNvSpPr>
              <a:spLocks noChangeArrowheads="1"/>
            </p:cNvSpPr>
            <p:nvPr/>
          </p:nvSpPr>
          <p:spPr bwMode="auto">
            <a:xfrm>
              <a:off x="3354" y="1436"/>
              <a:ext cx="152"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88" name="Rectangle 129"/>
            <p:cNvSpPr>
              <a:spLocks noChangeArrowheads="1"/>
            </p:cNvSpPr>
            <p:nvPr/>
          </p:nvSpPr>
          <p:spPr bwMode="auto">
            <a:xfrm>
              <a:off x="3360" y="122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OH</a:t>
              </a:r>
            </a:p>
          </p:txBody>
        </p:sp>
        <p:sp>
          <p:nvSpPr>
            <p:cNvPr id="85189" name="Rectangle 130"/>
            <p:cNvSpPr>
              <a:spLocks noChangeArrowheads="1"/>
            </p:cNvSpPr>
            <p:nvPr/>
          </p:nvSpPr>
          <p:spPr bwMode="auto">
            <a:xfrm>
              <a:off x="2410" y="1221"/>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90" name="Rectangle 131"/>
            <p:cNvSpPr>
              <a:spLocks noChangeArrowheads="1"/>
            </p:cNvSpPr>
            <p:nvPr/>
          </p:nvSpPr>
          <p:spPr bwMode="auto">
            <a:xfrm>
              <a:off x="2473" y="1435"/>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91" name="Rectangle 132"/>
            <p:cNvSpPr>
              <a:spLocks noChangeArrowheads="1"/>
            </p:cNvSpPr>
            <p:nvPr/>
          </p:nvSpPr>
          <p:spPr bwMode="auto">
            <a:xfrm>
              <a:off x="2916" y="1209"/>
              <a:ext cx="13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sp>
        <p:nvSpPr>
          <p:cNvPr id="85001" name="Line 133"/>
          <p:cNvSpPr>
            <a:spLocks noChangeShapeType="1"/>
          </p:cNvSpPr>
          <p:nvPr/>
        </p:nvSpPr>
        <p:spPr bwMode="auto">
          <a:xfrm flipV="1">
            <a:off x="2549525" y="2706688"/>
            <a:ext cx="1003300" cy="3175"/>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2" name="Line 134"/>
          <p:cNvSpPr>
            <a:spLocks noChangeShapeType="1"/>
          </p:cNvSpPr>
          <p:nvPr/>
        </p:nvSpPr>
        <p:spPr bwMode="auto">
          <a:xfrm>
            <a:off x="4557713" y="3302000"/>
            <a:ext cx="930275" cy="3175"/>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003" name="Group 135"/>
          <p:cNvGrpSpPr>
            <a:grpSpLocks/>
          </p:cNvGrpSpPr>
          <p:nvPr/>
        </p:nvGrpSpPr>
        <p:grpSpPr bwMode="auto">
          <a:xfrm>
            <a:off x="5770563" y="2854325"/>
            <a:ext cx="1676400" cy="1119188"/>
            <a:chOff x="3962" y="1726"/>
            <a:chExt cx="1152" cy="677"/>
          </a:xfrm>
        </p:grpSpPr>
        <p:sp>
          <p:nvSpPr>
            <p:cNvPr id="85117" name="Line 136"/>
            <p:cNvSpPr>
              <a:spLocks noChangeShapeType="1"/>
            </p:cNvSpPr>
            <p:nvPr/>
          </p:nvSpPr>
          <p:spPr bwMode="auto">
            <a:xfrm>
              <a:off x="4315" y="1792"/>
              <a:ext cx="95"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8" name="Line 137"/>
            <p:cNvSpPr>
              <a:spLocks noChangeShapeType="1"/>
            </p:cNvSpPr>
            <p:nvPr/>
          </p:nvSpPr>
          <p:spPr bwMode="auto">
            <a:xfrm>
              <a:off x="4418" y="1865"/>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9" name="Line 138"/>
            <p:cNvSpPr>
              <a:spLocks noChangeShapeType="1"/>
            </p:cNvSpPr>
            <p:nvPr/>
          </p:nvSpPr>
          <p:spPr bwMode="auto">
            <a:xfrm flipH="1">
              <a:off x="4186" y="1792"/>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0" name="Line 139"/>
            <p:cNvSpPr>
              <a:spLocks noChangeShapeType="1"/>
            </p:cNvSpPr>
            <p:nvPr/>
          </p:nvSpPr>
          <p:spPr bwMode="auto">
            <a:xfrm flipV="1">
              <a:off x="4194" y="1849"/>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1" name="Group 140"/>
            <p:cNvGrpSpPr>
              <a:grpSpLocks/>
            </p:cNvGrpSpPr>
            <p:nvPr/>
          </p:nvGrpSpPr>
          <p:grpSpPr bwMode="auto">
            <a:xfrm>
              <a:off x="4186" y="1960"/>
              <a:ext cx="224" cy="89"/>
              <a:chOff x="4186" y="1960"/>
              <a:chExt cx="224" cy="89"/>
            </a:xfrm>
          </p:grpSpPr>
          <p:sp>
            <p:nvSpPr>
              <p:cNvPr id="85167" name="Line 141"/>
              <p:cNvSpPr>
                <a:spLocks noChangeShapeType="1"/>
              </p:cNvSpPr>
              <p:nvPr/>
            </p:nvSpPr>
            <p:spPr bwMode="auto">
              <a:xfrm flipV="1">
                <a:off x="4315" y="1960"/>
                <a:ext cx="95"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8" name="Line 142"/>
              <p:cNvSpPr>
                <a:spLocks noChangeShapeType="1"/>
              </p:cNvSpPr>
              <p:nvPr/>
            </p:nvSpPr>
            <p:spPr bwMode="auto">
              <a:xfrm flipH="1" flipV="1">
                <a:off x="4186" y="1960"/>
                <a:ext cx="129"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22" name="Line 143"/>
            <p:cNvSpPr>
              <a:spLocks noChangeShapeType="1"/>
            </p:cNvSpPr>
            <p:nvPr/>
          </p:nvSpPr>
          <p:spPr bwMode="auto">
            <a:xfrm>
              <a:off x="4229" y="1968"/>
              <a:ext cx="76"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3" name="Line 144"/>
            <p:cNvSpPr>
              <a:spLocks noChangeShapeType="1"/>
            </p:cNvSpPr>
            <p:nvPr/>
          </p:nvSpPr>
          <p:spPr bwMode="auto">
            <a:xfrm>
              <a:off x="4390" y="1876"/>
              <a:ext cx="0" cy="8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4" name="Line 145"/>
            <p:cNvSpPr>
              <a:spLocks noChangeShapeType="1"/>
            </p:cNvSpPr>
            <p:nvPr/>
          </p:nvSpPr>
          <p:spPr bwMode="auto">
            <a:xfrm flipV="1">
              <a:off x="4230" y="1801"/>
              <a:ext cx="78"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5" name="Line 146"/>
            <p:cNvSpPr>
              <a:spLocks noChangeShapeType="1"/>
            </p:cNvSpPr>
            <p:nvPr/>
          </p:nvSpPr>
          <p:spPr bwMode="auto">
            <a:xfrm>
              <a:off x="4762" y="1795"/>
              <a:ext cx="96"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6" name="Line 147"/>
            <p:cNvSpPr>
              <a:spLocks noChangeShapeType="1"/>
            </p:cNvSpPr>
            <p:nvPr/>
          </p:nvSpPr>
          <p:spPr bwMode="auto">
            <a:xfrm>
              <a:off x="4866"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7" name="Line 148"/>
            <p:cNvSpPr>
              <a:spLocks noChangeShapeType="1"/>
            </p:cNvSpPr>
            <p:nvPr/>
          </p:nvSpPr>
          <p:spPr bwMode="auto">
            <a:xfrm flipH="1">
              <a:off x="4633" y="1795"/>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8" name="Line 149"/>
            <p:cNvSpPr>
              <a:spLocks noChangeShapeType="1"/>
            </p:cNvSpPr>
            <p:nvPr/>
          </p:nvSpPr>
          <p:spPr bwMode="auto">
            <a:xfrm flipV="1">
              <a:off x="4641"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9" name="Group 150"/>
            <p:cNvGrpSpPr>
              <a:grpSpLocks/>
            </p:cNvGrpSpPr>
            <p:nvPr/>
          </p:nvGrpSpPr>
          <p:grpSpPr bwMode="auto">
            <a:xfrm>
              <a:off x="4633" y="1963"/>
              <a:ext cx="225" cy="90"/>
              <a:chOff x="4633" y="1963"/>
              <a:chExt cx="225" cy="90"/>
            </a:xfrm>
          </p:grpSpPr>
          <p:sp>
            <p:nvSpPr>
              <p:cNvPr id="85165" name="Line 151"/>
              <p:cNvSpPr>
                <a:spLocks noChangeShapeType="1"/>
              </p:cNvSpPr>
              <p:nvPr/>
            </p:nvSpPr>
            <p:spPr bwMode="auto">
              <a:xfrm flipV="1">
                <a:off x="4762"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6" name="Line 152"/>
              <p:cNvSpPr>
                <a:spLocks noChangeShapeType="1"/>
              </p:cNvSpPr>
              <p:nvPr/>
            </p:nvSpPr>
            <p:spPr bwMode="auto">
              <a:xfrm flipH="1" flipV="1">
                <a:off x="4633" y="1963"/>
                <a:ext cx="129"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0" name="Line 153"/>
            <p:cNvSpPr>
              <a:spLocks noChangeShapeType="1"/>
            </p:cNvSpPr>
            <p:nvPr/>
          </p:nvSpPr>
          <p:spPr bwMode="auto">
            <a:xfrm flipV="1">
              <a:off x="4673" y="1804"/>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1" name="Line 154"/>
            <p:cNvSpPr>
              <a:spLocks noChangeShapeType="1"/>
            </p:cNvSpPr>
            <p:nvPr/>
          </p:nvSpPr>
          <p:spPr bwMode="auto">
            <a:xfrm>
              <a:off x="4602" y="2144"/>
              <a:ext cx="96"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2" name="Line 155"/>
            <p:cNvSpPr>
              <a:spLocks noChangeShapeType="1"/>
            </p:cNvSpPr>
            <p:nvPr/>
          </p:nvSpPr>
          <p:spPr bwMode="auto">
            <a:xfrm>
              <a:off x="4706" y="2219"/>
              <a:ext cx="0" cy="9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3" name="Line 156"/>
            <p:cNvSpPr>
              <a:spLocks noChangeShapeType="1"/>
            </p:cNvSpPr>
            <p:nvPr/>
          </p:nvSpPr>
          <p:spPr bwMode="auto">
            <a:xfrm flipH="1">
              <a:off x="4475" y="2144"/>
              <a:ext cx="127"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4" name="Line 157"/>
            <p:cNvSpPr>
              <a:spLocks noChangeShapeType="1"/>
            </p:cNvSpPr>
            <p:nvPr/>
          </p:nvSpPr>
          <p:spPr bwMode="auto">
            <a:xfrm flipV="1">
              <a:off x="4483" y="2203"/>
              <a:ext cx="0" cy="1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35" name="Group 158"/>
            <p:cNvGrpSpPr>
              <a:grpSpLocks/>
            </p:cNvGrpSpPr>
            <p:nvPr/>
          </p:nvGrpSpPr>
          <p:grpSpPr bwMode="auto">
            <a:xfrm>
              <a:off x="4475" y="2312"/>
              <a:ext cx="223" cy="91"/>
              <a:chOff x="4475" y="2312"/>
              <a:chExt cx="223" cy="91"/>
            </a:xfrm>
          </p:grpSpPr>
          <p:sp>
            <p:nvSpPr>
              <p:cNvPr id="85163" name="Line 159"/>
              <p:cNvSpPr>
                <a:spLocks noChangeShapeType="1"/>
              </p:cNvSpPr>
              <p:nvPr/>
            </p:nvSpPr>
            <p:spPr bwMode="auto">
              <a:xfrm flipV="1">
                <a:off x="4602" y="2312"/>
                <a:ext cx="96"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4" name="Line 160"/>
              <p:cNvSpPr>
                <a:spLocks noChangeShapeType="1"/>
              </p:cNvSpPr>
              <p:nvPr/>
            </p:nvSpPr>
            <p:spPr bwMode="auto">
              <a:xfrm flipH="1" flipV="1">
                <a:off x="4475" y="2312"/>
                <a:ext cx="127"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6" name="Line 161"/>
            <p:cNvSpPr>
              <a:spLocks noChangeShapeType="1"/>
            </p:cNvSpPr>
            <p:nvPr/>
          </p:nvSpPr>
          <p:spPr bwMode="auto">
            <a:xfrm>
              <a:off x="4525" y="2315"/>
              <a:ext cx="74"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7" name="Line 162"/>
            <p:cNvSpPr>
              <a:spLocks noChangeShapeType="1"/>
            </p:cNvSpPr>
            <p:nvPr/>
          </p:nvSpPr>
          <p:spPr bwMode="auto">
            <a:xfrm>
              <a:off x="4682" y="2224"/>
              <a:ext cx="0" cy="8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8" name="Line 163"/>
            <p:cNvSpPr>
              <a:spLocks noChangeShapeType="1"/>
            </p:cNvSpPr>
            <p:nvPr/>
          </p:nvSpPr>
          <p:spPr bwMode="auto">
            <a:xfrm flipV="1">
              <a:off x="4518" y="2156"/>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9" name="Line 164"/>
            <p:cNvSpPr>
              <a:spLocks noChangeShapeType="1"/>
            </p:cNvSpPr>
            <p:nvPr/>
          </p:nvSpPr>
          <p:spPr bwMode="auto">
            <a:xfrm>
              <a:off x="4576" y="1821"/>
              <a:ext cx="56" cy="3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0" name="Line 165"/>
            <p:cNvSpPr>
              <a:spLocks noChangeShapeType="1"/>
            </p:cNvSpPr>
            <p:nvPr/>
          </p:nvSpPr>
          <p:spPr bwMode="auto">
            <a:xfrm>
              <a:off x="4638"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1" name="Line 166"/>
            <p:cNvSpPr>
              <a:spLocks noChangeShapeType="1"/>
            </p:cNvSpPr>
            <p:nvPr/>
          </p:nvSpPr>
          <p:spPr bwMode="auto">
            <a:xfrm flipH="1">
              <a:off x="4406" y="1819"/>
              <a:ext cx="93" cy="4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2" name="Line 167"/>
            <p:cNvSpPr>
              <a:spLocks noChangeShapeType="1"/>
            </p:cNvSpPr>
            <p:nvPr/>
          </p:nvSpPr>
          <p:spPr bwMode="auto">
            <a:xfrm flipV="1">
              <a:off x="4414"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43" name="Group 168"/>
            <p:cNvGrpSpPr>
              <a:grpSpLocks/>
            </p:cNvGrpSpPr>
            <p:nvPr/>
          </p:nvGrpSpPr>
          <p:grpSpPr bwMode="auto">
            <a:xfrm>
              <a:off x="4406" y="1963"/>
              <a:ext cx="224" cy="90"/>
              <a:chOff x="4406" y="1963"/>
              <a:chExt cx="224" cy="90"/>
            </a:xfrm>
          </p:grpSpPr>
          <p:sp>
            <p:nvSpPr>
              <p:cNvPr id="85161" name="Line 169"/>
              <p:cNvSpPr>
                <a:spLocks noChangeShapeType="1"/>
              </p:cNvSpPr>
              <p:nvPr/>
            </p:nvSpPr>
            <p:spPr bwMode="auto">
              <a:xfrm flipV="1">
                <a:off x="4534"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2" name="Line 170"/>
              <p:cNvSpPr>
                <a:spLocks noChangeShapeType="1"/>
              </p:cNvSpPr>
              <p:nvPr/>
            </p:nvSpPr>
            <p:spPr bwMode="auto">
              <a:xfrm flipH="1" flipV="1">
                <a:off x="4406" y="1963"/>
                <a:ext cx="128"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44" name="Line 171"/>
            <p:cNvSpPr>
              <a:spLocks noChangeShapeType="1"/>
            </p:cNvSpPr>
            <p:nvPr/>
          </p:nvSpPr>
          <p:spPr bwMode="auto">
            <a:xfrm>
              <a:off x="4538" y="2052"/>
              <a:ext cx="46" cy="7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5" name="Line 172"/>
            <p:cNvSpPr>
              <a:spLocks noChangeShapeType="1"/>
            </p:cNvSpPr>
            <p:nvPr/>
          </p:nvSpPr>
          <p:spPr bwMode="auto">
            <a:xfrm flipV="1">
              <a:off x="4715" y="2164"/>
              <a:ext cx="41" cy="5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6" name="Line 173"/>
            <p:cNvSpPr>
              <a:spLocks noChangeShapeType="1"/>
            </p:cNvSpPr>
            <p:nvPr/>
          </p:nvSpPr>
          <p:spPr bwMode="auto">
            <a:xfrm flipH="1">
              <a:off x="4466" y="2052"/>
              <a:ext cx="68" cy="2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7" name="Line 174"/>
            <p:cNvSpPr>
              <a:spLocks noChangeShapeType="1"/>
            </p:cNvSpPr>
            <p:nvPr/>
          </p:nvSpPr>
          <p:spPr bwMode="auto">
            <a:xfrm flipH="1">
              <a:off x="4139" y="1972"/>
              <a:ext cx="59" cy="2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8" name="Line 175"/>
            <p:cNvSpPr>
              <a:spLocks noChangeShapeType="1"/>
            </p:cNvSpPr>
            <p:nvPr/>
          </p:nvSpPr>
          <p:spPr bwMode="auto">
            <a:xfrm flipH="1" flipV="1">
              <a:off x="4133" y="1804"/>
              <a:ext cx="65" cy="5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9" name="Line 176"/>
            <p:cNvSpPr>
              <a:spLocks noChangeShapeType="1"/>
            </p:cNvSpPr>
            <p:nvPr/>
          </p:nvSpPr>
          <p:spPr bwMode="auto">
            <a:xfrm flipV="1">
              <a:off x="4862" y="1811"/>
              <a:ext cx="44"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0" name="Line 177"/>
            <p:cNvSpPr>
              <a:spLocks noChangeShapeType="1"/>
            </p:cNvSpPr>
            <p:nvPr/>
          </p:nvSpPr>
          <p:spPr bwMode="auto">
            <a:xfrm>
              <a:off x="4874" y="1979"/>
              <a:ext cx="32" cy="2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1" name="Rectangle 178"/>
            <p:cNvSpPr>
              <a:spLocks noChangeArrowheads="1"/>
            </p:cNvSpPr>
            <p:nvPr/>
          </p:nvSpPr>
          <p:spPr bwMode="auto">
            <a:xfrm>
              <a:off x="4769" y="2098"/>
              <a:ext cx="34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52" name="Rectangle 179"/>
            <p:cNvSpPr>
              <a:spLocks noChangeArrowheads="1"/>
            </p:cNvSpPr>
            <p:nvPr/>
          </p:nvSpPr>
          <p:spPr bwMode="auto">
            <a:xfrm>
              <a:off x="4373" y="2036"/>
              <a:ext cx="12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53" name="Rectangle 180"/>
            <p:cNvSpPr>
              <a:spLocks noChangeArrowheads="1"/>
            </p:cNvSpPr>
            <p:nvPr/>
          </p:nvSpPr>
          <p:spPr bwMode="auto">
            <a:xfrm>
              <a:off x="4905" y="1953"/>
              <a:ext cx="15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4" name="Rectangle 181"/>
            <p:cNvSpPr>
              <a:spLocks noChangeArrowheads="1"/>
            </p:cNvSpPr>
            <p:nvPr/>
          </p:nvSpPr>
          <p:spPr bwMode="auto">
            <a:xfrm>
              <a:off x="4904" y="1743"/>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5" name="Rectangle 182"/>
            <p:cNvSpPr>
              <a:spLocks noChangeArrowheads="1"/>
            </p:cNvSpPr>
            <p:nvPr/>
          </p:nvSpPr>
          <p:spPr bwMode="auto">
            <a:xfrm>
              <a:off x="3962" y="1738"/>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56" name="Rectangle 183"/>
            <p:cNvSpPr>
              <a:spLocks noChangeArrowheads="1"/>
            </p:cNvSpPr>
            <p:nvPr/>
          </p:nvSpPr>
          <p:spPr bwMode="auto">
            <a:xfrm>
              <a:off x="4025" y="1952"/>
              <a:ext cx="15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7" name="Rectangle 184"/>
            <p:cNvSpPr>
              <a:spLocks noChangeArrowheads="1"/>
            </p:cNvSpPr>
            <p:nvPr/>
          </p:nvSpPr>
          <p:spPr bwMode="auto">
            <a:xfrm>
              <a:off x="4468" y="172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8" name="Line 185"/>
            <p:cNvSpPr>
              <a:spLocks noChangeShapeType="1"/>
            </p:cNvSpPr>
            <p:nvPr/>
          </p:nvSpPr>
          <p:spPr bwMode="auto">
            <a:xfrm flipV="1">
              <a:off x="4878" y="1832"/>
              <a:ext cx="43"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9" name="Line 186"/>
            <p:cNvSpPr>
              <a:spLocks noChangeShapeType="1"/>
            </p:cNvSpPr>
            <p:nvPr/>
          </p:nvSpPr>
          <p:spPr bwMode="auto">
            <a:xfrm flipV="1">
              <a:off x="4762" y="1952"/>
              <a:ext cx="76" cy="7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0" name="Line 187"/>
            <p:cNvSpPr>
              <a:spLocks noChangeShapeType="1"/>
            </p:cNvSpPr>
            <p:nvPr/>
          </p:nvSpPr>
          <p:spPr bwMode="auto">
            <a:xfrm flipV="1">
              <a:off x="4532" y="1951"/>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004" name="Rectangle 188"/>
          <p:cNvSpPr>
            <a:spLocks noChangeArrowheads="1"/>
          </p:cNvSpPr>
          <p:nvPr/>
        </p:nvSpPr>
        <p:spPr bwMode="auto">
          <a:xfrm>
            <a:off x="5927725" y="1997075"/>
            <a:ext cx="17335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200" b="1">
                <a:solidFill>
                  <a:schemeClr val="tx2"/>
                </a:solidFill>
              </a:rPr>
              <a:t>Fluorescent</a:t>
            </a:r>
          </a:p>
        </p:txBody>
      </p:sp>
      <p:sp>
        <p:nvSpPr>
          <p:cNvPr id="85005" name="Rectangle 189"/>
          <p:cNvSpPr>
            <a:spLocks noChangeArrowheads="1"/>
          </p:cNvSpPr>
          <p:nvPr/>
        </p:nvSpPr>
        <p:spPr bwMode="auto">
          <a:xfrm>
            <a:off x="2466975" y="2747963"/>
            <a:ext cx="13827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Hydrolysis</a:t>
            </a:r>
          </a:p>
        </p:txBody>
      </p:sp>
      <p:sp>
        <p:nvSpPr>
          <p:cNvPr id="85006" name="Rectangle 190"/>
          <p:cNvSpPr>
            <a:spLocks noChangeArrowheads="1"/>
          </p:cNvSpPr>
          <p:nvPr/>
        </p:nvSpPr>
        <p:spPr bwMode="auto">
          <a:xfrm>
            <a:off x="4521200" y="3429000"/>
            <a:ext cx="1260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Oxidation</a:t>
            </a:r>
          </a:p>
        </p:txBody>
      </p:sp>
      <p:sp>
        <p:nvSpPr>
          <p:cNvPr id="85007" name="Rectangle 191"/>
          <p:cNvSpPr>
            <a:spLocks noChangeArrowheads="1"/>
          </p:cNvSpPr>
          <p:nvPr/>
        </p:nvSpPr>
        <p:spPr bwMode="auto">
          <a:xfrm>
            <a:off x="3724275" y="1700213"/>
            <a:ext cx="1538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a:t>
            </a:r>
          </a:p>
        </p:txBody>
      </p:sp>
      <p:sp>
        <p:nvSpPr>
          <p:cNvPr id="85008" name="Rectangle 192"/>
          <p:cNvSpPr>
            <a:spLocks noChangeArrowheads="1"/>
          </p:cNvSpPr>
          <p:nvPr/>
        </p:nvSpPr>
        <p:spPr bwMode="auto">
          <a:xfrm>
            <a:off x="1266825" y="874713"/>
            <a:ext cx="2120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 diacetate</a:t>
            </a:r>
          </a:p>
        </p:txBody>
      </p:sp>
      <p:sp>
        <p:nvSpPr>
          <p:cNvPr id="85009" name="Rectangle 193"/>
          <p:cNvSpPr>
            <a:spLocks noChangeArrowheads="1"/>
          </p:cNvSpPr>
          <p:nvPr/>
        </p:nvSpPr>
        <p:spPr bwMode="auto">
          <a:xfrm>
            <a:off x="5867400" y="2563813"/>
            <a:ext cx="16081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solidFill>
                  <a:schemeClr val="tx2"/>
                </a:solidFill>
              </a:rPr>
              <a:t>2’,7’-dichlorofluorescein</a:t>
            </a:r>
          </a:p>
        </p:txBody>
      </p:sp>
      <p:sp>
        <p:nvSpPr>
          <p:cNvPr id="85010" name="Rectangle 194"/>
          <p:cNvSpPr>
            <a:spLocks noChangeArrowheads="1"/>
          </p:cNvSpPr>
          <p:nvPr/>
        </p:nvSpPr>
        <p:spPr bwMode="auto">
          <a:xfrm>
            <a:off x="2616200" y="2386013"/>
            <a:ext cx="10620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Times New Roman" pitchFamily="18" charset="0"/>
              </a:rPr>
              <a:t>Cellular Esterases</a:t>
            </a:r>
          </a:p>
        </p:txBody>
      </p:sp>
      <p:sp>
        <p:nvSpPr>
          <p:cNvPr id="85011" name="Rectangle 195"/>
          <p:cNvSpPr>
            <a:spLocks noChangeArrowheads="1"/>
          </p:cNvSpPr>
          <p:nvPr/>
        </p:nvSpPr>
        <p:spPr bwMode="auto">
          <a:xfrm>
            <a:off x="4737100" y="301625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300">
                <a:latin typeface="Times New Roman" pitchFamily="18" charset="0"/>
              </a:rPr>
              <a:t>H</a:t>
            </a:r>
            <a:r>
              <a:rPr lang="en-US" altLang="en-US" sz="1300" baseline="-25000">
                <a:latin typeface="Times New Roman" pitchFamily="18" charset="0"/>
              </a:rPr>
              <a:t>2</a:t>
            </a:r>
            <a:r>
              <a:rPr lang="en-US" altLang="en-US" sz="1300">
                <a:latin typeface="Times New Roman" pitchFamily="18" charset="0"/>
              </a:rPr>
              <a:t>O</a:t>
            </a:r>
            <a:r>
              <a:rPr lang="en-US" altLang="en-US" sz="1300" baseline="-25000">
                <a:latin typeface="Times New Roman" pitchFamily="18" charset="0"/>
              </a:rPr>
              <a:t>2</a:t>
            </a:r>
          </a:p>
        </p:txBody>
      </p:sp>
      <p:grpSp>
        <p:nvGrpSpPr>
          <p:cNvPr id="85012" name="Group 196"/>
          <p:cNvGrpSpPr>
            <a:grpSpLocks/>
          </p:cNvGrpSpPr>
          <p:nvPr/>
        </p:nvGrpSpPr>
        <p:grpSpPr bwMode="auto">
          <a:xfrm>
            <a:off x="396875" y="3584575"/>
            <a:ext cx="2536825" cy="2562225"/>
            <a:chOff x="272" y="2168"/>
            <a:chExt cx="1742" cy="1549"/>
          </a:xfrm>
        </p:grpSpPr>
        <p:sp>
          <p:nvSpPr>
            <p:cNvPr id="85101" name="Freeform 197"/>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2" name="Freeform 198"/>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3" name="Rectangle 199"/>
            <p:cNvSpPr>
              <a:spLocks noChangeArrowheads="1"/>
            </p:cNvSpPr>
            <p:nvPr/>
          </p:nvSpPr>
          <p:spPr bwMode="auto">
            <a:xfrm>
              <a:off x="657" y="2168"/>
              <a:ext cx="500"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t>DCFH-DA</a:t>
              </a:r>
            </a:p>
          </p:txBody>
        </p:sp>
        <p:sp>
          <p:nvSpPr>
            <p:cNvPr id="464072" name="Rectangle 200"/>
            <p:cNvSpPr>
              <a:spLocks noChangeArrowheads="1"/>
            </p:cNvSpPr>
            <p:nvPr/>
          </p:nvSpPr>
          <p:spPr bwMode="auto">
            <a:xfrm>
              <a:off x="1128" y="2630"/>
              <a:ext cx="433"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DCFH-DA</a:t>
              </a:r>
            </a:p>
          </p:txBody>
        </p:sp>
        <p:sp>
          <p:nvSpPr>
            <p:cNvPr id="464073" name="Rectangle 201"/>
            <p:cNvSpPr>
              <a:spLocks noChangeArrowheads="1"/>
            </p:cNvSpPr>
            <p:nvPr/>
          </p:nvSpPr>
          <p:spPr bwMode="auto">
            <a:xfrm>
              <a:off x="1241" y="2976"/>
              <a:ext cx="31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a:t>
              </a:r>
            </a:p>
          </p:txBody>
        </p:sp>
        <p:grpSp>
          <p:nvGrpSpPr>
            <p:cNvPr id="85106" name="Group 202"/>
            <p:cNvGrpSpPr>
              <a:grpSpLocks/>
            </p:cNvGrpSpPr>
            <p:nvPr/>
          </p:nvGrpSpPr>
          <p:grpSpPr bwMode="auto">
            <a:xfrm>
              <a:off x="1054" y="3268"/>
              <a:ext cx="646" cy="297"/>
              <a:chOff x="1054" y="3268"/>
              <a:chExt cx="646" cy="297"/>
            </a:xfrm>
          </p:grpSpPr>
          <p:sp>
            <p:nvSpPr>
              <p:cNvPr id="85115" name="Freeform 203"/>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6" name="Rectangle 204"/>
              <p:cNvSpPr>
                <a:spLocks noChangeArrowheads="1"/>
              </p:cNvSpPr>
              <p:nvPr/>
            </p:nvSpPr>
            <p:spPr bwMode="auto">
              <a:xfrm>
                <a:off x="1205" y="3371"/>
                <a:ext cx="21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b="1">
                    <a:solidFill>
                      <a:schemeClr val="bg2"/>
                    </a:solidFill>
                  </a:rPr>
                  <a:t>DCF</a:t>
                </a:r>
              </a:p>
            </p:txBody>
          </p:sp>
        </p:grpSp>
        <p:sp>
          <p:nvSpPr>
            <p:cNvPr id="464077" name="Rectangle 205"/>
            <p:cNvSpPr>
              <a:spLocks noChangeArrowheads="1"/>
            </p:cNvSpPr>
            <p:nvPr/>
          </p:nvSpPr>
          <p:spPr bwMode="auto">
            <a:xfrm>
              <a:off x="1568" y="3001"/>
              <a:ext cx="302"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H  O</a:t>
              </a:r>
            </a:p>
          </p:txBody>
        </p:sp>
        <p:sp>
          <p:nvSpPr>
            <p:cNvPr id="464078" name="Rectangle 206"/>
            <p:cNvSpPr>
              <a:spLocks noChangeArrowheads="1"/>
            </p:cNvSpPr>
            <p:nvPr/>
          </p:nvSpPr>
          <p:spPr bwMode="auto">
            <a:xfrm>
              <a:off x="1608" y="3029"/>
              <a:ext cx="297"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 2   2</a:t>
              </a:r>
            </a:p>
          </p:txBody>
        </p:sp>
        <p:sp>
          <p:nvSpPr>
            <p:cNvPr id="85109" name="Freeform 207"/>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0" name="Freeform 208"/>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1" name="Freeform 209"/>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2" name="Freeform 210"/>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3" name="Freeform 211"/>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4" name="Freeform 212"/>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13" name="Group 213"/>
          <p:cNvGrpSpPr>
            <a:grpSpLocks/>
          </p:cNvGrpSpPr>
          <p:nvPr/>
        </p:nvGrpSpPr>
        <p:grpSpPr bwMode="auto">
          <a:xfrm>
            <a:off x="4144963" y="3994150"/>
            <a:ext cx="1455737" cy="1624013"/>
            <a:chOff x="2846" y="2415"/>
            <a:chExt cx="999" cy="982"/>
          </a:xfrm>
        </p:grpSpPr>
        <p:pic>
          <p:nvPicPr>
            <p:cNvPr id="85095" name="Picture 2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85096" name="Rectangle 215"/>
            <p:cNvSpPr>
              <a:spLocks noChangeArrowheads="1"/>
            </p:cNvSpPr>
            <p:nvPr/>
          </p:nvSpPr>
          <p:spPr bwMode="auto">
            <a:xfrm>
              <a:off x="3133" y="2671"/>
              <a:ext cx="17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097" name="Freeform 216"/>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8" name="Rectangle 217"/>
            <p:cNvSpPr>
              <a:spLocks noChangeArrowheads="1"/>
            </p:cNvSpPr>
            <p:nvPr/>
          </p:nvSpPr>
          <p:spPr bwMode="auto">
            <a:xfrm>
              <a:off x="2996" y="3125"/>
              <a:ext cx="42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Lymphocytes</a:t>
              </a:r>
            </a:p>
          </p:txBody>
        </p:sp>
        <p:sp>
          <p:nvSpPr>
            <p:cNvPr id="85099" name="Rectangle 218"/>
            <p:cNvSpPr>
              <a:spLocks noChangeArrowheads="1"/>
            </p:cNvSpPr>
            <p:nvPr/>
          </p:nvSpPr>
          <p:spPr bwMode="auto">
            <a:xfrm>
              <a:off x="2945" y="2739"/>
              <a:ext cx="384"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Monocytes</a:t>
              </a:r>
            </a:p>
          </p:txBody>
        </p:sp>
        <p:sp>
          <p:nvSpPr>
            <p:cNvPr id="85100" name="Rectangle 219"/>
            <p:cNvSpPr>
              <a:spLocks noChangeArrowheads="1"/>
            </p:cNvSpPr>
            <p:nvPr/>
          </p:nvSpPr>
          <p:spPr bwMode="auto">
            <a:xfrm>
              <a:off x="3377" y="2420"/>
              <a:ext cx="403"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Neutrophils</a:t>
              </a:r>
            </a:p>
          </p:txBody>
        </p:sp>
      </p:grpSp>
      <p:grpSp>
        <p:nvGrpSpPr>
          <p:cNvPr id="85014" name="Group 220"/>
          <p:cNvGrpSpPr>
            <a:grpSpLocks/>
          </p:cNvGrpSpPr>
          <p:nvPr/>
        </p:nvGrpSpPr>
        <p:grpSpPr bwMode="auto">
          <a:xfrm>
            <a:off x="5807075" y="4529138"/>
            <a:ext cx="2892425" cy="1819275"/>
            <a:chOff x="3987" y="2739"/>
            <a:chExt cx="1986" cy="1100"/>
          </a:xfrm>
        </p:grpSpPr>
        <p:sp>
          <p:nvSpPr>
            <p:cNvPr id="85017" name="Line 221"/>
            <p:cNvSpPr>
              <a:spLocks noChangeShapeType="1"/>
            </p:cNvSpPr>
            <p:nvPr/>
          </p:nvSpPr>
          <p:spPr bwMode="auto">
            <a:xfrm>
              <a:off x="4184" y="2759"/>
              <a:ext cx="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8" name="Freeform 222"/>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9" name="Rectangle 223"/>
            <p:cNvSpPr>
              <a:spLocks noChangeArrowheads="1"/>
            </p:cNvSpPr>
            <p:nvPr/>
          </p:nvSpPr>
          <p:spPr bwMode="auto">
            <a:xfrm>
              <a:off x="4409" y="3701"/>
              <a:ext cx="130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log FITC Fluorescence</a:t>
              </a:r>
            </a:p>
          </p:txBody>
        </p:sp>
        <p:sp>
          <p:nvSpPr>
            <p:cNvPr id="85020" name="Rectangle 224"/>
            <p:cNvSpPr>
              <a:spLocks noChangeArrowheads="1"/>
            </p:cNvSpPr>
            <p:nvPr/>
          </p:nvSpPr>
          <p:spPr bwMode="auto">
            <a:xfrm>
              <a:off x="4139" y="3640"/>
              <a:ext cx="10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.1</a:t>
              </a:r>
            </a:p>
          </p:txBody>
        </p:sp>
        <p:sp>
          <p:nvSpPr>
            <p:cNvPr id="85021" name="Rectangle 225"/>
            <p:cNvSpPr>
              <a:spLocks noChangeArrowheads="1"/>
            </p:cNvSpPr>
            <p:nvPr/>
          </p:nvSpPr>
          <p:spPr bwMode="auto">
            <a:xfrm>
              <a:off x="5775" y="3640"/>
              <a:ext cx="198"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1000</a:t>
              </a:r>
            </a:p>
          </p:txBody>
        </p:sp>
        <p:sp>
          <p:nvSpPr>
            <p:cNvPr id="85022" name="Rectangle 226"/>
            <p:cNvSpPr>
              <a:spLocks noChangeArrowheads="1"/>
            </p:cNvSpPr>
            <p:nvPr/>
          </p:nvSpPr>
          <p:spPr bwMode="auto">
            <a:xfrm>
              <a:off x="5362" y="3640"/>
              <a:ext cx="18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a:t>
              </a:r>
            </a:p>
          </p:txBody>
        </p:sp>
        <p:sp>
          <p:nvSpPr>
            <p:cNvPr id="85023" name="Rectangle 227"/>
            <p:cNvSpPr>
              <a:spLocks noChangeArrowheads="1"/>
            </p:cNvSpPr>
            <p:nvPr/>
          </p:nvSpPr>
          <p:spPr bwMode="auto">
            <a:xfrm>
              <a:off x="4902" y="3640"/>
              <a:ext cx="16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a:t>
              </a:r>
            </a:p>
          </p:txBody>
        </p:sp>
        <p:sp>
          <p:nvSpPr>
            <p:cNvPr id="85024" name="Rectangle 228"/>
            <p:cNvSpPr>
              <a:spLocks noChangeArrowheads="1"/>
            </p:cNvSpPr>
            <p:nvPr/>
          </p:nvSpPr>
          <p:spPr bwMode="auto">
            <a:xfrm>
              <a:off x="4482" y="3640"/>
              <a:ext cx="15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a:t>
              </a:r>
            </a:p>
          </p:txBody>
        </p:sp>
        <p:sp>
          <p:nvSpPr>
            <p:cNvPr id="85025" name="Line 229"/>
            <p:cNvSpPr>
              <a:spLocks noChangeShapeType="1"/>
            </p:cNvSpPr>
            <p:nvPr/>
          </p:nvSpPr>
          <p:spPr bwMode="auto">
            <a:xfrm>
              <a:off x="41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6" name="Line 230"/>
            <p:cNvSpPr>
              <a:spLocks noChangeShapeType="1"/>
            </p:cNvSpPr>
            <p:nvPr/>
          </p:nvSpPr>
          <p:spPr bwMode="auto">
            <a:xfrm>
              <a:off x="431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7" name="Line 231"/>
            <p:cNvSpPr>
              <a:spLocks noChangeShapeType="1"/>
            </p:cNvSpPr>
            <p:nvPr/>
          </p:nvSpPr>
          <p:spPr bwMode="auto">
            <a:xfrm>
              <a:off x="439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8" name="Line 232"/>
            <p:cNvSpPr>
              <a:spLocks noChangeShapeType="1"/>
            </p:cNvSpPr>
            <p:nvPr/>
          </p:nvSpPr>
          <p:spPr bwMode="auto">
            <a:xfrm>
              <a:off x="444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9" name="Line 233"/>
            <p:cNvSpPr>
              <a:spLocks noChangeShapeType="1"/>
            </p:cNvSpPr>
            <p:nvPr/>
          </p:nvSpPr>
          <p:spPr bwMode="auto">
            <a:xfrm>
              <a:off x="448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0" name="Line 234"/>
            <p:cNvSpPr>
              <a:spLocks noChangeShapeType="1"/>
            </p:cNvSpPr>
            <p:nvPr/>
          </p:nvSpPr>
          <p:spPr bwMode="auto">
            <a:xfrm>
              <a:off x="452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1" name="Line 235"/>
            <p:cNvSpPr>
              <a:spLocks noChangeShapeType="1"/>
            </p:cNvSpPr>
            <p:nvPr/>
          </p:nvSpPr>
          <p:spPr bwMode="auto">
            <a:xfrm>
              <a:off x="455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2" name="Line 236"/>
            <p:cNvSpPr>
              <a:spLocks noChangeShapeType="1"/>
            </p:cNvSpPr>
            <p:nvPr/>
          </p:nvSpPr>
          <p:spPr bwMode="auto">
            <a:xfrm>
              <a:off x="457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3" name="Line 237"/>
            <p:cNvSpPr>
              <a:spLocks noChangeShapeType="1"/>
            </p:cNvSpPr>
            <p:nvPr/>
          </p:nvSpPr>
          <p:spPr bwMode="auto">
            <a:xfrm>
              <a:off x="46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4" name="Line 238"/>
            <p:cNvSpPr>
              <a:spLocks noChangeShapeType="1"/>
            </p:cNvSpPr>
            <p:nvPr/>
          </p:nvSpPr>
          <p:spPr bwMode="auto">
            <a:xfrm>
              <a:off x="46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5" name="Line 239"/>
            <p:cNvSpPr>
              <a:spLocks noChangeShapeType="1"/>
            </p:cNvSpPr>
            <p:nvPr/>
          </p:nvSpPr>
          <p:spPr bwMode="auto">
            <a:xfrm>
              <a:off x="475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6" name="Line 240"/>
            <p:cNvSpPr>
              <a:spLocks noChangeShapeType="1"/>
            </p:cNvSpPr>
            <p:nvPr/>
          </p:nvSpPr>
          <p:spPr bwMode="auto">
            <a:xfrm>
              <a:off x="483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7" name="Line 241"/>
            <p:cNvSpPr>
              <a:spLocks noChangeShapeType="1"/>
            </p:cNvSpPr>
            <p:nvPr/>
          </p:nvSpPr>
          <p:spPr bwMode="auto">
            <a:xfrm>
              <a:off x="488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8" name="Line 242"/>
            <p:cNvSpPr>
              <a:spLocks noChangeShapeType="1"/>
            </p:cNvSpPr>
            <p:nvPr/>
          </p:nvSpPr>
          <p:spPr bwMode="auto">
            <a:xfrm>
              <a:off x="492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9" name="Line 243"/>
            <p:cNvSpPr>
              <a:spLocks noChangeShapeType="1"/>
            </p:cNvSpPr>
            <p:nvPr/>
          </p:nvSpPr>
          <p:spPr bwMode="auto">
            <a:xfrm>
              <a:off x="496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0" name="Line 244"/>
            <p:cNvSpPr>
              <a:spLocks noChangeShapeType="1"/>
            </p:cNvSpPr>
            <p:nvPr/>
          </p:nvSpPr>
          <p:spPr bwMode="auto">
            <a:xfrm>
              <a:off x="49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1" name="Line 245"/>
            <p:cNvSpPr>
              <a:spLocks noChangeShapeType="1"/>
            </p:cNvSpPr>
            <p:nvPr/>
          </p:nvSpPr>
          <p:spPr bwMode="auto">
            <a:xfrm>
              <a:off x="501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2" name="Line 246"/>
            <p:cNvSpPr>
              <a:spLocks noChangeShapeType="1"/>
            </p:cNvSpPr>
            <p:nvPr/>
          </p:nvSpPr>
          <p:spPr bwMode="auto">
            <a:xfrm>
              <a:off x="50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3" name="Line 247"/>
            <p:cNvSpPr>
              <a:spLocks noChangeShapeType="1"/>
            </p:cNvSpPr>
            <p:nvPr/>
          </p:nvSpPr>
          <p:spPr bwMode="auto">
            <a:xfrm>
              <a:off x="506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4" name="Line 248"/>
            <p:cNvSpPr>
              <a:spLocks noChangeShapeType="1"/>
            </p:cNvSpPr>
            <p:nvPr/>
          </p:nvSpPr>
          <p:spPr bwMode="auto">
            <a:xfrm>
              <a:off x="51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5" name="Line 249"/>
            <p:cNvSpPr>
              <a:spLocks noChangeShapeType="1"/>
            </p:cNvSpPr>
            <p:nvPr/>
          </p:nvSpPr>
          <p:spPr bwMode="auto">
            <a:xfrm>
              <a:off x="527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6" name="Line 250"/>
            <p:cNvSpPr>
              <a:spLocks noChangeShapeType="1"/>
            </p:cNvSpPr>
            <p:nvPr/>
          </p:nvSpPr>
          <p:spPr bwMode="auto">
            <a:xfrm>
              <a:off x="532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7" name="Line 251"/>
            <p:cNvSpPr>
              <a:spLocks noChangeShapeType="1"/>
            </p:cNvSpPr>
            <p:nvPr/>
          </p:nvSpPr>
          <p:spPr bwMode="auto">
            <a:xfrm>
              <a:off x="536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8" name="Line 252"/>
            <p:cNvSpPr>
              <a:spLocks noChangeShapeType="1"/>
            </p:cNvSpPr>
            <p:nvPr/>
          </p:nvSpPr>
          <p:spPr bwMode="auto">
            <a:xfrm>
              <a:off x="540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9" name="Line 253"/>
            <p:cNvSpPr>
              <a:spLocks noChangeShapeType="1"/>
            </p:cNvSpPr>
            <p:nvPr/>
          </p:nvSpPr>
          <p:spPr bwMode="auto">
            <a:xfrm>
              <a:off x="54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0" name="Line 254"/>
            <p:cNvSpPr>
              <a:spLocks noChangeShapeType="1"/>
            </p:cNvSpPr>
            <p:nvPr/>
          </p:nvSpPr>
          <p:spPr bwMode="auto">
            <a:xfrm>
              <a:off x="545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1" name="Line 255"/>
            <p:cNvSpPr>
              <a:spLocks noChangeShapeType="1"/>
            </p:cNvSpPr>
            <p:nvPr/>
          </p:nvSpPr>
          <p:spPr bwMode="auto">
            <a:xfrm>
              <a:off x="54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2" name="Line 256"/>
            <p:cNvSpPr>
              <a:spLocks noChangeShapeType="1"/>
            </p:cNvSpPr>
            <p:nvPr/>
          </p:nvSpPr>
          <p:spPr bwMode="auto">
            <a:xfrm>
              <a:off x="55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3" name="Line 257"/>
            <p:cNvSpPr>
              <a:spLocks noChangeShapeType="1"/>
            </p:cNvSpPr>
            <p:nvPr/>
          </p:nvSpPr>
          <p:spPr bwMode="auto">
            <a:xfrm>
              <a:off x="56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4" name="Line 258"/>
            <p:cNvSpPr>
              <a:spLocks noChangeShapeType="1"/>
            </p:cNvSpPr>
            <p:nvPr/>
          </p:nvSpPr>
          <p:spPr bwMode="auto">
            <a:xfrm>
              <a:off x="571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5" name="Line 259"/>
            <p:cNvSpPr>
              <a:spLocks noChangeShapeType="1"/>
            </p:cNvSpPr>
            <p:nvPr/>
          </p:nvSpPr>
          <p:spPr bwMode="auto">
            <a:xfrm>
              <a:off x="576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6" name="Line 260"/>
            <p:cNvSpPr>
              <a:spLocks noChangeShapeType="1"/>
            </p:cNvSpPr>
            <p:nvPr/>
          </p:nvSpPr>
          <p:spPr bwMode="auto">
            <a:xfrm>
              <a:off x="580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7" name="Line 261"/>
            <p:cNvSpPr>
              <a:spLocks noChangeShapeType="1"/>
            </p:cNvSpPr>
            <p:nvPr/>
          </p:nvSpPr>
          <p:spPr bwMode="auto">
            <a:xfrm>
              <a:off x="584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8" name="Line 262"/>
            <p:cNvSpPr>
              <a:spLocks noChangeShapeType="1"/>
            </p:cNvSpPr>
            <p:nvPr/>
          </p:nvSpPr>
          <p:spPr bwMode="auto">
            <a:xfrm>
              <a:off x="587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9" name="Line 263"/>
            <p:cNvSpPr>
              <a:spLocks noChangeShapeType="1"/>
            </p:cNvSpPr>
            <p:nvPr/>
          </p:nvSpPr>
          <p:spPr bwMode="auto">
            <a:xfrm>
              <a:off x="589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0" name="Line 264"/>
            <p:cNvSpPr>
              <a:spLocks noChangeShapeType="1"/>
            </p:cNvSpPr>
            <p:nvPr/>
          </p:nvSpPr>
          <p:spPr bwMode="auto">
            <a:xfrm>
              <a:off x="59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1" name="Line 265"/>
            <p:cNvSpPr>
              <a:spLocks noChangeShapeType="1"/>
            </p:cNvSpPr>
            <p:nvPr/>
          </p:nvSpPr>
          <p:spPr bwMode="auto">
            <a:xfrm>
              <a:off x="59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2" name="Line 266"/>
            <p:cNvSpPr>
              <a:spLocks noChangeShapeType="1"/>
            </p:cNvSpPr>
            <p:nvPr/>
          </p:nvSpPr>
          <p:spPr bwMode="auto">
            <a:xfrm flipH="1">
              <a:off x="4164" y="364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3" name="Line 267"/>
            <p:cNvSpPr>
              <a:spLocks noChangeShapeType="1"/>
            </p:cNvSpPr>
            <p:nvPr/>
          </p:nvSpPr>
          <p:spPr bwMode="auto">
            <a:xfrm flipH="1">
              <a:off x="4164" y="3424"/>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4" name="Line 268"/>
            <p:cNvSpPr>
              <a:spLocks noChangeShapeType="1"/>
            </p:cNvSpPr>
            <p:nvPr/>
          </p:nvSpPr>
          <p:spPr bwMode="auto">
            <a:xfrm flipH="1">
              <a:off x="4164" y="320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5" name="Line 269"/>
            <p:cNvSpPr>
              <a:spLocks noChangeShapeType="1"/>
            </p:cNvSpPr>
            <p:nvPr/>
          </p:nvSpPr>
          <p:spPr bwMode="auto">
            <a:xfrm flipH="1">
              <a:off x="4164" y="298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6" name="Freeform 270"/>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5067" name="Group 271"/>
            <p:cNvGrpSpPr>
              <a:grpSpLocks/>
            </p:cNvGrpSpPr>
            <p:nvPr/>
          </p:nvGrpSpPr>
          <p:grpSpPr bwMode="auto">
            <a:xfrm>
              <a:off x="4262" y="3100"/>
              <a:ext cx="816" cy="542"/>
              <a:chOff x="4262" y="3100"/>
              <a:chExt cx="816" cy="542"/>
            </a:xfrm>
          </p:grpSpPr>
          <p:sp>
            <p:nvSpPr>
              <p:cNvPr id="85089" name="Freeform 272"/>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0" name="Freeform 273"/>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1" name="Freeform 274"/>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2" name="Freeform 275"/>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3" name="Freeform 276"/>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4" name="Freeform 277"/>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68" name="Group 278"/>
            <p:cNvGrpSpPr>
              <a:grpSpLocks/>
            </p:cNvGrpSpPr>
            <p:nvPr/>
          </p:nvGrpSpPr>
          <p:grpSpPr bwMode="auto">
            <a:xfrm>
              <a:off x="4472" y="3097"/>
              <a:ext cx="1102" cy="541"/>
              <a:chOff x="4472" y="3097"/>
              <a:chExt cx="1102" cy="541"/>
            </a:xfrm>
          </p:grpSpPr>
          <p:sp>
            <p:nvSpPr>
              <p:cNvPr id="85079" name="Freeform 279"/>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0" name="Freeform 280"/>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1" name="Freeform 281"/>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2" name="Freeform 282"/>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3" name="Freeform 283"/>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4" name="Freeform 284"/>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5" name="Freeform 285"/>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6" name="Freeform 286"/>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7" name="Freeform 287"/>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8" name="Freeform 288"/>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5069" name="Rectangle 289"/>
            <p:cNvSpPr>
              <a:spLocks noChangeArrowheads="1"/>
            </p:cNvSpPr>
            <p:nvPr/>
          </p:nvSpPr>
          <p:spPr bwMode="auto">
            <a:xfrm>
              <a:off x="4088" y="3577"/>
              <a:ext cx="11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0</a:t>
              </a:r>
            </a:p>
          </p:txBody>
        </p:sp>
        <p:sp>
          <p:nvSpPr>
            <p:cNvPr id="85070" name="Rectangle 290"/>
            <p:cNvSpPr>
              <a:spLocks noChangeArrowheads="1"/>
            </p:cNvSpPr>
            <p:nvPr/>
          </p:nvSpPr>
          <p:spPr bwMode="auto">
            <a:xfrm>
              <a:off x="4072" y="3375"/>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20</a:t>
              </a:r>
            </a:p>
          </p:txBody>
        </p:sp>
        <p:sp>
          <p:nvSpPr>
            <p:cNvPr id="85071" name="Rectangle 291"/>
            <p:cNvSpPr>
              <a:spLocks noChangeArrowheads="1"/>
            </p:cNvSpPr>
            <p:nvPr/>
          </p:nvSpPr>
          <p:spPr bwMode="auto">
            <a:xfrm>
              <a:off x="4072" y="3153"/>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40</a:t>
              </a:r>
            </a:p>
          </p:txBody>
        </p:sp>
        <p:sp>
          <p:nvSpPr>
            <p:cNvPr id="85072" name="Rectangle 292"/>
            <p:cNvSpPr>
              <a:spLocks noChangeArrowheads="1"/>
            </p:cNvSpPr>
            <p:nvPr/>
          </p:nvSpPr>
          <p:spPr bwMode="auto">
            <a:xfrm>
              <a:off x="4072" y="2931"/>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60</a:t>
              </a:r>
            </a:p>
          </p:txBody>
        </p:sp>
        <p:sp>
          <p:nvSpPr>
            <p:cNvPr id="85073" name="Rectangle 293"/>
            <p:cNvSpPr>
              <a:spLocks noChangeArrowheads="1"/>
            </p:cNvSpPr>
            <p:nvPr/>
          </p:nvSpPr>
          <p:spPr bwMode="auto">
            <a:xfrm rot="-5400000">
              <a:off x="3765" y="3121"/>
              <a:ext cx="57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counts</a:t>
              </a:r>
            </a:p>
          </p:txBody>
        </p:sp>
        <p:sp>
          <p:nvSpPr>
            <p:cNvPr id="85074" name="Rectangle 294"/>
            <p:cNvSpPr>
              <a:spLocks noChangeArrowheads="1"/>
            </p:cNvSpPr>
            <p:nvPr/>
          </p:nvSpPr>
          <p:spPr bwMode="auto">
            <a:xfrm>
              <a:off x="5029" y="2823"/>
              <a:ext cx="8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PMA-stimulated PMN</a:t>
              </a:r>
            </a:p>
          </p:txBody>
        </p:sp>
        <p:sp>
          <p:nvSpPr>
            <p:cNvPr id="85075" name="Line 295"/>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6" name="Rectangle 296"/>
            <p:cNvSpPr>
              <a:spLocks noChangeArrowheads="1"/>
            </p:cNvSpPr>
            <p:nvPr/>
          </p:nvSpPr>
          <p:spPr bwMode="auto">
            <a:xfrm>
              <a:off x="4184" y="2846"/>
              <a:ext cx="3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Control</a:t>
              </a:r>
            </a:p>
          </p:txBody>
        </p:sp>
        <p:sp>
          <p:nvSpPr>
            <p:cNvPr id="85077" name="Line 297"/>
            <p:cNvSpPr>
              <a:spLocks noChangeShapeType="1"/>
            </p:cNvSpPr>
            <p:nvPr/>
          </p:nvSpPr>
          <p:spPr bwMode="auto">
            <a:xfrm>
              <a:off x="4387" y="2970"/>
              <a:ext cx="112" cy="2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8" name="Rectangle 298"/>
            <p:cNvSpPr>
              <a:spLocks noChangeArrowheads="1"/>
            </p:cNvSpPr>
            <p:nvPr/>
          </p:nvSpPr>
          <p:spPr bwMode="auto">
            <a:xfrm>
              <a:off x="4081" y="2739"/>
              <a:ext cx="13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80</a:t>
              </a:r>
            </a:p>
          </p:txBody>
        </p:sp>
      </p:grpSp>
      <p:sp>
        <p:nvSpPr>
          <p:cNvPr id="85015" name="Freeform 299"/>
          <p:cNvSpPr>
            <a:spLocks/>
          </p:cNvSpPr>
          <p:nvPr/>
        </p:nvSpPr>
        <p:spPr bwMode="auto">
          <a:xfrm>
            <a:off x="5530850" y="4119563"/>
            <a:ext cx="1519238" cy="762000"/>
          </a:xfrm>
          <a:custGeom>
            <a:avLst/>
            <a:gdLst>
              <a:gd name="T0" fmla="*/ 2147483647 w 1043"/>
              <a:gd name="T1" fmla="*/ 2147483647 h 461"/>
              <a:gd name="T2" fmla="*/ 0 w 1043"/>
              <a:gd name="T3" fmla="*/ 2147483647 h 461"/>
              <a:gd name="T4" fmla="*/ 2147483647 w 1043"/>
              <a:gd name="T5" fmla="*/ 2147483647 h 461"/>
              <a:gd name="T6" fmla="*/ 2147483647 w 1043"/>
              <a:gd name="T7" fmla="*/ 2147483647 h 461"/>
              <a:gd name="T8" fmla="*/ 2147483647 w 1043"/>
              <a:gd name="T9" fmla="*/ 2147483647 h 461"/>
              <a:gd name="T10" fmla="*/ 2147483647 w 1043"/>
              <a:gd name="T11" fmla="*/ 2147483647 h 461"/>
              <a:gd name="T12" fmla="*/ 2147483647 w 1043"/>
              <a:gd name="T13" fmla="*/ 2147483647 h 461"/>
              <a:gd name="T14" fmla="*/ 2147483647 w 1043"/>
              <a:gd name="T15" fmla="*/ 2147483647 h 461"/>
              <a:gd name="T16" fmla="*/ 2147483647 w 1043"/>
              <a:gd name="T17" fmla="*/ 2147483647 h 461"/>
              <a:gd name="T18" fmla="*/ 2147483647 w 1043"/>
              <a:gd name="T19" fmla="*/ 2147483647 h 461"/>
              <a:gd name="T20" fmla="*/ 2147483647 w 1043"/>
              <a:gd name="T21" fmla="*/ 2147483647 h 461"/>
              <a:gd name="T22" fmla="*/ 2147483647 w 1043"/>
              <a:gd name="T23" fmla="*/ 2147483647 h 461"/>
              <a:gd name="T24" fmla="*/ 2147483647 w 1043"/>
              <a:gd name="T25" fmla="*/ 2147483647 h 461"/>
              <a:gd name="T26" fmla="*/ 2147483647 w 1043"/>
              <a:gd name="T27" fmla="*/ 2147483647 h 461"/>
              <a:gd name="T28" fmla="*/ 2147483647 w 1043"/>
              <a:gd name="T29" fmla="*/ 0 h 461"/>
              <a:gd name="T30" fmla="*/ 2147483647 w 1043"/>
              <a:gd name="T31" fmla="*/ 0 h 461"/>
              <a:gd name="T32" fmla="*/ 2147483647 w 1043"/>
              <a:gd name="T33" fmla="*/ 0 h 461"/>
              <a:gd name="T34" fmla="*/ 2147483647 w 1043"/>
              <a:gd name="T35" fmla="*/ 0 h 461"/>
              <a:gd name="T36" fmla="*/ 2147483647 w 1043"/>
              <a:gd name="T37" fmla="*/ 0 h 461"/>
              <a:gd name="T38" fmla="*/ 2147483647 w 1043"/>
              <a:gd name="T39" fmla="*/ 0 h 461"/>
              <a:gd name="T40" fmla="*/ 2147483647 w 1043"/>
              <a:gd name="T41" fmla="*/ 0 h 461"/>
              <a:gd name="T42" fmla="*/ 2147483647 w 1043"/>
              <a:gd name="T43" fmla="*/ 0 h 461"/>
              <a:gd name="T44" fmla="*/ 2147483647 w 1043"/>
              <a:gd name="T45" fmla="*/ 0 h 461"/>
              <a:gd name="T46" fmla="*/ 2147483647 w 1043"/>
              <a:gd name="T47" fmla="*/ 0 h 461"/>
              <a:gd name="T48" fmla="*/ 2147483647 w 1043"/>
              <a:gd name="T49" fmla="*/ 0 h 461"/>
              <a:gd name="T50" fmla="*/ 2147483647 w 1043"/>
              <a:gd name="T51" fmla="*/ 2147483647 h 461"/>
              <a:gd name="T52" fmla="*/ 2147483647 w 1043"/>
              <a:gd name="T53" fmla="*/ 2147483647 h 461"/>
              <a:gd name="T54" fmla="*/ 2147483647 w 1043"/>
              <a:gd name="T55" fmla="*/ 2147483647 h 461"/>
              <a:gd name="T56" fmla="*/ 2147483647 w 1043"/>
              <a:gd name="T57" fmla="*/ 2147483647 h 461"/>
              <a:gd name="T58" fmla="*/ 2147483647 w 1043"/>
              <a:gd name="T59" fmla="*/ 2147483647 h 461"/>
              <a:gd name="T60" fmla="*/ 2147483647 w 1043"/>
              <a:gd name="T61" fmla="*/ 2147483647 h 461"/>
              <a:gd name="T62" fmla="*/ 2147483647 w 1043"/>
              <a:gd name="T63" fmla="*/ 2147483647 h 461"/>
              <a:gd name="T64" fmla="*/ 2147483647 w 1043"/>
              <a:gd name="T65" fmla="*/ 2147483647 h 461"/>
              <a:gd name="T66" fmla="*/ 2147483647 w 1043"/>
              <a:gd name="T67" fmla="*/ 2147483647 h 461"/>
              <a:gd name="T68" fmla="*/ 2147483647 w 1043"/>
              <a:gd name="T69" fmla="*/ 2147483647 h 461"/>
              <a:gd name="T70" fmla="*/ 2147483647 w 1043"/>
              <a:gd name="T71" fmla="*/ 2147483647 h 461"/>
              <a:gd name="T72" fmla="*/ 2147483647 w 1043"/>
              <a:gd name="T73" fmla="*/ 2147483647 h 461"/>
              <a:gd name="T74" fmla="*/ 2147483647 w 1043"/>
              <a:gd name="T75" fmla="*/ 2147483647 h 461"/>
              <a:gd name="T76" fmla="*/ 2147483647 w 1043"/>
              <a:gd name="T77" fmla="*/ 2147483647 h 461"/>
              <a:gd name="T78" fmla="*/ 2147483647 w 1043"/>
              <a:gd name="T79" fmla="*/ 2147483647 h 461"/>
              <a:gd name="T80" fmla="*/ 2147483647 w 1043"/>
              <a:gd name="T81" fmla="*/ 2147483647 h 461"/>
              <a:gd name="T82" fmla="*/ 2147483647 w 1043"/>
              <a:gd name="T83" fmla="*/ 2147483647 h 461"/>
              <a:gd name="T84" fmla="*/ 2147483647 w 1043"/>
              <a:gd name="T85" fmla="*/ 2147483647 h 461"/>
              <a:gd name="T86" fmla="*/ 2147483647 w 1043"/>
              <a:gd name="T87" fmla="*/ 2147483647 h 461"/>
              <a:gd name="T88" fmla="*/ 2147483647 w 1043"/>
              <a:gd name="T89" fmla="*/ 2147483647 h 461"/>
              <a:gd name="T90" fmla="*/ 2147483647 w 1043"/>
              <a:gd name="T91" fmla="*/ 2147483647 h 461"/>
              <a:gd name="T92" fmla="*/ 2147483647 w 1043"/>
              <a:gd name="T93" fmla="*/ 2147483647 h 461"/>
              <a:gd name="T94" fmla="*/ 2147483647 w 1043"/>
              <a:gd name="T95" fmla="*/ 2147483647 h 461"/>
              <a:gd name="T96" fmla="*/ 2147483647 w 1043"/>
              <a:gd name="T97" fmla="*/ 2147483647 h 461"/>
              <a:gd name="T98" fmla="*/ 2147483647 w 1043"/>
              <a:gd name="T99" fmla="*/ 2147483647 h 461"/>
              <a:gd name="T100" fmla="*/ 2147483647 w 1043"/>
              <a:gd name="T101" fmla="*/ 2147483647 h 461"/>
              <a:gd name="T102" fmla="*/ 2147483647 w 1043"/>
              <a:gd name="T103" fmla="*/ 2147483647 h 461"/>
              <a:gd name="T104" fmla="*/ 2147483647 w 1043"/>
              <a:gd name="T105" fmla="*/ 2147483647 h 461"/>
              <a:gd name="T106" fmla="*/ 2147483647 w 1043"/>
              <a:gd name="T107" fmla="*/ 2147483647 h 461"/>
              <a:gd name="T108" fmla="*/ 2147483647 w 1043"/>
              <a:gd name="T109" fmla="*/ 2147483647 h 461"/>
              <a:gd name="T110" fmla="*/ 2147483647 w 1043"/>
              <a:gd name="T111" fmla="*/ 2147483647 h 461"/>
              <a:gd name="T112" fmla="*/ 2147483647 w 1043"/>
              <a:gd name="T113" fmla="*/ 2147483647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6" name="Text Box 300"/>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extLst>
      <p:ext uri="{BB962C8B-B14F-4D97-AF65-F5344CB8AC3E}">
        <p14:creationId xmlns:p14="http://schemas.microsoft.com/office/powerpoint/2010/main" val="279548987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196975"/>
            <a:ext cx="7524750" cy="546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Rectangle 3"/>
          <p:cNvSpPr>
            <a:spLocks noChangeArrowheads="1"/>
          </p:cNvSpPr>
          <p:nvPr/>
        </p:nvSpPr>
        <p:spPr bwMode="auto">
          <a:xfrm>
            <a:off x="1187450" y="404813"/>
            <a:ext cx="15049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DCFH-DA</a:t>
            </a:r>
          </a:p>
          <a:p>
            <a:pPr>
              <a:spcBef>
                <a:spcPct val="0"/>
              </a:spcBef>
              <a:buClrTx/>
              <a:buSzTx/>
              <a:buFontTx/>
              <a:buNone/>
            </a:pPr>
            <a:r>
              <a:rPr lang="cs-CZ" altLang="en-US" sz="2000" b="1">
                <a:latin typeface="Century Gothic" pitchFamily="34" charset="0"/>
              </a:rPr>
              <a:t>- DHR-123</a:t>
            </a:r>
          </a:p>
          <a:p>
            <a:pPr>
              <a:spcBef>
                <a:spcPct val="0"/>
              </a:spcBef>
              <a:buClrTx/>
              <a:buSzTx/>
              <a:buFontTx/>
              <a:buNone/>
            </a:pPr>
            <a:r>
              <a:rPr lang="cs-CZ" altLang="en-US" sz="2000" b="1">
                <a:latin typeface="Century Gothic" pitchFamily="34" charset="0"/>
              </a:rPr>
              <a:t>- HE</a:t>
            </a:r>
            <a:endParaRPr lang="cs-CZ" altLang="en-US" sz="2000" b="1">
              <a:latin typeface="Century Gothic CE" charset="-18"/>
            </a:endParaRPr>
          </a:p>
        </p:txBody>
      </p:sp>
      <p:sp>
        <p:nvSpPr>
          <p:cNvPr id="86020" name="Rectangle 5"/>
          <p:cNvSpPr>
            <a:spLocks noChangeArrowheads="1"/>
          </p:cNvSpPr>
          <p:nvPr/>
        </p:nvSpPr>
        <p:spPr bwMode="auto">
          <a:xfrm>
            <a:off x="3022600" y="188913"/>
            <a:ext cx="35623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3600" b="1">
                <a:latin typeface="Arial CE" charset="-18"/>
              </a:rPr>
              <a:t>Oxidative Burst</a:t>
            </a:r>
          </a:p>
        </p:txBody>
      </p:sp>
      <p:sp>
        <p:nvSpPr>
          <p:cNvPr id="86021"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78062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4450"/>
            <a:ext cx="489585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612900"/>
            <a:ext cx="23526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984375"/>
            <a:ext cx="19764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3600450"/>
            <a:ext cx="21780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616325"/>
            <a:ext cx="42195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1973263"/>
            <a:ext cx="2138363"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850" y="1984375"/>
            <a:ext cx="3043238"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933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pPr eaLnBrk="1" hangingPunct="1"/>
            <a:r>
              <a:rPr lang="cs-CZ" b="1" smtClean="0"/>
              <a:t>Fluorescent sensors</a:t>
            </a:r>
            <a:r>
              <a:rPr lang="en-US" b="1" smtClean="0"/>
              <a:t> </a:t>
            </a:r>
            <a:r>
              <a:rPr lang="cs-CZ" b="1" smtClean="0"/>
              <a:t>for detection of</a:t>
            </a:r>
            <a:r>
              <a:rPr lang="en-US" b="1" smtClean="0"/>
              <a:t> </a:t>
            </a:r>
            <a:r>
              <a:rPr lang="cs-CZ" b="1" smtClean="0"/>
              <a:t>H</a:t>
            </a:r>
            <a:r>
              <a:rPr lang="cs-CZ" b="1" baseline="-25000" smtClean="0"/>
              <a:t>2</a:t>
            </a:r>
            <a:r>
              <a:rPr lang="cs-CZ" b="1" smtClean="0"/>
              <a:t>O</a:t>
            </a:r>
            <a:r>
              <a:rPr lang="cs-CZ" b="1" baseline="-25000" smtClean="0"/>
              <a:t>2</a:t>
            </a:r>
            <a:endParaRPr lang="cs-CZ" baseline="-25000" smtClean="0"/>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44675"/>
            <a:ext cx="3130550"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2060575"/>
            <a:ext cx="4833938"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75" y="4643438"/>
            <a:ext cx="14954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en-US" smtClean="0"/>
              <a:t>Variants &amp; fusions</a:t>
            </a:r>
            <a:endParaRPr lang="cs-CZ" smtClean="0"/>
          </a:p>
        </p:txBody>
      </p:sp>
      <p:sp>
        <p:nvSpPr>
          <p:cNvPr id="13315" name="Zástupný symbol pro obsah 2"/>
          <p:cNvSpPr>
            <a:spLocks noGrp="1"/>
          </p:cNvSpPr>
          <p:nvPr>
            <p:ph idx="1"/>
          </p:nvPr>
        </p:nvSpPr>
        <p:spPr>
          <a:xfrm>
            <a:off x="1042988" y="1700213"/>
            <a:ext cx="6180137" cy="4114800"/>
          </a:xfrm>
        </p:spPr>
        <p:txBody>
          <a:bodyPr/>
          <a:lstStyle/>
          <a:p>
            <a:pPr eaLnBrk="1" hangingPunct="1"/>
            <a:r>
              <a:rPr lang="cs-CZ" sz="2800" b="1" smtClean="0"/>
              <a:t>pHyPer-cyto vector</a:t>
            </a:r>
            <a:endParaRPr lang="en-US" sz="2800" b="1" smtClean="0"/>
          </a:p>
          <a:p>
            <a:pPr eaLnBrk="1" hangingPunct="1"/>
            <a:r>
              <a:rPr lang="cs-CZ" sz="2800" b="1" smtClean="0"/>
              <a:t>pHyPer-dMito vector</a:t>
            </a:r>
            <a:endParaRPr lang="en-US" sz="2800" b="1" smtClean="0"/>
          </a:p>
          <a:p>
            <a:pPr lvl="1" eaLnBrk="1" hangingPunct="1"/>
            <a:r>
              <a:rPr lang="cs-CZ" sz="1400" b="1" smtClean="0"/>
              <a:t>Duplicated mitochondrial targeting sequence (MTS) is fused to the HyPer N-terminus. MTS was derived from the subunit VIII of human cytochrome C oxidase [Rizzuto et al., 1989; Rizzuto et al., 1995].</a:t>
            </a:r>
            <a:endParaRPr lang="en-US" sz="1400" b="1" smtClean="0"/>
          </a:p>
          <a:p>
            <a:pPr eaLnBrk="1" hangingPunct="1"/>
            <a:r>
              <a:rPr lang="cs-CZ" sz="2800" b="1" smtClean="0"/>
              <a:t>pHyPer-nuc vector</a:t>
            </a:r>
            <a:endParaRPr lang="en-US" sz="2800" b="1" smtClean="0"/>
          </a:p>
          <a:p>
            <a:pPr lvl="1" eaLnBrk="1" hangingPunct="1"/>
            <a:r>
              <a:rPr lang="en-US" sz="1400" b="1" smtClean="0"/>
              <a:t>Three copies of the nuclear localization signal (NLS) fused to the HyPer C-terminus provide for efficient translocation of HyPer to the nuclei of mammalian cells [Fischer-Fantuzzi and Vesco, 1988]</a:t>
            </a:r>
            <a:endParaRPr lang="cs-CZ" sz="1400" b="1" smtClean="0"/>
          </a:p>
          <a:p>
            <a:pPr eaLnBrk="1" hangingPunct="1"/>
            <a:endParaRPr lang="cs-CZ" sz="2800" b="1" smtClean="0"/>
          </a:p>
          <a:p>
            <a:pPr eaLnBrk="1" hangingPunct="1"/>
            <a:endParaRPr lang="cs-CZ" sz="2800" b="1" smtClean="0"/>
          </a:p>
          <a:p>
            <a:pPr eaLnBrk="1" hangingPunct="1"/>
            <a:endParaRPr lang="cs-CZ" sz="2800" smtClean="0"/>
          </a:p>
        </p:txBody>
      </p:sp>
      <p:pic>
        <p:nvPicPr>
          <p:cNvPr id="133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538" y="2871788"/>
            <a:ext cx="191928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25" y="4437063"/>
            <a:ext cx="18415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438" y="1276350"/>
            <a:ext cx="1825625"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765175"/>
            <a:ext cx="35909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49275"/>
            <a:ext cx="35337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092825"/>
            <a:ext cx="16478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87450" y="333375"/>
            <a:ext cx="6513513" cy="5638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949950"/>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6524625"/>
            <a:ext cx="2555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4976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cs-CZ" altLang="en-US" sz="4000" b="1" smtClean="0"/>
              <a:t>biarsenical–tetracysteine system</a:t>
            </a:r>
            <a:endParaRPr lang="cs-CZ" altLang="en-US" sz="4000" smtClean="0"/>
          </a:p>
        </p:txBody>
      </p:sp>
      <p:sp>
        <p:nvSpPr>
          <p:cNvPr id="105475" name="Rectangle 3"/>
          <p:cNvSpPr>
            <a:spLocks noGrp="1" noChangeArrowheads="1"/>
          </p:cNvSpPr>
          <p:nvPr>
            <p:ph type="body" idx="1"/>
          </p:nvPr>
        </p:nvSpPr>
        <p:spPr/>
        <p:txBody>
          <a:bodyPr/>
          <a:lstStyle/>
          <a:p>
            <a:pPr eaLnBrk="1" hangingPunct="1"/>
            <a:r>
              <a:rPr lang="cs-CZ" altLang="en-US" smtClean="0"/>
              <a:t>Nefluorescenční, membránově permeabilní biarsénová značka vytváří kovalentní fluorescenční komplex s jakýmkoliv intracelulárním proteinem obsahujícím krátký tetracysteinový motiv (CCPGCC)</a:t>
            </a:r>
          </a:p>
        </p:txBody>
      </p:sp>
    </p:spTree>
    <p:extLst>
      <p:ext uri="{BB962C8B-B14F-4D97-AF65-F5344CB8AC3E}">
        <p14:creationId xmlns:p14="http://schemas.microsoft.com/office/powerpoint/2010/main" val="2901020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altLang="en-US" sz="4000" b="1" smtClean="0"/>
              <a:t>biarsenical–tetracysteine system</a:t>
            </a:r>
          </a:p>
        </p:txBody>
      </p:sp>
      <p:pic>
        <p:nvPicPr>
          <p:cNvPr id="1064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700213"/>
            <a:ext cx="4783138"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1403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cs-CZ" sz="4000" b="1" smtClean="0"/>
              <a:t>Fluorescenční proteiny</a:t>
            </a:r>
            <a:br>
              <a:rPr lang="cs-CZ" sz="4000" b="1" smtClean="0"/>
            </a:br>
            <a:endParaRPr lang="cs-CZ" sz="4000" b="1" smtClean="0"/>
          </a:p>
        </p:txBody>
      </p:sp>
      <p:sp>
        <p:nvSpPr>
          <p:cNvPr id="7171" name="Rectangle 3"/>
          <p:cNvSpPr>
            <a:spLocks noGrp="1" noChangeArrowheads="1"/>
          </p:cNvSpPr>
          <p:nvPr>
            <p:ph type="body" idx="1"/>
          </p:nvPr>
        </p:nvSpPr>
        <p:spPr>
          <a:xfrm>
            <a:off x="1187450" y="1484313"/>
            <a:ext cx="7772400" cy="4114800"/>
          </a:xfrm>
        </p:spPr>
        <p:txBody>
          <a:bodyPr/>
          <a:lstStyle/>
          <a:p>
            <a:pPr>
              <a:lnSpc>
                <a:spcPct val="90000"/>
              </a:lnSpc>
            </a:pPr>
            <a:r>
              <a:rPr lang="cs-CZ" sz="1800" b="1" smtClean="0"/>
              <a:t>bioluminescence resonance energy transfer (BRET)</a:t>
            </a:r>
            <a:r>
              <a:rPr lang="cs-CZ" sz="1800" smtClean="0"/>
              <a:t> </a:t>
            </a:r>
            <a:r>
              <a:rPr lang="cs-CZ" sz="1800" b="1" smtClean="0"/>
              <a:t> </a:t>
            </a:r>
            <a:br>
              <a:rPr lang="cs-CZ" sz="1800" b="1" smtClean="0"/>
            </a:br>
            <a:endParaRPr lang="cs-CZ" sz="1800" b="1" i="1" smtClean="0"/>
          </a:p>
          <a:p>
            <a:pPr lvl="1">
              <a:lnSpc>
                <a:spcPct val="90000"/>
              </a:lnSpc>
              <a:buFontTx/>
              <a:buNone/>
            </a:pPr>
            <a:r>
              <a:rPr lang="cs-CZ" sz="1600" b="1" i="1" smtClean="0"/>
              <a:t>Aequorea victoria </a:t>
            </a:r>
            <a:r>
              <a:rPr lang="en-US" sz="1600" b="1" i="1" smtClean="0"/>
              <a:t> - </a:t>
            </a:r>
            <a:r>
              <a:rPr lang="cs-CZ" sz="1600" smtClean="0"/>
              <a:t>medúza žijící ve vodách na pobřeží Severní Ameriky.</a:t>
            </a:r>
          </a:p>
          <a:p>
            <a:pPr lvl="1">
              <a:lnSpc>
                <a:spcPct val="90000"/>
              </a:lnSpc>
            </a:pPr>
            <a:r>
              <a:rPr lang="cs-CZ" sz="1600" smtClean="0"/>
              <a:t>je schopna modře světélkovat (bioluminescence). Ca</a:t>
            </a:r>
            <a:r>
              <a:rPr lang="cs-CZ" sz="1600" baseline="30000" smtClean="0"/>
              <a:t>2+</a:t>
            </a:r>
            <a:r>
              <a:rPr lang="cs-CZ" sz="1600" smtClean="0"/>
              <a:t> interaguje  s fotoproteinem aequorinem. </a:t>
            </a:r>
            <a:endParaRPr lang="en-US" sz="1600" smtClean="0"/>
          </a:p>
          <a:p>
            <a:pPr lvl="1">
              <a:lnSpc>
                <a:spcPct val="90000"/>
              </a:lnSpc>
            </a:pPr>
            <a:r>
              <a:rPr lang="cs-CZ" sz="1600" smtClean="0"/>
              <a:t>modré světlo excituje </a:t>
            </a:r>
            <a:r>
              <a:rPr lang="cs-CZ" sz="1600" b="1" smtClean="0"/>
              <a:t>green fluorescent protein</a:t>
            </a:r>
            <a:r>
              <a:rPr lang="cs-CZ" sz="1600" smtClean="0"/>
              <a:t>. </a:t>
            </a:r>
          </a:p>
          <a:p>
            <a:pPr lvl="1">
              <a:lnSpc>
                <a:spcPct val="90000"/>
              </a:lnSpc>
              <a:buFontTx/>
              <a:buNone/>
            </a:pPr>
            <a:r>
              <a:rPr lang="cs-CZ" sz="1600" b="1" i="1" smtClean="0"/>
              <a:t>Renilla reniformis</a:t>
            </a:r>
            <a:r>
              <a:rPr lang="cs-CZ" sz="1600" smtClean="0"/>
              <a:t> </a:t>
            </a:r>
            <a:r>
              <a:rPr lang="en-US" sz="1600" smtClean="0"/>
              <a:t>– kor</a:t>
            </a:r>
            <a:r>
              <a:rPr lang="cs-CZ" sz="1600" smtClean="0"/>
              <a:t>ál žijící ve vodách na severním pobřeží Floridy.</a:t>
            </a:r>
          </a:p>
          <a:p>
            <a:pPr lvl="1">
              <a:lnSpc>
                <a:spcPct val="90000"/>
              </a:lnSpc>
            </a:pPr>
            <a:r>
              <a:rPr lang="cs-CZ" sz="1600" smtClean="0"/>
              <a:t>luminescence vzniká degradací coelenterazinu za katalytického působení luciferázy.</a:t>
            </a:r>
          </a:p>
          <a:p>
            <a:pPr lvl="1">
              <a:lnSpc>
                <a:spcPct val="90000"/>
              </a:lnSpc>
            </a:pPr>
            <a:r>
              <a:rPr lang="cs-CZ" sz="1600" smtClean="0"/>
              <a:t>modré světlo excituje </a:t>
            </a:r>
            <a:r>
              <a:rPr lang="cs-CZ" sz="1600" b="1" smtClean="0"/>
              <a:t>green fluorescent protein</a:t>
            </a:r>
            <a:r>
              <a:rPr lang="cs-CZ" sz="1600" smtClean="0"/>
              <a:t>.</a:t>
            </a:r>
          </a:p>
          <a:p>
            <a:pPr lvl="1">
              <a:lnSpc>
                <a:spcPct val="90000"/>
              </a:lnSpc>
            </a:pPr>
            <a:endParaRPr lang="en-US" sz="1600" smtClean="0"/>
          </a:p>
          <a:p>
            <a:pPr lvl="1">
              <a:lnSpc>
                <a:spcPct val="90000"/>
              </a:lnSpc>
              <a:buFontTx/>
              <a:buNone/>
            </a:pPr>
            <a:endParaRPr lang="cs-CZ" sz="1600" smtClean="0"/>
          </a:p>
        </p:txBody>
      </p:sp>
      <p:sp>
        <p:nvSpPr>
          <p:cNvPr id="7172"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i="1"/>
              <a:t>Renilla reniformis</a:t>
            </a:r>
            <a:r>
              <a:rPr lang="cs-CZ"/>
              <a:t> "Sea Pansy"</a:t>
            </a:r>
          </a:p>
        </p:txBody>
      </p:sp>
      <p:pic>
        <p:nvPicPr>
          <p:cNvPr id="717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http://www.mbayaq.org/efc/living_species/default.asp?hOri=1&amp;inhab=440</a:t>
            </a:r>
          </a:p>
        </p:txBody>
      </p:sp>
      <p:sp>
        <p:nvSpPr>
          <p:cNvPr id="7175"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i="1"/>
              <a:t>Aequorea victoria</a:t>
            </a:r>
            <a:r>
              <a:rPr lang="en-US" i="1"/>
              <a:t> “</a:t>
            </a:r>
            <a:r>
              <a:rPr lang="cs-CZ"/>
              <a:t>Crystal jelly</a:t>
            </a:r>
            <a:r>
              <a:rPr lang="en-US"/>
              <a:t> “</a:t>
            </a:r>
            <a:endParaRPr lang="cs-CZ"/>
          </a:p>
        </p:txBody>
      </p:sp>
      <p:pic>
        <p:nvPicPr>
          <p:cNvPr id="7176"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7"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http://www.whitney.ufl.edu/species/seapansy.htm</a:t>
            </a:r>
          </a:p>
        </p:txBody>
      </p:sp>
      <p:pic>
        <p:nvPicPr>
          <p:cNvPr id="7178"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5984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cs-CZ" altLang="en-US" b="1" smtClean="0"/>
              <a:t>Click azide/alkyne reaction</a:t>
            </a:r>
            <a:r>
              <a:rPr lang="cs-CZ" altLang="en-US" smtClean="0"/>
              <a:t> </a:t>
            </a:r>
          </a:p>
        </p:txBody>
      </p:sp>
      <p:pic>
        <p:nvPicPr>
          <p:cNvPr id="107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465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smtClean="0"/>
              <a:t>Aplikace Click-IT (Invitrogen)</a:t>
            </a:r>
            <a:endParaRPr lang="cs-CZ" altLang="en-US" smtClean="0"/>
          </a:p>
        </p:txBody>
      </p:sp>
      <p:pic>
        <p:nvPicPr>
          <p:cNvPr id="1085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113"/>
            <a:ext cx="47625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8" name="Rectangle 5"/>
          <p:cNvSpPr>
            <a:spLocks noChangeArrowheads="1"/>
          </p:cNvSpPr>
          <p:nvPr/>
        </p:nvSpPr>
        <p:spPr bwMode="auto">
          <a:xfrm>
            <a:off x="5795963" y="2276475"/>
            <a:ext cx="316865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1200" b="1">
                <a:latin typeface="Times" pitchFamily="18" charset="0"/>
              </a:rPr>
              <a:t>Multiplex imaging with Click-iT® RNA assays.</a:t>
            </a:r>
            <a:r>
              <a:rPr lang="cs-CZ" altLang="en-US" sz="1200">
                <a:latin typeface="Times" pitchFamily="18" charset="0"/>
              </a:rPr>
              <a:t/>
            </a:r>
            <a:br>
              <a:rPr lang="cs-CZ" altLang="en-US" sz="1200">
                <a:latin typeface="Times" pitchFamily="18" charset="0"/>
              </a:rPr>
            </a:br>
            <a:r>
              <a:rPr lang="cs-CZ" altLang="en-US" sz="1200">
                <a:latin typeface="Tahoma" pitchFamily="34" charset="0"/>
              </a:rPr>
              <a:t/>
            </a:r>
            <a:br>
              <a:rPr lang="cs-CZ" altLang="en-US" sz="1200">
                <a:latin typeface="Tahoma" pitchFamily="34" charset="0"/>
              </a:rPr>
            </a:br>
            <a:r>
              <a:rPr lang="cs-CZ" altLang="en-US" sz="1200">
                <a:latin typeface="Tahoma" pitchFamily="34" charset="0"/>
              </a:rPr>
              <a:t>NIH3T3 cells were incubated with 1 mM EU, formaldehyde-fixed, and permeabilized with Triton® X-100. EU incorporated into newly synthesized RNA (red) in some cells was detectied using the Click-iT® RNA Alexa Fluor® 594 Imaging Kit. Tubulin (green) was detected with anti-tubulin mouse IgG9 and visualized with Alexa Fluor® 488 goat anti-mouse IgG. Nuclei (blue) were stained with Hoechst 33342. </a:t>
            </a:r>
          </a:p>
        </p:txBody>
      </p:sp>
    </p:spTree>
    <p:extLst>
      <p:ext uri="{BB962C8B-B14F-4D97-AF65-F5344CB8AC3E}">
        <p14:creationId xmlns:p14="http://schemas.microsoft.com/office/powerpoint/2010/main" val="20963706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173163" y="457200"/>
            <a:ext cx="7772400" cy="4124325"/>
          </a:xfrm>
        </p:spPr>
        <p:txBody>
          <a:bodyPr/>
          <a:lstStyle/>
          <a:p>
            <a:pPr eaLnBrk="1" hangingPunct="1"/>
            <a:r>
              <a:rPr lang="en-US" altLang="en-US" smtClean="0"/>
              <a:t>Aplikace Click-IT (Invitrogen)</a:t>
            </a:r>
            <a:br>
              <a:rPr lang="en-US" altLang="en-US" smtClean="0"/>
            </a:br>
            <a:r>
              <a:rPr lang="en-US" altLang="en-US" smtClean="0"/>
              <a:t/>
            </a:r>
            <a:br>
              <a:rPr lang="en-US" altLang="en-US" smtClean="0"/>
            </a:br>
            <a:r>
              <a:rPr lang="en-US" altLang="en-US" smtClean="0"/>
              <a:t>anal</a:t>
            </a:r>
            <a:r>
              <a:rPr lang="cs-CZ" altLang="en-US" smtClean="0"/>
              <a:t>ýza syntézy DNA (proliferace)</a:t>
            </a:r>
          </a:p>
        </p:txBody>
      </p:sp>
    </p:spTree>
    <p:extLst>
      <p:ext uri="{BB962C8B-B14F-4D97-AF65-F5344CB8AC3E}">
        <p14:creationId xmlns:p14="http://schemas.microsoft.com/office/powerpoint/2010/main" val="2014307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110628"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9"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30"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1"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2"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3"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110622"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3"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24"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5"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6"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7"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110616"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7"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8"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9"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0"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1"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110610"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1"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2"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3"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4"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5"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110602"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3" name="Group 34"/>
            <p:cNvGrpSpPr>
              <a:grpSpLocks/>
            </p:cNvGrpSpPr>
            <p:nvPr/>
          </p:nvGrpSpPr>
          <p:grpSpPr bwMode="auto">
            <a:xfrm>
              <a:off x="2609" y="1463"/>
              <a:ext cx="289" cy="292"/>
              <a:chOff x="2729" y="636"/>
              <a:chExt cx="289" cy="292"/>
            </a:xfrm>
          </p:grpSpPr>
          <p:sp>
            <p:nvSpPr>
              <p:cNvPr id="110604"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05"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0606"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7"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8"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9"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601" name="Text Box 41"/>
          <p:cNvSpPr txBox="1">
            <a:spLocks noChangeArrowheads="1"/>
          </p:cNvSpPr>
          <p:nvPr/>
        </p:nvSpPr>
        <p:spPr bwMode="auto">
          <a:xfrm>
            <a:off x="971600" y="24405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dirty="0"/>
              <a:t>3</a:t>
            </a:r>
            <a:r>
              <a:rPr lang="en-US" altLang="en-US" sz="1800" b="1" dirty="0"/>
              <a:t>H-thymidine</a:t>
            </a:r>
          </a:p>
        </p:txBody>
      </p:sp>
    </p:spTree>
    <p:extLst>
      <p:ext uri="{BB962C8B-B14F-4D97-AF65-F5344CB8AC3E}">
        <p14:creationId xmlns:p14="http://schemas.microsoft.com/office/powerpoint/2010/main" val="3733580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1090340" y="2470150"/>
            <a:ext cx="4849812"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dirty="0"/>
              <a:t> Original method for measuring cell proliferation </a:t>
            </a:r>
          </a:p>
          <a:p>
            <a:pPr eaLnBrk="1" hangingPunct="1">
              <a:spcBef>
                <a:spcPct val="50000"/>
              </a:spcBef>
              <a:buClrTx/>
              <a:buSzTx/>
              <a:buFontTx/>
              <a:buChar char="•"/>
            </a:pPr>
            <a:r>
              <a:rPr lang="en-US" altLang="en-US" sz="1800" b="1" dirty="0"/>
              <a:t> Radioactive</a:t>
            </a:r>
          </a:p>
          <a:p>
            <a:pPr eaLnBrk="1" hangingPunct="1">
              <a:spcBef>
                <a:spcPct val="50000"/>
              </a:spcBef>
              <a:buClrTx/>
              <a:buSzTx/>
              <a:buFontTx/>
              <a:buChar char="•"/>
            </a:pPr>
            <a:r>
              <a:rPr lang="en-US" altLang="en-US" sz="1800" b="1" dirty="0"/>
              <a:t> Not compatible for multiplexed analyses</a:t>
            </a:r>
          </a:p>
        </p:txBody>
      </p:sp>
      <p:grpSp>
        <p:nvGrpSpPr>
          <p:cNvPr id="111620" name="Group 4"/>
          <p:cNvGrpSpPr>
            <a:grpSpLocks/>
          </p:cNvGrpSpPr>
          <p:nvPr/>
        </p:nvGrpSpPr>
        <p:grpSpPr bwMode="auto">
          <a:xfrm>
            <a:off x="6265863" y="4302125"/>
            <a:ext cx="458787" cy="463550"/>
            <a:chOff x="4972" y="1747"/>
            <a:chExt cx="289" cy="292"/>
          </a:xfrm>
        </p:grpSpPr>
        <p:sp>
          <p:nvSpPr>
            <p:cNvPr id="111643"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44"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45"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6"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7"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8"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1" name="Group 11"/>
          <p:cNvGrpSpPr>
            <a:grpSpLocks/>
          </p:cNvGrpSpPr>
          <p:nvPr/>
        </p:nvGrpSpPr>
        <p:grpSpPr bwMode="auto">
          <a:xfrm>
            <a:off x="6265863" y="2606675"/>
            <a:ext cx="458787" cy="463550"/>
            <a:chOff x="4972" y="1747"/>
            <a:chExt cx="289" cy="292"/>
          </a:xfrm>
        </p:grpSpPr>
        <p:sp>
          <p:nvSpPr>
            <p:cNvPr id="111637"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8"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9"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0"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1"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2"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2" name="Group 18"/>
          <p:cNvGrpSpPr>
            <a:grpSpLocks/>
          </p:cNvGrpSpPr>
          <p:nvPr/>
        </p:nvGrpSpPr>
        <p:grpSpPr bwMode="auto">
          <a:xfrm>
            <a:off x="6284913" y="852488"/>
            <a:ext cx="458787" cy="463550"/>
            <a:chOff x="4972" y="1747"/>
            <a:chExt cx="289" cy="292"/>
          </a:xfrm>
        </p:grpSpPr>
        <p:sp>
          <p:nvSpPr>
            <p:cNvPr id="111631"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2"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3"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4"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5"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6"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3" name="Group 25"/>
          <p:cNvGrpSpPr>
            <a:grpSpLocks/>
          </p:cNvGrpSpPr>
          <p:nvPr/>
        </p:nvGrpSpPr>
        <p:grpSpPr bwMode="auto">
          <a:xfrm>
            <a:off x="6248400" y="6048375"/>
            <a:ext cx="458788" cy="463550"/>
            <a:chOff x="4972" y="1747"/>
            <a:chExt cx="289" cy="292"/>
          </a:xfrm>
        </p:grpSpPr>
        <p:sp>
          <p:nvSpPr>
            <p:cNvPr id="111625"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6"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27"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8"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9"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0"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1624" name="Text Box 32"/>
          <p:cNvSpPr txBox="1">
            <a:spLocks noChangeArrowheads="1"/>
          </p:cNvSpPr>
          <p:nvPr/>
        </p:nvSpPr>
        <p:spPr bwMode="auto">
          <a:xfrm>
            <a:off x="723627"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dirty="0"/>
              <a:t>3</a:t>
            </a:r>
            <a:r>
              <a:rPr lang="en-US" altLang="en-US" sz="1800" b="1" dirty="0"/>
              <a:t>H-thymidine</a:t>
            </a:r>
          </a:p>
        </p:txBody>
      </p:sp>
    </p:spTree>
    <p:extLst>
      <p:ext uri="{BB962C8B-B14F-4D97-AF65-F5344CB8AC3E}">
        <p14:creationId xmlns:p14="http://schemas.microsoft.com/office/powerpoint/2010/main" val="25416089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112645" name="Text Box 5"/>
          <p:cNvSpPr txBox="1">
            <a:spLocks noChangeArrowheads="1"/>
          </p:cNvSpPr>
          <p:nvPr/>
        </p:nvSpPr>
        <p:spPr bwMode="auto">
          <a:xfrm>
            <a:off x="681583"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dirty="0" err="1"/>
              <a:t>BrdU</a:t>
            </a:r>
            <a:endParaRPr lang="en-US" altLang="en-US" sz="1800" b="1" dirty="0"/>
          </a:p>
        </p:txBody>
      </p:sp>
      <p:grpSp>
        <p:nvGrpSpPr>
          <p:cNvPr id="702470" name="Group 6"/>
          <p:cNvGrpSpPr>
            <a:grpSpLocks/>
          </p:cNvGrpSpPr>
          <p:nvPr/>
        </p:nvGrpSpPr>
        <p:grpSpPr bwMode="auto">
          <a:xfrm>
            <a:off x="6280150" y="4346575"/>
            <a:ext cx="411163" cy="427038"/>
            <a:chOff x="4909" y="2594"/>
            <a:chExt cx="259" cy="269"/>
          </a:xfrm>
        </p:grpSpPr>
        <p:sp>
          <p:nvSpPr>
            <p:cNvPr id="112656"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7"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11265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11265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11265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591865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7" name="Group 3"/>
          <p:cNvGrpSpPr>
            <a:grpSpLocks/>
          </p:cNvGrpSpPr>
          <p:nvPr/>
        </p:nvGrpSpPr>
        <p:grpSpPr bwMode="auto">
          <a:xfrm>
            <a:off x="6280150" y="4346575"/>
            <a:ext cx="411163" cy="427038"/>
            <a:chOff x="4909" y="2594"/>
            <a:chExt cx="259" cy="269"/>
          </a:xfrm>
        </p:grpSpPr>
        <p:sp>
          <p:nvSpPr>
            <p:cNvPr id="113701"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702"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113697"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8"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99"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0"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113692"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3"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4"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5"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6"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113687"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8"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9"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0"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1"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113682"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3"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4"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5"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6"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672" name="Group 29"/>
          <p:cNvGrpSpPr>
            <a:grpSpLocks/>
          </p:cNvGrpSpPr>
          <p:nvPr/>
        </p:nvGrpSpPr>
        <p:grpSpPr bwMode="auto">
          <a:xfrm>
            <a:off x="6283325" y="2625725"/>
            <a:ext cx="411163" cy="427038"/>
            <a:chOff x="4909" y="2594"/>
            <a:chExt cx="259" cy="269"/>
          </a:xfrm>
        </p:grpSpPr>
        <p:sp>
          <p:nvSpPr>
            <p:cNvPr id="113680"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81"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3" name="Group 32"/>
          <p:cNvGrpSpPr>
            <a:grpSpLocks/>
          </p:cNvGrpSpPr>
          <p:nvPr/>
        </p:nvGrpSpPr>
        <p:grpSpPr bwMode="auto">
          <a:xfrm>
            <a:off x="6291263" y="6067425"/>
            <a:ext cx="411162" cy="427038"/>
            <a:chOff x="4909" y="2594"/>
            <a:chExt cx="259" cy="269"/>
          </a:xfrm>
        </p:grpSpPr>
        <p:sp>
          <p:nvSpPr>
            <p:cNvPr id="113678"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9"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4" name="Group 35"/>
          <p:cNvGrpSpPr>
            <a:grpSpLocks/>
          </p:cNvGrpSpPr>
          <p:nvPr/>
        </p:nvGrpSpPr>
        <p:grpSpPr bwMode="auto">
          <a:xfrm>
            <a:off x="6294438" y="858838"/>
            <a:ext cx="411162" cy="427037"/>
            <a:chOff x="4909" y="2594"/>
            <a:chExt cx="259" cy="269"/>
          </a:xfrm>
        </p:grpSpPr>
        <p:sp>
          <p:nvSpPr>
            <p:cNvPr id="113676"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7"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3675" name="Text Box 38"/>
          <p:cNvSpPr txBox="1">
            <a:spLocks noChangeArrowheads="1"/>
          </p:cNvSpPr>
          <p:nvPr/>
        </p:nvSpPr>
        <p:spPr bwMode="auto">
          <a:xfrm>
            <a:off x="681583"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dirty="0" err="1"/>
              <a:t>BrdU</a:t>
            </a:r>
            <a:endParaRPr lang="en-US" altLang="en-US" sz="1800" b="1" dirty="0"/>
          </a:p>
        </p:txBody>
      </p:sp>
    </p:spTree>
    <p:extLst>
      <p:ext uri="{BB962C8B-B14F-4D97-AF65-F5344CB8AC3E}">
        <p14:creationId xmlns:p14="http://schemas.microsoft.com/office/powerpoint/2010/main" val="3359340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114763"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114764"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114693"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14694" name="Group 8"/>
          <p:cNvGrpSpPr>
            <a:grpSpLocks/>
          </p:cNvGrpSpPr>
          <p:nvPr/>
        </p:nvGrpSpPr>
        <p:grpSpPr bwMode="auto">
          <a:xfrm>
            <a:off x="6283325" y="2625725"/>
            <a:ext cx="411163" cy="427038"/>
            <a:chOff x="4909" y="2594"/>
            <a:chExt cx="259" cy="269"/>
          </a:xfrm>
        </p:grpSpPr>
        <p:sp>
          <p:nvSpPr>
            <p:cNvPr id="114761"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2"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5" name="Group 11"/>
          <p:cNvGrpSpPr>
            <a:grpSpLocks/>
          </p:cNvGrpSpPr>
          <p:nvPr/>
        </p:nvGrpSpPr>
        <p:grpSpPr bwMode="auto">
          <a:xfrm>
            <a:off x="6291263" y="6067425"/>
            <a:ext cx="411162" cy="427038"/>
            <a:chOff x="4909" y="2594"/>
            <a:chExt cx="259" cy="269"/>
          </a:xfrm>
        </p:grpSpPr>
        <p:sp>
          <p:nvSpPr>
            <p:cNvPr id="114759"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0"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6" name="Group 14"/>
          <p:cNvGrpSpPr>
            <a:grpSpLocks/>
          </p:cNvGrpSpPr>
          <p:nvPr/>
        </p:nvGrpSpPr>
        <p:grpSpPr bwMode="auto">
          <a:xfrm>
            <a:off x="6294438" y="858838"/>
            <a:ext cx="411162" cy="427037"/>
            <a:chOff x="4909" y="2594"/>
            <a:chExt cx="259" cy="269"/>
          </a:xfrm>
        </p:grpSpPr>
        <p:sp>
          <p:nvSpPr>
            <p:cNvPr id="114757"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8"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7" name="Group 17"/>
          <p:cNvGrpSpPr>
            <a:grpSpLocks/>
          </p:cNvGrpSpPr>
          <p:nvPr/>
        </p:nvGrpSpPr>
        <p:grpSpPr bwMode="auto">
          <a:xfrm>
            <a:off x="6280150" y="4346575"/>
            <a:ext cx="411163" cy="427038"/>
            <a:chOff x="4909" y="2594"/>
            <a:chExt cx="259" cy="269"/>
          </a:xfrm>
        </p:grpSpPr>
        <p:sp>
          <p:nvSpPr>
            <p:cNvPr id="114755"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6"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114742"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43"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4" name="Freeform 23"/>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5" name="Freeform 24"/>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6" name="Freeform 25"/>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7" name="Freeform 26"/>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8" name="Freeform 27"/>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9" name="Freeform 28"/>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0"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1" name="Freeform 30"/>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2" name="Freeform 31"/>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3" name="Freeform 32"/>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4" name="Freeform 33"/>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114729"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30"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1" name="Freeform 37"/>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2" name="Freeform 38"/>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3" name="Freeform 39"/>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4" name="Freeform 40"/>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5" name="Freeform 41"/>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6" name="Freeform 42"/>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7"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8" name="Freeform 44"/>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9" name="Freeform 45"/>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0" name="Freeform 46"/>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1" name="Freeform 47"/>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114716"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17"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8" name="Freeform 51"/>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9" name="Freeform 52"/>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0" name="Freeform 53"/>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1" name="Freeform 54"/>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2" name="Freeform 55"/>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3" name="Freeform 56"/>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4"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5" name="Freeform 58"/>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6" name="Freeform 59"/>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7" name="Freeform 60"/>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8" name="Freeform 61"/>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114703"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04"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5" name="Freeform 65"/>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6" name="Freeform 66"/>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7" name="Freeform 67"/>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8" name="Freeform 68"/>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9" name="Freeform 69"/>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0" name="Freeform 70"/>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1"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2" name="Freeform 72"/>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3" name="Freeform 73"/>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4" name="Freeform 74"/>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5" name="Freeform 75"/>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4702" name="Text Box 76"/>
          <p:cNvSpPr txBox="1">
            <a:spLocks noChangeArrowheads="1"/>
          </p:cNvSpPr>
          <p:nvPr/>
        </p:nvSpPr>
        <p:spPr bwMode="auto">
          <a:xfrm>
            <a:off x="971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dirty="0" err="1"/>
              <a:t>BrdU</a:t>
            </a:r>
            <a:endParaRPr lang="en-US" altLang="en-US" sz="1800" b="1" dirty="0"/>
          </a:p>
        </p:txBody>
      </p:sp>
    </p:spTree>
    <p:extLst>
      <p:ext uri="{BB962C8B-B14F-4D97-AF65-F5344CB8AC3E}">
        <p14:creationId xmlns:p14="http://schemas.microsoft.com/office/powerpoint/2010/main" val="3611028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115729"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1"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2"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3"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16" name="Group 9"/>
          <p:cNvGrpSpPr>
            <a:grpSpLocks/>
          </p:cNvGrpSpPr>
          <p:nvPr/>
        </p:nvGrpSpPr>
        <p:grpSpPr bwMode="auto">
          <a:xfrm>
            <a:off x="6280150" y="4346575"/>
            <a:ext cx="411163" cy="427038"/>
            <a:chOff x="4909" y="2594"/>
            <a:chExt cx="259" cy="269"/>
          </a:xfrm>
        </p:grpSpPr>
        <p:sp>
          <p:nvSpPr>
            <p:cNvPr id="115727"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8"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7" name="Group 12"/>
          <p:cNvGrpSpPr>
            <a:grpSpLocks/>
          </p:cNvGrpSpPr>
          <p:nvPr/>
        </p:nvGrpSpPr>
        <p:grpSpPr bwMode="auto">
          <a:xfrm>
            <a:off x="6283325" y="2625725"/>
            <a:ext cx="411163" cy="427038"/>
            <a:chOff x="4909" y="2594"/>
            <a:chExt cx="259" cy="269"/>
          </a:xfrm>
        </p:grpSpPr>
        <p:sp>
          <p:nvSpPr>
            <p:cNvPr id="115725"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6"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8" name="Group 15"/>
          <p:cNvGrpSpPr>
            <a:grpSpLocks/>
          </p:cNvGrpSpPr>
          <p:nvPr/>
        </p:nvGrpSpPr>
        <p:grpSpPr bwMode="auto">
          <a:xfrm>
            <a:off x="6291263" y="6067425"/>
            <a:ext cx="411162" cy="427038"/>
            <a:chOff x="4909" y="2594"/>
            <a:chExt cx="259" cy="269"/>
          </a:xfrm>
        </p:grpSpPr>
        <p:sp>
          <p:nvSpPr>
            <p:cNvPr id="115723"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4"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9" name="Group 18"/>
          <p:cNvGrpSpPr>
            <a:grpSpLocks/>
          </p:cNvGrpSpPr>
          <p:nvPr/>
        </p:nvGrpSpPr>
        <p:grpSpPr bwMode="auto">
          <a:xfrm>
            <a:off x="6294438" y="858838"/>
            <a:ext cx="411162" cy="427037"/>
            <a:chOff x="4909" y="2594"/>
            <a:chExt cx="259" cy="269"/>
          </a:xfrm>
        </p:grpSpPr>
        <p:sp>
          <p:nvSpPr>
            <p:cNvPr id="115721"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2"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5720" name="Text Box 21"/>
          <p:cNvSpPr txBox="1">
            <a:spLocks noChangeArrowheads="1"/>
          </p:cNvSpPr>
          <p:nvPr/>
        </p:nvSpPr>
        <p:spPr bwMode="auto">
          <a:xfrm>
            <a:off x="971600" y="24405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dirty="0" err="1"/>
              <a:t>BrdU</a:t>
            </a:r>
            <a:endParaRPr lang="en-US" altLang="en-US" sz="1800" b="1" dirty="0"/>
          </a:p>
        </p:txBody>
      </p:sp>
    </p:spTree>
    <p:extLst>
      <p:ext uri="{BB962C8B-B14F-4D97-AF65-F5344CB8AC3E}">
        <p14:creationId xmlns:p14="http://schemas.microsoft.com/office/powerpoint/2010/main" val="775639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39" name="Group 3"/>
          <p:cNvGrpSpPr>
            <a:grpSpLocks noChangeAspect="1"/>
          </p:cNvGrpSpPr>
          <p:nvPr/>
        </p:nvGrpSpPr>
        <p:grpSpPr bwMode="auto">
          <a:xfrm>
            <a:off x="3532188" y="692150"/>
            <a:ext cx="3154362" cy="3940175"/>
            <a:chOff x="1488" y="432"/>
            <a:chExt cx="1825" cy="2280"/>
          </a:xfrm>
        </p:grpSpPr>
        <p:pic>
          <p:nvPicPr>
            <p:cNvPr id="116754"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5"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6"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7"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8"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0" name="Group 9"/>
          <p:cNvGrpSpPr>
            <a:grpSpLocks/>
          </p:cNvGrpSpPr>
          <p:nvPr/>
        </p:nvGrpSpPr>
        <p:grpSpPr bwMode="auto">
          <a:xfrm>
            <a:off x="6280150" y="4346575"/>
            <a:ext cx="411163" cy="427038"/>
            <a:chOff x="4909" y="2594"/>
            <a:chExt cx="259" cy="269"/>
          </a:xfrm>
        </p:grpSpPr>
        <p:sp>
          <p:nvSpPr>
            <p:cNvPr id="116752"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3"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1" name="Group 12"/>
          <p:cNvGrpSpPr>
            <a:grpSpLocks/>
          </p:cNvGrpSpPr>
          <p:nvPr/>
        </p:nvGrpSpPr>
        <p:grpSpPr bwMode="auto">
          <a:xfrm>
            <a:off x="6283325" y="2625725"/>
            <a:ext cx="411163" cy="427038"/>
            <a:chOff x="4909" y="2594"/>
            <a:chExt cx="259" cy="269"/>
          </a:xfrm>
        </p:grpSpPr>
        <p:sp>
          <p:nvSpPr>
            <p:cNvPr id="116750"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1"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2" name="Group 15"/>
          <p:cNvGrpSpPr>
            <a:grpSpLocks/>
          </p:cNvGrpSpPr>
          <p:nvPr/>
        </p:nvGrpSpPr>
        <p:grpSpPr bwMode="auto">
          <a:xfrm>
            <a:off x="6291263" y="6067425"/>
            <a:ext cx="411162" cy="427038"/>
            <a:chOff x="4909" y="2594"/>
            <a:chExt cx="259" cy="269"/>
          </a:xfrm>
        </p:grpSpPr>
        <p:sp>
          <p:nvSpPr>
            <p:cNvPr id="116748"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9"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3" name="Group 18"/>
          <p:cNvGrpSpPr>
            <a:grpSpLocks/>
          </p:cNvGrpSpPr>
          <p:nvPr/>
        </p:nvGrpSpPr>
        <p:grpSpPr bwMode="auto">
          <a:xfrm>
            <a:off x="6294438" y="858838"/>
            <a:ext cx="411162" cy="427037"/>
            <a:chOff x="4909" y="2594"/>
            <a:chExt cx="259" cy="269"/>
          </a:xfrm>
        </p:grpSpPr>
        <p:sp>
          <p:nvSpPr>
            <p:cNvPr id="116746"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7"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6744" name="Text Box 21"/>
          <p:cNvSpPr txBox="1">
            <a:spLocks noChangeArrowheads="1"/>
          </p:cNvSpPr>
          <p:nvPr/>
        </p:nvSpPr>
        <p:spPr bwMode="auto">
          <a:xfrm>
            <a:off x="1187624"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dirty="0" err="1"/>
              <a:t>BrdU</a:t>
            </a:r>
            <a:endParaRPr lang="en-US" altLang="en-US" sz="1800" b="1" dirty="0"/>
          </a:p>
        </p:txBody>
      </p:sp>
      <p:sp>
        <p:nvSpPr>
          <p:cNvPr id="116745" name="Text Box 22"/>
          <p:cNvSpPr txBox="1">
            <a:spLocks noChangeArrowheads="1"/>
          </p:cNvSpPr>
          <p:nvPr/>
        </p:nvSpPr>
        <p:spPr bwMode="auto">
          <a:xfrm>
            <a:off x="1077029" y="4051668"/>
            <a:ext cx="5167312"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dirty="0"/>
              <a:t> Non-radioactive</a:t>
            </a:r>
          </a:p>
          <a:p>
            <a:pPr eaLnBrk="1" hangingPunct="1">
              <a:spcBef>
                <a:spcPct val="50000"/>
              </a:spcBef>
              <a:buClrTx/>
              <a:buSzTx/>
              <a:buFontTx/>
              <a:buChar char="•"/>
            </a:pPr>
            <a:r>
              <a:rPr lang="en-US" altLang="en-US" sz="1800" b="1" dirty="0"/>
              <a:t> Multiplex compatible </a:t>
            </a:r>
            <a:r>
              <a:rPr lang="en-US" altLang="en-US" sz="1800" b="1" i="1" dirty="0"/>
              <a:t>but</a:t>
            </a:r>
            <a:r>
              <a:rPr lang="en-US" altLang="en-US" sz="1800" b="1" dirty="0"/>
              <a:t>, strand separation requirement for anti-</a:t>
            </a:r>
            <a:r>
              <a:rPr lang="en-US" altLang="en-US" sz="1800" b="1" dirty="0" err="1"/>
              <a:t>BrdU</a:t>
            </a:r>
            <a:r>
              <a:rPr lang="en-US" altLang="en-US" sz="1800" b="1" dirty="0"/>
              <a:t> access, can affect:</a:t>
            </a:r>
          </a:p>
          <a:p>
            <a:pPr lvl="1" eaLnBrk="1" hangingPunct="1">
              <a:spcBef>
                <a:spcPct val="50000"/>
              </a:spcBef>
              <a:buFontTx/>
              <a:buChar char="•"/>
            </a:pPr>
            <a:r>
              <a:rPr lang="en-US" altLang="en-US" sz="1800" b="1" dirty="0"/>
              <a:t> Ability for other antibodies to bind</a:t>
            </a:r>
          </a:p>
          <a:p>
            <a:pPr lvl="1" eaLnBrk="1" hangingPunct="1">
              <a:spcBef>
                <a:spcPct val="50000"/>
              </a:spcBef>
              <a:buFontTx/>
              <a:buChar char="•"/>
            </a:pPr>
            <a:r>
              <a:rPr lang="en-US" altLang="en-US" sz="1800" b="1" dirty="0"/>
              <a:t> Morphology</a:t>
            </a:r>
          </a:p>
          <a:p>
            <a:pPr lvl="1" eaLnBrk="1" hangingPunct="1">
              <a:spcBef>
                <a:spcPct val="50000"/>
              </a:spcBef>
              <a:buFontTx/>
              <a:buChar char="•"/>
            </a:pPr>
            <a:r>
              <a:rPr lang="en-US" altLang="en-US" sz="1800" b="1" dirty="0"/>
              <a:t> Ability for dyes that require dsDNA to bind efficiently, i.e., cell cycle dyes</a:t>
            </a:r>
          </a:p>
        </p:txBody>
      </p:sp>
    </p:spTree>
    <p:extLst>
      <p:ext uri="{BB962C8B-B14F-4D97-AF65-F5344CB8AC3E}">
        <p14:creationId xmlns:p14="http://schemas.microsoft.com/office/powerpoint/2010/main" val="1496082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87450" y="260350"/>
            <a:ext cx="7772400" cy="1143000"/>
          </a:xfrm>
        </p:spPr>
        <p:txBody>
          <a:bodyPr/>
          <a:lstStyle/>
          <a:p>
            <a:r>
              <a:rPr lang="cs-CZ" smtClean="0"/>
              <a:t>Fluorescenční proteiny</a:t>
            </a: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http://www.conncoll.edu/ccacad/zimmer/GFP-ww/GFP2.htm</a:t>
            </a:r>
          </a:p>
        </p:txBody>
      </p:sp>
      <p:pic>
        <p:nvPicPr>
          <p:cNvPr id="81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5619750"/>
            <a:ext cx="15875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5784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117765" name="Text Box 5"/>
          <p:cNvSpPr txBox="1">
            <a:spLocks noChangeArrowheads="1"/>
          </p:cNvSpPr>
          <p:nvPr/>
        </p:nvSpPr>
        <p:spPr bwMode="auto">
          <a:xfrm>
            <a:off x="1259632" y="401271"/>
            <a:ext cx="1804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dirty="0"/>
              <a:t>Click-</a:t>
            </a:r>
            <a:r>
              <a:rPr lang="en-US" altLang="en-US" sz="1800" b="1" dirty="0" err="1"/>
              <a:t>iT</a:t>
            </a:r>
            <a:r>
              <a:rPr lang="en-US" altLang="en-US" sz="1800" b="1" dirty="0"/>
              <a: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117785"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6" name="Group 8"/>
            <p:cNvGrpSpPr>
              <a:grpSpLocks/>
            </p:cNvGrpSpPr>
            <p:nvPr/>
          </p:nvGrpSpPr>
          <p:grpSpPr bwMode="auto">
            <a:xfrm>
              <a:off x="4973" y="3074"/>
              <a:ext cx="163" cy="82"/>
              <a:chOff x="4973" y="3074"/>
              <a:chExt cx="163" cy="82"/>
            </a:xfrm>
          </p:grpSpPr>
          <p:sp>
            <p:nvSpPr>
              <p:cNvPr id="117787"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8"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9"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117780"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1" name="Group 14"/>
            <p:cNvGrpSpPr>
              <a:grpSpLocks/>
            </p:cNvGrpSpPr>
            <p:nvPr/>
          </p:nvGrpSpPr>
          <p:grpSpPr bwMode="auto">
            <a:xfrm>
              <a:off x="4973" y="3074"/>
              <a:ext cx="163" cy="82"/>
              <a:chOff x="4973" y="3074"/>
              <a:chExt cx="163" cy="82"/>
            </a:xfrm>
          </p:grpSpPr>
          <p:sp>
            <p:nvSpPr>
              <p:cNvPr id="117782"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3"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4"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117775"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6" name="Group 20"/>
            <p:cNvGrpSpPr>
              <a:grpSpLocks/>
            </p:cNvGrpSpPr>
            <p:nvPr/>
          </p:nvGrpSpPr>
          <p:grpSpPr bwMode="auto">
            <a:xfrm>
              <a:off x="4973" y="3074"/>
              <a:ext cx="163" cy="82"/>
              <a:chOff x="4973" y="3074"/>
              <a:chExt cx="163" cy="82"/>
            </a:xfrm>
          </p:grpSpPr>
          <p:sp>
            <p:nvSpPr>
              <p:cNvPr id="117777"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8"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9"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117770"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1" name="Group 26"/>
            <p:cNvGrpSpPr>
              <a:grpSpLocks/>
            </p:cNvGrpSpPr>
            <p:nvPr/>
          </p:nvGrpSpPr>
          <p:grpSpPr bwMode="auto">
            <a:xfrm>
              <a:off x="4973" y="3074"/>
              <a:ext cx="163" cy="82"/>
              <a:chOff x="4973" y="3074"/>
              <a:chExt cx="163" cy="82"/>
            </a:xfrm>
          </p:grpSpPr>
          <p:sp>
            <p:nvSpPr>
              <p:cNvPr id="117772"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3"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4"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3866057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1136650" y="24405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dirty="0"/>
              <a:t>Click-</a:t>
            </a:r>
            <a:r>
              <a:rPr lang="en-US" altLang="en-US" sz="1800" b="1" dirty="0" err="1"/>
              <a:t>iT</a:t>
            </a:r>
            <a:r>
              <a:rPr lang="en-US" altLang="en-US" sz="1800" b="1" dirty="0"/>
              <a: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118820"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21" name="Group 6"/>
            <p:cNvGrpSpPr>
              <a:grpSpLocks/>
            </p:cNvGrpSpPr>
            <p:nvPr/>
          </p:nvGrpSpPr>
          <p:grpSpPr bwMode="auto">
            <a:xfrm>
              <a:off x="4973" y="3074"/>
              <a:ext cx="163" cy="82"/>
              <a:chOff x="4973" y="3074"/>
              <a:chExt cx="163" cy="82"/>
            </a:xfrm>
          </p:grpSpPr>
          <p:sp>
            <p:nvSpPr>
              <p:cNvPr id="118822"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3"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4"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118815"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6" name="Group 12"/>
            <p:cNvGrpSpPr>
              <a:grpSpLocks/>
            </p:cNvGrpSpPr>
            <p:nvPr/>
          </p:nvGrpSpPr>
          <p:grpSpPr bwMode="auto">
            <a:xfrm>
              <a:off x="4973" y="3074"/>
              <a:ext cx="163" cy="82"/>
              <a:chOff x="4973" y="3074"/>
              <a:chExt cx="163" cy="82"/>
            </a:xfrm>
          </p:grpSpPr>
          <p:sp>
            <p:nvSpPr>
              <p:cNvPr id="118817"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8"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9"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118810"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1" name="Group 18"/>
            <p:cNvGrpSpPr>
              <a:grpSpLocks/>
            </p:cNvGrpSpPr>
            <p:nvPr/>
          </p:nvGrpSpPr>
          <p:grpSpPr bwMode="auto">
            <a:xfrm>
              <a:off x="4973" y="3074"/>
              <a:ext cx="163" cy="82"/>
              <a:chOff x="4973" y="3074"/>
              <a:chExt cx="163" cy="82"/>
            </a:xfrm>
          </p:grpSpPr>
          <p:sp>
            <p:nvSpPr>
              <p:cNvPr id="118812"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3"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4"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118805"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06" name="Group 24"/>
            <p:cNvGrpSpPr>
              <a:grpSpLocks/>
            </p:cNvGrpSpPr>
            <p:nvPr/>
          </p:nvGrpSpPr>
          <p:grpSpPr bwMode="auto">
            <a:xfrm>
              <a:off x="4973" y="3074"/>
              <a:ext cx="163" cy="82"/>
              <a:chOff x="4973" y="3074"/>
              <a:chExt cx="163" cy="82"/>
            </a:xfrm>
          </p:grpSpPr>
          <p:sp>
            <p:nvSpPr>
              <p:cNvPr id="118807"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8"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9"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118801"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8802"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3"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8804"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734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864535" y="244204"/>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dirty="0"/>
              <a:t>Click-</a:t>
            </a:r>
            <a:r>
              <a:rPr lang="en-US" altLang="en-US" sz="1800" b="1" dirty="0" err="1"/>
              <a:t>iT</a:t>
            </a:r>
            <a:r>
              <a:rPr lang="en-US" altLang="en-US" sz="1800" b="1" dirty="0"/>
              <a:t>™ Edu</a:t>
            </a:r>
          </a:p>
        </p:txBody>
      </p:sp>
      <p:grpSp>
        <p:nvGrpSpPr>
          <p:cNvPr id="119812" name="Group 4"/>
          <p:cNvGrpSpPr>
            <a:grpSpLocks/>
          </p:cNvGrpSpPr>
          <p:nvPr/>
        </p:nvGrpSpPr>
        <p:grpSpPr bwMode="auto">
          <a:xfrm rot="1800000">
            <a:off x="6276975" y="4340225"/>
            <a:ext cx="427038" cy="427038"/>
            <a:chOff x="4920" y="2977"/>
            <a:chExt cx="269" cy="269"/>
          </a:xfrm>
        </p:grpSpPr>
        <p:sp>
          <p:nvSpPr>
            <p:cNvPr id="119836"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7" name="Group 6"/>
            <p:cNvGrpSpPr>
              <a:grpSpLocks/>
            </p:cNvGrpSpPr>
            <p:nvPr/>
          </p:nvGrpSpPr>
          <p:grpSpPr bwMode="auto">
            <a:xfrm>
              <a:off x="4973" y="3074"/>
              <a:ext cx="163" cy="82"/>
              <a:chOff x="4973" y="3074"/>
              <a:chExt cx="163" cy="82"/>
            </a:xfrm>
          </p:grpSpPr>
          <p:sp>
            <p:nvSpPr>
              <p:cNvPr id="119838"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0"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3" name="Group 10"/>
          <p:cNvGrpSpPr>
            <a:grpSpLocks/>
          </p:cNvGrpSpPr>
          <p:nvPr/>
        </p:nvGrpSpPr>
        <p:grpSpPr bwMode="auto">
          <a:xfrm rot="-2400000">
            <a:off x="6249988" y="6086475"/>
            <a:ext cx="427037" cy="427038"/>
            <a:chOff x="4920" y="2977"/>
            <a:chExt cx="269" cy="269"/>
          </a:xfrm>
        </p:grpSpPr>
        <p:sp>
          <p:nvSpPr>
            <p:cNvPr id="119831"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2" name="Group 12"/>
            <p:cNvGrpSpPr>
              <a:grpSpLocks/>
            </p:cNvGrpSpPr>
            <p:nvPr/>
          </p:nvGrpSpPr>
          <p:grpSpPr bwMode="auto">
            <a:xfrm>
              <a:off x="4973" y="3074"/>
              <a:ext cx="163" cy="82"/>
              <a:chOff x="4973" y="3074"/>
              <a:chExt cx="163" cy="82"/>
            </a:xfrm>
          </p:grpSpPr>
          <p:sp>
            <p:nvSpPr>
              <p:cNvPr id="119833"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4"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5"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4" name="Group 16"/>
          <p:cNvGrpSpPr>
            <a:grpSpLocks/>
          </p:cNvGrpSpPr>
          <p:nvPr/>
        </p:nvGrpSpPr>
        <p:grpSpPr bwMode="auto">
          <a:xfrm rot="-2400000">
            <a:off x="6248400" y="2611438"/>
            <a:ext cx="427038" cy="427037"/>
            <a:chOff x="4920" y="2977"/>
            <a:chExt cx="269" cy="269"/>
          </a:xfrm>
        </p:grpSpPr>
        <p:sp>
          <p:nvSpPr>
            <p:cNvPr id="119826"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7" name="Group 18"/>
            <p:cNvGrpSpPr>
              <a:grpSpLocks/>
            </p:cNvGrpSpPr>
            <p:nvPr/>
          </p:nvGrpSpPr>
          <p:grpSpPr bwMode="auto">
            <a:xfrm>
              <a:off x="4973" y="3074"/>
              <a:ext cx="163" cy="82"/>
              <a:chOff x="4973" y="3074"/>
              <a:chExt cx="163" cy="82"/>
            </a:xfrm>
          </p:grpSpPr>
          <p:sp>
            <p:nvSpPr>
              <p:cNvPr id="119828"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9"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0"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5" name="Group 22"/>
          <p:cNvGrpSpPr>
            <a:grpSpLocks/>
          </p:cNvGrpSpPr>
          <p:nvPr/>
        </p:nvGrpSpPr>
        <p:grpSpPr bwMode="auto">
          <a:xfrm rot="1800000">
            <a:off x="6276975" y="846138"/>
            <a:ext cx="427038" cy="427037"/>
            <a:chOff x="4920" y="2977"/>
            <a:chExt cx="269" cy="269"/>
          </a:xfrm>
        </p:grpSpPr>
        <p:sp>
          <p:nvSpPr>
            <p:cNvPr id="119821"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2" name="Group 24"/>
            <p:cNvGrpSpPr>
              <a:grpSpLocks/>
            </p:cNvGrpSpPr>
            <p:nvPr/>
          </p:nvGrpSpPr>
          <p:grpSpPr bwMode="auto">
            <a:xfrm>
              <a:off x="4973" y="3074"/>
              <a:ext cx="163" cy="82"/>
              <a:chOff x="4973" y="3074"/>
              <a:chExt cx="163" cy="82"/>
            </a:xfrm>
          </p:grpSpPr>
          <p:sp>
            <p:nvSpPr>
              <p:cNvPr id="119823"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4"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5"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19816"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0" name="Text Box 32"/>
          <p:cNvSpPr txBox="1">
            <a:spLocks noChangeArrowheads="1"/>
          </p:cNvSpPr>
          <p:nvPr/>
        </p:nvSpPr>
        <p:spPr bwMode="auto">
          <a:xfrm>
            <a:off x="1124885" y="1938067"/>
            <a:ext cx="5167313"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20896677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Nadpis 1"/>
          <p:cNvSpPr>
            <a:spLocks noGrp="1"/>
          </p:cNvSpPr>
          <p:nvPr>
            <p:ph type="title"/>
          </p:nvPr>
        </p:nvSpPr>
        <p:spPr>
          <a:xfrm>
            <a:off x="457200" y="44450"/>
            <a:ext cx="8229600" cy="1143000"/>
          </a:xfrm>
        </p:spPr>
        <p:txBody>
          <a:bodyPr>
            <a:normAutofit fontScale="90000"/>
          </a:bodyPr>
          <a:lstStyle/>
          <a:p>
            <a:r>
              <a:rPr lang="en-GB" altLang="en-US" sz="3600" smtClean="0">
                <a:solidFill>
                  <a:srgbClr val="92D050"/>
                </a:solidFill>
              </a:rPr>
              <a:t>Flow cytometry</a:t>
            </a:r>
            <a:br>
              <a:rPr lang="en-GB" altLang="en-US" sz="3600" smtClean="0">
                <a:solidFill>
                  <a:srgbClr val="92D050"/>
                </a:solidFill>
              </a:rPr>
            </a:br>
            <a:r>
              <a:rPr lang="en-GB" altLang="en-US" sz="3600" smtClean="0">
                <a:solidFill>
                  <a:srgbClr val="92D050"/>
                </a:solidFill>
              </a:rPr>
              <a:t>most common application</a:t>
            </a:r>
          </a:p>
        </p:txBody>
      </p:sp>
      <p:pic>
        <p:nvPicPr>
          <p:cNvPr id="512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00175"/>
            <a:ext cx="9180513"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Obrázek 4"/>
          <p:cNvPicPr>
            <a:picLocks noChangeAspect="1"/>
          </p:cNvPicPr>
          <p:nvPr/>
        </p:nvPicPr>
        <p:blipFill>
          <a:blip r:embed="rId3">
            <a:extLst>
              <a:ext uri="{28A0092B-C50C-407E-A947-70E740481C1C}">
                <a14:useLocalDpi xmlns:a14="http://schemas.microsoft.com/office/drawing/2010/main" val="0"/>
              </a:ext>
            </a:extLst>
          </a:blip>
          <a:srcRect l="2921" t="28558" r="-798" b="26082"/>
          <a:stretch>
            <a:fillRect/>
          </a:stretch>
        </p:blipFill>
        <p:spPr bwMode="auto">
          <a:xfrm>
            <a:off x="3433763" y="3465513"/>
            <a:ext cx="1809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Skupina 26"/>
          <p:cNvGrpSpPr>
            <a:grpSpLocks/>
          </p:cNvGrpSpPr>
          <p:nvPr/>
        </p:nvGrpSpPr>
        <p:grpSpPr bwMode="auto">
          <a:xfrm>
            <a:off x="5027613" y="4860925"/>
            <a:ext cx="3987800" cy="1825625"/>
            <a:chOff x="5028048" y="4861225"/>
            <a:chExt cx="3987120" cy="1824681"/>
          </a:xfrm>
        </p:grpSpPr>
        <p:grpSp>
          <p:nvGrpSpPr>
            <p:cNvPr id="5151" name="Skupina 30"/>
            <p:cNvGrpSpPr>
              <a:grpSpLocks/>
            </p:cNvGrpSpPr>
            <p:nvPr/>
          </p:nvGrpSpPr>
          <p:grpSpPr bwMode="auto">
            <a:xfrm>
              <a:off x="5028048" y="4861225"/>
              <a:ext cx="3488752" cy="1340377"/>
              <a:chOff x="5028048" y="4861225"/>
              <a:chExt cx="3488752" cy="1340377"/>
            </a:xfrm>
          </p:grpSpPr>
          <p:sp>
            <p:nvSpPr>
              <p:cNvPr id="5153" name="TextovéPole 10"/>
              <p:cNvSpPr txBox="1">
                <a:spLocks noChangeArrowheads="1"/>
              </p:cNvSpPr>
              <p:nvPr/>
            </p:nvSpPr>
            <p:spPr bwMode="auto">
              <a:xfrm>
                <a:off x="5060416" y="5493716"/>
                <a:ext cx="3456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assays (propidium iodid, CalceinAM, …)</a:t>
                </a:r>
                <a:endParaRPr lang="en-GB" altLang="en-US" sz="2000"/>
              </a:p>
            </p:txBody>
          </p:sp>
          <p:cxnSp>
            <p:nvCxnSpPr>
              <p:cNvPr id="18" name="Přímá spojnice se šipkou 17"/>
              <p:cNvCxnSpPr/>
              <p:nvPr/>
            </p:nvCxnSpPr>
            <p:spPr>
              <a:xfrm>
                <a:off x="5028048" y="4861225"/>
                <a:ext cx="704730" cy="54423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5152" name="Obrázek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4372" y="5949280"/>
              <a:ext cx="1570796" cy="7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Skupina 25"/>
          <p:cNvGrpSpPr>
            <a:grpSpLocks/>
          </p:cNvGrpSpPr>
          <p:nvPr/>
        </p:nvGrpSpPr>
        <p:grpSpPr bwMode="auto">
          <a:xfrm>
            <a:off x="5243513" y="3636963"/>
            <a:ext cx="3767137" cy="1246187"/>
            <a:chOff x="5243356" y="3637290"/>
            <a:chExt cx="3766836" cy="1245793"/>
          </a:xfrm>
        </p:grpSpPr>
        <p:grpSp>
          <p:nvGrpSpPr>
            <p:cNvPr id="5147" name="Skupina 29"/>
            <p:cNvGrpSpPr>
              <a:grpSpLocks/>
            </p:cNvGrpSpPr>
            <p:nvPr/>
          </p:nvGrpSpPr>
          <p:grpSpPr bwMode="auto">
            <a:xfrm>
              <a:off x="5243356" y="3637290"/>
              <a:ext cx="3332475" cy="707886"/>
              <a:chOff x="5243356" y="3637290"/>
              <a:chExt cx="3332475" cy="707886"/>
            </a:xfrm>
          </p:grpSpPr>
          <p:sp>
            <p:nvSpPr>
              <p:cNvPr id="5149" name="TextovéPole 9"/>
              <p:cNvSpPr txBox="1">
                <a:spLocks noChangeArrowheads="1"/>
              </p:cNvSpPr>
              <p:nvPr/>
            </p:nvSpPr>
            <p:spPr bwMode="auto">
              <a:xfrm>
                <a:off x="5911535" y="3637290"/>
                <a:ext cx="26642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Proliferation (BrdU, EdU, mitosis - pH3)</a:t>
                </a:r>
              </a:p>
            </p:txBody>
          </p:sp>
          <p:cxnSp>
            <p:nvCxnSpPr>
              <p:cNvPr id="22" name="Přímá spojnice se šipkou 21"/>
              <p:cNvCxnSpPr/>
              <p:nvPr/>
            </p:nvCxnSpPr>
            <p:spPr>
              <a:xfrm>
                <a:off x="5243356" y="4035626"/>
                <a:ext cx="674633"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5148" name="Obrázek 13"/>
            <p:cNvPicPr>
              <a:picLocks noChangeAspect="1"/>
            </p:cNvPicPr>
            <p:nvPr/>
          </p:nvPicPr>
          <p:blipFill>
            <a:blip r:embed="rId5">
              <a:extLst>
                <a:ext uri="{28A0092B-C50C-407E-A947-70E740481C1C}">
                  <a14:useLocalDpi xmlns:a14="http://schemas.microsoft.com/office/drawing/2010/main" val="0"/>
                </a:ext>
              </a:extLst>
            </a:blip>
            <a:srcRect l="50000" t="-1187" r="25162" b="-1187"/>
            <a:stretch>
              <a:fillRect/>
            </a:stretch>
          </p:blipFill>
          <p:spPr bwMode="auto">
            <a:xfrm>
              <a:off x="8023408" y="3767588"/>
              <a:ext cx="986784" cy="11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Skupina 35"/>
          <p:cNvGrpSpPr>
            <a:grpSpLocks/>
          </p:cNvGrpSpPr>
          <p:nvPr/>
        </p:nvGrpSpPr>
        <p:grpSpPr bwMode="auto">
          <a:xfrm>
            <a:off x="107950" y="4860925"/>
            <a:ext cx="3455988" cy="1946275"/>
            <a:chOff x="107504" y="4861225"/>
            <a:chExt cx="3456384" cy="1946541"/>
          </a:xfrm>
        </p:grpSpPr>
        <p:grpSp>
          <p:nvGrpSpPr>
            <p:cNvPr id="5143" name="Skupina 31"/>
            <p:cNvGrpSpPr>
              <a:grpSpLocks/>
            </p:cNvGrpSpPr>
            <p:nvPr/>
          </p:nvGrpSpPr>
          <p:grpSpPr bwMode="auto">
            <a:xfrm>
              <a:off x="107504" y="4861225"/>
              <a:ext cx="3456384" cy="974304"/>
              <a:chOff x="107504" y="4861225"/>
              <a:chExt cx="3456384" cy="974304"/>
            </a:xfrm>
          </p:grpSpPr>
          <p:sp>
            <p:nvSpPr>
              <p:cNvPr id="5145" name="TextovéPole 8"/>
              <p:cNvSpPr txBox="1">
                <a:spLocks noChangeArrowheads="1"/>
              </p:cNvSpPr>
              <p:nvPr/>
            </p:nvSpPr>
            <p:spPr bwMode="auto">
              <a:xfrm>
                <a:off x="107504" y="5435419"/>
                <a:ext cx="3456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 yH2AX,…)</a:t>
                </a:r>
                <a:endParaRPr lang="en-GB" altLang="en-US" sz="2000"/>
              </a:p>
            </p:txBody>
          </p:sp>
          <p:cxnSp>
            <p:nvCxnSpPr>
              <p:cNvPr id="20" name="Přímá spojnice se šipkou 19"/>
              <p:cNvCxnSpPr/>
              <p:nvPr/>
            </p:nvCxnSpPr>
            <p:spPr>
              <a:xfrm flipH="1">
                <a:off x="2720828" y="4861225"/>
                <a:ext cx="720808" cy="63349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4" name="Obrázek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26" y="5862865"/>
              <a:ext cx="1013236" cy="9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Skupina 36"/>
          <p:cNvGrpSpPr>
            <a:grpSpLocks/>
          </p:cNvGrpSpPr>
          <p:nvPr/>
        </p:nvGrpSpPr>
        <p:grpSpPr bwMode="auto">
          <a:xfrm>
            <a:off x="36513" y="3589338"/>
            <a:ext cx="3240087" cy="1704975"/>
            <a:chOff x="36512" y="3589595"/>
            <a:chExt cx="3239345" cy="1705235"/>
          </a:xfrm>
        </p:grpSpPr>
        <p:grpSp>
          <p:nvGrpSpPr>
            <p:cNvPr id="5139" name="Skupina 32"/>
            <p:cNvGrpSpPr>
              <a:grpSpLocks/>
            </p:cNvGrpSpPr>
            <p:nvPr/>
          </p:nvGrpSpPr>
          <p:grpSpPr bwMode="auto">
            <a:xfrm>
              <a:off x="36512" y="3589595"/>
              <a:ext cx="3239345" cy="1015663"/>
              <a:chOff x="36512" y="3589595"/>
              <a:chExt cx="3239345" cy="1015663"/>
            </a:xfrm>
          </p:grpSpPr>
          <p:sp>
            <p:nvSpPr>
              <p:cNvPr id="5141" name="TextovéPole 6"/>
              <p:cNvSpPr txBox="1">
                <a:spLocks noChangeArrowheads="1"/>
              </p:cNvSpPr>
              <p:nvPr/>
            </p:nvSpPr>
            <p:spPr bwMode="auto">
              <a:xfrm>
                <a:off x="36512" y="3589595"/>
                <a:ext cx="24709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Death analysis (AnnexinV, Cleaved Caspase3, …)</a:t>
                </a:r>
                <a:endParaRPr lang="en-GB" altLang="en-US" sz="2000"/>
              </a:p>
            </p:txBody>
          </p:sp>
          <p:cxnSp>
            <p:nvCxnSpPr>
              <p:cNvPr id="24" name="Přímá spojnice se šipkou 23"/>
              <p:cNvCxnSpPr/>
              <p:nvPr/>
            </p:nvCxnSpPr>
            <p:spPr>
              <a:xfrm flipH="1" flipV="1">
                <a:off x="2699727" y="3975416"/>
                <a:ext cx="576130"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0" name="Obrázek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945" y="4553001"/>
              <a:ext cx="980783" cy="7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Skupina 24"/>
          <p:cNvGrpSpPr>
            <a:grpSpLocks/>
          </p:cNvGrpSpPr>
          <p:nvPr/>
        </p:nvGrpSpPr>
        <p:grpSpPr bwMode="auto">
          <a:xfrm>
            <a:off x="4932363" y="1811338"/>
            <a:ext cx="4319587" cy="1522412"/>
            <a:chOff x="4932040" y="1811248"/>
            <a:chExt cx="4320480" cy="1522517"/>
          </a:xfrm>
        </p:grpSpPr>
        <p:grpSp>
          <p:nvGrpSpPr>
            <p:cNvPr id="5135" name="Skupina 28"/>
            <p:cNvGrpSpPr>
              <a:grpSpLocks/>
            </p:cNvGrpSpPr>
            <p:nvPr/>
          </p:nvGrpSpPr>
          <p:grpSpPr bwMode="auto">
            <a:xfrm>
              <a:off x="4932040" y="1811248"/>
              <a:ext cx="4320480" cy="1329720"/>
              <a:chOff x="4932040" y="1811248"/>
              <a:chExt cx="4320480" cy="1329720"/>
            </a:xfrm>
          </p:grpSpPr>
          <p:sp>
            <p:nvSpPr>
              <p:cNvPr id="5137" name="TextovéPole 7"/>
              <p:cNvSpPr txBox="1">
                <a:spLocks noChangeArrowheads="1"/>
              </p:cNvSpPr>
              <p:nvPr/>
            </p:nvSpPr>
            <p:spPr bwMode="auto">
              <a:xfrm>
                <a:off x="5796136" y="1811248"/>
                <a:ext cx="34563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Cell Cylcle (DNA content, Cell cycle modulation after treatment)</a:t>
                </a:r>
              </a:p>
            </p:txBody>
          </p:sp>
          <p:cxnSp>
            <p:nvCxnSpPr>
              <p:cNvPr id="15" name="Přímá spojnice se šipkou 14"/>
              <p:cNvCxnSpPr/>
              <p:nvPr/>
            </p:nvCxnSpPr>
            <p:spPr>
              <a:xfrm flipV="1">
                <a:off x="4932040" y="2457405"/>
                <a:ext cx="895535" cy="684260"/>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5136" name="Obrázek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2443965"/>
              <a:ext cx="1390089" cy="8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Skupina 34"/>
          <p:cNvGrpSpPr>
            <a:grpSpLocks/>
          </p:cNvGrpSpPr>
          <p:nvPr/>
        </p:nvGrpSpPr>
        <p:grpSpPr bwMode="auto">
          <a:xfrm>
            <a:off x="-12700" y="1460500"/>
            <a:ext cx="4751388" cy="2146300"/>
            <a:chOff x="36512" y="1583459"/>
            <a:chExt cx="3815408" cy="1995159"/>
          </a:xfrm>
        </p:grpSpPr>
        <p:grpSp>
          <p:nvGrpSpPr>
            <p:cNvPr id="5131" name="Skupina 27"/>
            <p:cNvGrpSpPr>
              <a:grpSpLocks/>
            </p:cNvGrpSpPr>
            <p:nvPr/>
          </p:nvGrpSpPr>
          <p:grpSpPr bwMode="auto">
            <a:xfrm>
              <a:off x="36512" y="1583459"/>
              <a:ext cx="3815408" cy="1561984"/>
              <a:chOff x="36512" y="1583459"/>
              <a:chExt cx="3815408" cy="1561984"/>
            </a:xfrm>
          </p:grpSpPr>
          <p:sp>
            <p:nvSpPr>
              <p:cNvPr id="5133" name="TextovéPole 5"/>
              <p:cNvSpPr txBox="1">
                <a:spLocks noChangeArrowheads="1"/>
              </p:cNvSpPr>
              <p:nvPr/>
            </p:nvSpPr>
            <p:spPr bwMode="auto">
              <a:xfrm>
                <a:off x="36512" y="1583459"/>
                <a:ext cx="38154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Immunophenotype characterisation of the cells</a:t>
                </a:r>
              </a:p>
              <a:p>
                <a:pPr eaLnBrk="1" hangingPunct="1"/>
                <a:r>
                  <a:rPr lang="en-GB" altLang="en-US" sz="2000"/>
                  <a:t>(CSCs markers, differentiation, …)</a:t>
                </a:r>
              </a:p>
            </p:txBody>
          </p:sp>
          <p:cxnSp>
            <p:nvCxnSpPr>
              <p:cNvPr id="13" name="Přímá spojnice se šipkou 12"/>
              <p:cNvCxnSpPr/>
              <p:nvPr/>
            </p:nvCxnSpPr>
            <p:spPr>
              <a:xfrm flipH="1" flipV="1">
                <a:off x="2699522" y="2505778"/>
                <a:ext cx="382433" cy="63898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5132" name="Picture 5"/>
            <p:cNvPicPr>
              <a:picLocks noChangeAspect="1" noChangeArrowheads="1"/>
            </p:cNvPicPr>
            <p:nvPr/>
          </p:nvPicPr>
          <p:blipFill>
            <a:blip r:embed="rId9">
              <a:extLst>
                <a:ext uri="{28A0092B-C50C-407E-A947-70E740481C1C}">
                  <a14:useLocalDpi xmlns:a14="http://schemas.microsoft.com/office/drawing/2010/main" val="0"/>
                </a:ext>
              </a:extLst>
            </a:blip>
            <a:srcRect l="5942" t="56949" r="64227" b="3914"/>
            <a:stretch>
              <a:fillRect/>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72659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600200"/>
            <a:ext cx="8591550" cy="903288"/>
          </a:xfrm>
        </p:spPr>
        <p:txBody>
          <a:bodyPr/>
          <a:lstStyle/>
          <a:p>
            <a:r>
              <a:rPr lang="cs-CZ" altLang="en-US" sz="2400" smtClean="0"/>
              <a:t>Not possible to use fluorochromes prior to click-iT reaction, </a:t>
            </a:r>
            <a:r>
              <a:rPr lang="cs-CZ" altLang="en-US" sz="2400" i="1" smtClean="0"/>
              <a:t>e.g. </a:t>
            </a:r>
            <a:r>
              <a:rPr lang="cs-CZ" altLang="en-US" sz="2400" smtClean="0">
                <a:solidFill>
                  <a:srgbClr val="92D050"/>
                </a:solidFill>
              </a:rPr>
              <a:t>PE, Qdots,…</a:t>
            </a:r>
          </a:p>
        </p:txBody>
      </p:sp>
      <p:sp>
        <p:nvSpPr>
          <p:cNvPr id="8195" name="Nadpis 4"/>
          <p:cNvSpPr>
            <a:spLocks noGrp="1"/>
          </p:cNvSpPr>
          <p:nvPr>
            <p:ph type="title"/>
          </p:nvPr>
        </p:nvSpPr>
        <p:spPr>
          <a:xfrm>
            <a:off x="474663" y="133350"/>
            <a:ext cx="8229600" cy="1077913"/>
          </a:xfrm>
        </p:spPr>
        <p:txBody>
          <a:bodyPr>
            <a:spAutoFit/>
          </a:bodyPr>
          <a:lstStyle/>
          <a:p>
            <a:r>
              <a:rPr lang="en-GB" altLang="en-US" sz="3200" smtClean="0">
                <a:solidFill>
                  <a:srgbClr val="92D050"/>
                </a:solidFill>
              </a:rPr>
              <a:t>Incompatibility of Fluorochrome</a:t>
            </a:r>
            <a:r>
              <a:rPr lang="cs-CZ" altLang="en-US" sz="3200" smtClean="0">
                <a:solidFill>
                  <a:srgbClr val="92D050"/>
                </a:solidFill>
              </a:rPr>
              <a:t/>
            </a:r>
            <a:br>
              <a:rPr lang="cs-CZ" altLang="en-US" sz="3200" smtClean="0">
                <a:solidFill>
                  <a:srgbClr val="92D050"/>
                </a:solidFill>
              </a:rPr>
            </a:br>
            <a:r>
              <a:rPr lang="en-GB" altLang="en-US" sz="3200" smtClean="0">
                <a:solidFill>
                  <a:srgbClr val="92D050"/>
                </a:solidFill>
              </a:rPr>
              <a:t>with Click-iT reaction</a:t>
            </a:r>
          </a:p>
        </p:txBody>
      </p:sp>
      <p:pic>
        <p:nvPicPr>
          <p:cNvPr id="8196" name="Obrázek 32"/>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270000"/>
            <a:ext cx="918051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Skupina 6"/>
          <p:cNvGrpSpPr>
            <a:grpSpLocks/>
          </p:cNvGrpSpPr>
          <p:nvPr/>
        </p:nvGrpSpPr>
        <p:grpSpPr bwMode="auto">
          <a:xfrm>
            <a:off x="0" y="3352800"/>
            <a:ext cx="9048750" cy="3397250"/>
            <a:chOff x="0" y="3352501"/>
            <a:chExt cx="9048842" cy="3398159"/>
          </a:xfrm>
        </p:grpSpPr>
        <p:sp>
          <p:nvSpPr>
            <p:cNvPr id="8201" name="TextovéPole 17"/>
            <p:cNvSpPr txBox="1">
              <a:spLocks noChangeArrowheads="1"/>
            </p:cNvSpPr>
            <p:nvPr/>
          </p:nvSpPr>
          <p:spPr bwMode="auto">
            <a:xfrm>
              <a:off x="3828635" y="6381328"/>
              <a:ext cx="1296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a:t>procedure</a:t>
              </a:r>
              <a:endParaRPr lang="en-GB" altLang="en-US"/>
            </a:p>
          </p:txBody>
        </p:sp>
        <p:cxnSp>
          <p:nvCxnSpPr>
            <p:cNvPr id="16" name="Přímá spojnice se šipkou 15"/>
            <p:cNvCxnSpPr/>
            <p:nvPr/>
          </p:nvCxnSpPr>
          <p:spPr>
            <a:xfrm>
              <a:off x="900122" y="6123430"/>
              <a:ext cx="6281801"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203" name="TextovéPole 1"/>
            <p:cNvSpPr txBox="1">
              <a:spLocks noChangeArrowheads="1"/>
            </p:cNvSpPr>
            <p:nvPr/>
          </p:nvSpPr>
          <p:spPr bwMode="auto">
            <a:xfrm>
              <a:off x="683568" y="3491716"/>
              <a:ext cx="1080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a:t>Live cells</a:t>
              </a:r>
              <a:endParaRPr lang="en-GB" altLang="en-US"/>
            </a:p>
          </p:txBody>
        </p:sp>
        <p:sp>
          <p:nvSpPr>
            <p:cNvPr id="8204" name="TextovéPole 29"/>
            <p:cNvSpPr txBox="1">
              <a:spLocks noChangeArrowheads="1"/>
            </p:cNvSpPr>
            <p:nvPr/>
          </p:nvSpPr>
          <p:spPr bwMode="auto">
            <a:xfrm>
              <a:off x="2361887" y="3491001"/>
              <a:ext cx="1356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a:t>Fixed cells</a:t>
              </a:r>
              <a:endParaRPr lang="en-GB" altLang="en-US"/>
            </a:p>
          </p:txBody>
        </p:sp>
        <p:sp>
          <p:nvSpPr>
            <p:cNvPr id="8205" name="TextovéPole 30"/>
            <p:cNvSpPr txBox="1">
              <a:spLocks noChangeArrowheads="1"/>
            </p:cNvSpPr>
            <p:nvPr/>
          </p:nvSpPr>
          <p:spPr bwMode="auto">
            <a:xfrm>
              <a:off x="4040970" y="3352501"/>
              <a:ext cx="1573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cs-CZ" altLang="en-US"/>
                <a:t>Permeabilized cells </a:t>
              </a:r>
              <a:endParaRPr lang="en-GB" altLang="en-US"/>
            </a:p>
          </p:txBody>
        </p:sp>
        <p:sp>
          <p:nvSpPr>
            <p:cNvPr id="8206" name="TextovéPole 31"/>
            <p:cNvSpPr txBox="1">
              <a:spLocks noChangeArrowheads="1"/>
            </p:cNvSpPr>
            <p:nvPr/>
          </p:nvSpPr>
          <p:spPr bwMode="auto">
            <a:xfrm>
              <a:off x="5937027" y="3500935"/>
              <a:ext cx="1573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r>
                <a:rPr lang="cs-CZ" altLang="en-US"/>
                <a:t>Click-iT</a:t>
              </a:r>
              <a:endParaRPr lang="en-GB" altLang="en-US"/>
            </a:p>
          </p:txBody>
        </p:sp>
        <p:pic>
          <p:nvPicPr>
            <p:cNvPr id="8207"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15376"/>
              <a:ext cx="7489423" cy="204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Obrázek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6921" y="3861048"/>
              <a:ext cx="1611921" cy="222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8"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53975"/>
            <a:ext cx="11620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Obrázek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6700" y="28575"/>
            <a:ext cx="11620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ástupný symbol pro obsah 2"/>
          <p:cNvSpPr txBox="1">
            <a:spLocks/>
          </p:cNvSpPr>
          <p:nvPr/>
        </p:nvSpPr>
        <p:spPr bwMode="auto">
          <a:xfrm>
            <a:off x="463550" y="2503488"/>
            <a:ext cx="85915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eaLnBrk="1" hangingPunct="1"/>
            <a:r>
              <a:rPr lang="cs-CZ" altLang="en-US" sz="2400"/>
              <a:t>Several antibodies are not compatible with the procedure </a:t>
            </a:r>
            <a:endParaRPr lang="en-GB" altLang="en-US" sz="2400"/>
          </a:p>
        </p:txBody>
      </p:sp>
    </p:spTree>
    <p:extLst>
      <p:ext uri="{BB962C8B-B14F-4D97-AF65-F5344CB8AC3E}">
        <p14:creationId xmlns:p14="http://schemas.microsoft.com/office/powerpoint/2010/main" val="3814961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Nadpis 1"/>
          <p:cNvSpPr>
            <a:spLocks noGrp="1"/>
          </p:cNvSpPr>
          <p:nvPr>
            <p:ph type="title"/>
          </p:nvPr>
        </p:nvSpPr>
        <p:spPr>
          <a:xfrm>
            <a:off x="1394710" y="476672"/>
            <a:ext cx="7772400" cy="1143000"/>
          </a:xfrm>
        </p:spPr>
        <p:txBody>
          <a:bodyPr/>
          <a:lstStyle/>
          <a:p>
            <a:r>
              <a:rPr lang="en-US" altLang="en-US" sz="3600" dirty="0" smtClean="0">
                <a:solidFill>
                  <a:srgbClr val="92D050"/>
                </a:solidFill>
              </a:rPr>
              <a:t>Example of final set-up</a:t>
            </a:r>
          </a:p>
        </p:txBody>
      </p:sp>
      <p:pic>
        <p:nvPicPr>
          <p:cNvPr id="1536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36513" y="1400175"/>
            <a:ext cx="91440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Zástupný symbol pro obsah 7"/>
          <p:cNvGraphicFramePr>
            <a:graphicFrameLocks/>
          </p:cNvGraphicFramePr>
          <p:nvPr/>
        </p:nvGraphicFramePr>
        <p:xfrm>
          <a:off x="1476375" y="1844675"/>
          <a:ext cx="6634164" cy="4179887"/>
        </p:xfrm>
        <a:graphic>
          <a:graphicData uri="http://schemas.openxmlformats.org/drawingml/2006/table">
            <a:tbl>
              <a:tblPr firstRow="1" bandRow="1">
                <a:tableStyleId>{5C22544A-7EE6-4342-B048-85BDC9FD1C3A}</a:tableStyleId>
              </a:tblPr>
              <a:tblGrid>
                <a:gridCol w="2211388"/>
                <a:gridCol w="2211388"/>
                <a:gridCol w="2211388"/>
              </a:tblGrid>
              <a:tr h="382934">
                <a:tc>
                  <a:txBody>
                    <a:bodyPr/>
                    <a:lstStyle/>
                    <a:p>
                      <a:r>
                        <a:rPr lang="cs-CZ" sz="1800" dirty="0" smtClean="0">
                          <a:solidFill>
                            <a:srgbClr val="002060"/>
                          </a:solidFill>
                        </a:rPr>
                        <a:t>Parametr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Marker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Fluorochrome</a:t>
                      </a:r>
                      <a:endParaRPr lang="en-GB" sz="1800" dirty="0">
                        <a:solidFill>
                          <a:srgbClr val="002060"/>
                        </a:solidFill>
                      </a:endParaRPr>
                    </a:p>
                  </a:txBody>
                  <a:tcPr marL="91427" marR="91427" marT="45721" marB="45721">
                    <a:solidFill>
                      <a:srgbClr val="92D050"/>
                    </a:solidFill>
                  </a:tcPr>
                </a:tc>
              </a:tr>
              <a:tr h="651424">
                <a:tc>
                  <a:txBody>
                    <a:bodyPr/>
                    <a:lstStyle/>
                    <a:p>
                      <a:r>
                        <a:rPr lang="cs-CZ" sz="1800" dirty="0" smtClean="0"/>
                        <a:t>Cell </a:t>
                      </a:r>
                      <a:r>
                        <a:rPr lang="cs-CZ" sz="1800" dirty="0" err="1" smtClean="0"/>
                        <a:t>Surface</a:t>
                      </a:r>
                      <a:r>
                        <a:rPr lang="cs-CZ" sz="1800" dirty="0" smtClean="0"/>
                        <a:t> </a:t>
                      </a:r>
                      <a:r>
                        <a:rPr lang="cs-CZ" sz="1800" dirty="0" err="1" smtClean="0"/>
                        <a:t>Marker</a:t>
                      </a:r>
                      <a:endParaRPr lang="en-GB" sz="1800" dirty="0"/>
                    </a:p>
                  </a:txBody>
                  <a:tcPr marL="91427" marR="91427" marT="45721" marB="45721">
                    <a:solidFill>
                      <a:schemeClr val="bg1"/>
                    </a:solidFill>
                  </a:tcPr>
                </a:tc>
                <a:tc>
                  <a:txBody>
                    <a:bodyPr/>
                    <a:lstStyle/>
                    <a:p>
                      <a:r>
                        <a:rPr lang="cs-CZ" sz="1800" dirty="0" smtClean="0"/>
                        <a:t>CD44</a:t>
                      </a:r>
                      <a:endParaRPr lang="en-GB" sz="1800" dirty="0"/>
                    </a:p>
                  </a:txBody>
                  <a:tcPr marL="91427" marR="91427" marT="45721" marB="45721">
                    <a:solidFill>
                      <a:schemeClr val="bg1"/>
                    </a:solidFill>
                  </a:tcPr>
                </a:tc>
                <a:tc>
                  <a:txBody>
                    <a:bodyPr/>
                    <a:lstStyle/>
                    <a:p>
                      <a:r>
                        <a:rPr lang="cs-CZ" sz="1800" dirty="0" smtClean="0"/>
                        <a:t>APC/Cy7</a:t>
                      </a:r>
                      <a:endParaRPr lang="en-GB" sz="1800" dirty="0"/>
                    </a:p>
                  </a:txBody>
                  <a:tcPr marL="91427" marR="91427" marT="45721" marB="45721">
                    <a:solidFill>
                      <a:schemeClr val="bg1"/>
                    </a:solidFill>
                  </a:tcPr>
                </a:tc>
              </a:tr>
              <a:tr h="693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Cell </a:t>
                      </a:r>
                      <a:r>
                        <a:rPr lang="cs-CZ" sz="1800" dirty="0" err="1" smtClean="0"/>
                        <a:t>Surface</a:t>
                      </a:r>
                      <a:r>
                        <a:rPr lang="cs-CZ" sz="1800" dirty="0" smtClean="0"/>
                        <a:t> </a:t>
                      </a:r>
                      <a:r>
                        <a:rPr lang="cs-CZ" sz="1800" dirty="0" err="1" smtClean="0"/>
                        <a:t>Marker</a:t>
                      </a:r>
                      <a:endParaRPr lang="en-GB" sz="1800" dirty="0" smtClean="0"/>
                    </a:p>
                  </a:txBody>
                  <a:tcPr marL="91427" marR="91427" marT="45721" marB="45721">
                    <a:solidFill>
                      <a:schemeClr val="bg1"/>
                    </a:solidFill>
                  </a:tcPr>
                </a:tc>
                <a:tc>
                  <a:txBody>
                    <a:bodyPr/>
                    <a:lstStyle/>
                    <a:p>
                      <a:r>
                        <a:rPr lang="cs-CZ" sz="1800" dirty="0" smtClean="0"/>
                        <a:t>Trop-2</a:t>
                      </a:r>
                      <a:endParaRPr lang="en-GB" sz="1800" dirty="0"/>
                    </a:p>
                  </a:txBody>
                  <a:tcPr marL="91427" marR="91427" marT="45721" marB="45721">
                    <a:solidFill>
                      <a:schemeClr val="bg1"/>
                    </a:solidFill>
                  </a:tcPr>
                </a:tc>
                <a:tc>
                  <a:txBody>
                    <a:bodyPr/>
                    <a:lstStyle/>
                    <a:p>
                      <a:r>
                        <a:rPr lang="cs-CZ" sz="1800" dirty="0" smtClean="0"/>
                        <a:t>AF488</a:t>
                      </a:r>
                      <a:endParaRPr lang="en-GB" sz="1800" dirty="0"/>
                    </a:p>
                  </a:txBody>
                  <a:tcPr marL="91427" marR="91427" marT="45721" marB="45721">
                    <a:solidFill>
                      <a:schemeClr val="bg1"/>
                    </a:solidFill>
                  </a:tcPr>
                </a:tc>
              </a:tr>
              <a:tr h="382934">
                <a:tc>
                  <a:txBody>
                    <a:bodyPr/>
                    <a:lstStyle/>
                    <a:p>
                      <a:r>
                        <a:rPr lang="cs-CZ" sz="1800" dirty="0" err="1" smtClean="0"/>
                        <a:t>Viability</a:t>
                      </a:r>
                      <a:endParaRPr lang="en-GB" sz="1800" dirty="0"/>
                    </a:p>
                  </a:txBody>
                  <a:tcPr marL="91427" marR="91427" marT="45721" marB="45721">
                    <a:solidFill>
                      <a:schemeClr val="bg1"/>
                    </a:solidFill>
                  </a:tcPr>
                </a:tc>
                <a:tc>
                  <a:txBody>
                    <a:bodyPr/>
                    <a:lstStyle/>
                    <a:p>
                      <a:r>
                        <a:rPr lang="cs-CZ" sz="1800" dirty="0" smtClean="0"/>
                        <a:t>LIVE/DEAD </a:t>
                      </a:r>
                      <a:r>
                        <a:rPr lang="cs-CZ" sz="1800" dirty="0" err="1" smtClean="0"/>
                        <a:t>kit</a:t>
                      </a:r>
                      <a:endParaRPr lang="en-GB" sz="1800" dirty="0"/>
                    </a:p>
                  </a:txBody>
                  <a:tcPr marL="91427" marR="91427" marT="45721" marB="45721">
                    <a:solidFill>
                      <a:schemeClr val="bg1"/>
                    </a:solidFill>
                  </a:tcPr>
                </a:tc>
                <a:tc>
                  <a:txBody>
                    <a:bodyPr/>
                    <a:lstStyle/>
                    <a:p>
                      <a:r>
                        <a:rPr lang="cs-CZ" sz="1800" dirty="0" err="1" smtClean="0"/>
                        <a:t>Yellow</a:t>
                      </a:r>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synthesis</a:t>
                      </a:r>
                      <a:endParaRPr lang="en-GB" sz="1800" dirty="0"/>
                    </a:p>
                  </a:txBody>
                  <a:tcPr marL="91427" marR="91427" marT="45721" marB="45721">
                    <a:solidFill>
                      <a:schemeClr val="bg1"/>
                    </a:solidFill>
                  </a:tcPr>
                </a:tc>
                <a:tc>
                  <a:txBody>
                    <a:bodyPr/>
                    <a:lstStyle/>
                    <a:p>
                      <a:r>
                        <a:rPr lang="cs-CZ" sz="1800" dirty="0" err="1" smtClean="0"/>
                        <a:t>Click-iT</a:t>
                      </a:r>
                      <a:r>
                        <a:rPr lang="cs-CZ" sz="1800" dirty="0" smtClean="0"/>
                        <a:t> </a:t>
                      </a:r>
                      <a:r>
                        <a:rPr lang="cs-CZ" sz="1800" dirty="0" err="1" smtClean="0"/>
                        <a:t>EdU</a:t>
                      </a:r>
                      <a:endParaRPr lang="en-GB" sz="1800" dirty="0"/>
                    </a:p>
                  </a:txBody>
                  <a:tcPr marL="91427" marR="91427" marT="45721" marB="45721">
                    <a:solidFill>
                      <a:schemeClr val="bg1"/>
                    </a:solidFill>
                  </a:tcPr>
                </a:tc>
                <a:tc>
                  <a:txBody>
                    <a:bodyPr/>
                    <a:lstStyle/>
                    <a:p>
                      <a:r>
                        <a:rPr lang="cs-CZ" sz="1800" dirty="0" smtClean="0"/>
                        <a:t>AF647</a:t>
                      </a:r>
                      <a:endParaRPr lang="en-GB" sz="1800" dirty="0"/>
                    </a:p>
                  </a:txBody>
                  <a:tcPr marL="91427" marR="91427" marT="45721" marB="45721">
                    <a:solidFill>
                      <a:schemeClr val="bg1"/>
                    </a:solidFill>
                  </a:tcPr>
                </a:tc>
              </a:tr>
              <a:tr h="651424">
                <a:tc>
                  <a:txBody>
                    <a:bodyPr/>
                    <a:lstStyle/>
                    <a:p>
                      <a:r>
                        <a:rPr lang="cs-CZ" sz="1800" dirty="0" smtClean="0"/>
                        <a:t>Cell </a:t>
                      </a:r>
                      <a:r>
                        <a:rPr lang="cs-CZ" sz="1800" dirty="0" err="1" smtClean="0"/>
                        <a:t>Cycle</a:t>
                      </a:r>
                      <a:endParaRPr lang="en-GB" sz="1800" dirty="0"/>
                    </a:p>
                  </a:txBody>
                  <a:tcPr marL="91427" marR="91427" marT="45721" marB="45721">
                    <a:solidFill>
                      <a:schemeClr val="bg1"/>
                    </a:solidFill>
                  </a:tcPr>
                </a:tc>
                <a:tc>
                  <a:txBody>
                    <a:bodyPr/>
                    <a:lstStyle/>
                    <a:p>
                      <a:r>
                        <a:rPr lang="cs-CZ" sz="1800" dirty="0" smtClean="0"/>
                        <a:t>DNA </a:t>
                      </a:r>
                      <a:r>
                        <a:rPr lang="cs-CZ" sz="1800" dirty="0" err="1" smtClean="0"/>
                        <a:t>content</a:t>
                      </a:r>
                      <a:endParaRPr lang="en-GB" sz="1800" dirty="0"/>
                    </a:p>
                  </a:txBody>
                  <a:tcPr marL="91427" marR="91427" marT="45721" marB="4572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PO-PRO-1</a:t>
                      </a:r>
                      <a:endParaRPr lang="en-GB" sz="1800" dirty="0" smtClean="0"/>
                    </a:p>
                    <a:p>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damage</a:t>
                      </a:r>
                      <a:endParaRPr lang="en-GB" sz="1800" dirty="0"/>
                    </a:p>
                  </a:txBody>
                  <a:tcPr marL="91427" marR="91427" marT="45721" marB="45721">
                    <a:solidFill>
                      <a:schemeClr val="bg1"/>
                    </a:solidFill>
                  </a:tcPr>
                </a:tc>
                <a:tc>
                  <a:txBody>
                    <a:bodyPr/>
                    <a:lstStyle/>
                    <a:p>
                      <a:r>
                        <a:rPr lang="cs-CZ" sz="1800" dirty="0" smtClean="0"/>
                        <a:t>yH2AX</a:t>
                      </a:r>
                      <a:endParaRPr lang="en-GB" sz="1800" dirty="0"/>
                    </a:p>
                  </a:txBody>
                  <a:tcPr marL="91427" marR="91427" marT="45721" marB="45721">
                    <a:solidFill>
                      <a:schemeClr val="bg1"/>
                    </a:solidFill>
                  </a:tcPr>
                </a:tc>
                <a:tc>
                  <a:txBody>
                    <a:bodyPr/>
                    <a:lstStyle/>
                    <a:p>
                      <a:r>
                        <a:rPr lang="cs-CZ" sz="1800" dirty="0" smtClean="0"/>
                        <a:t>PE</a:t>
                      </a:r>
                      <a:endParaRPr lang="en-GB" sz="1800" dirty="0"/>
                    </a:p>
                  </a:txBody>
                  <a:tcPr marL="91427" marR="91427" marT="45721" marB="45721">
                    <a:solidFill>
                      <a:schemeClr val="bg1"/>
                    </a:solidFill>
                  </a:tcPr>
                </a:tc>
              </a:tr>
              <a:tr h="651424">
                <a:tc>
                  <a:txBody>
                    <a:bodyPr/>
                    <a:lstStyle/>
                    <a:p>
                      <a:r>
                        <a:rPr lang="cs-CZ" sz="1800" dirty="0" err="1" smtClean="0"/>
                        <a:t>Apoptosis</a:t>
                      </a:r>
                      <a:endParaRPr lang="en-GB" sz="1800" dirty="0"/>
                    </a:p>
                  </a:txBody>
                  <a:tcPr marL="91427" marR="91427" marT="45721" marB="45721">
                    <a:solidFill>
                      <a:schemeClr val="bg1"/>
                    </a:solidFill>
                  </a:tcPr>
                </a:tc>
                <a:tc>
                  <a:txBody>
                    <a:bodyPr/>
                    <a:lstStyle/>
                    <a:p>
                      <a:r>
                        <a:rPr lang="cs-CZ" sz="1800" dirty="0" err="1" smtClean="0"/>
                        <a:t>Cleaved</a:t>
                      </a:r>
                      <a:r>
                        <a:rPr lang="cs-CZ" sz="1800" dirty="0" smtClean="0"/>
                        <a:t> </a:t>
                      </a:r>
                      <a:r>
                        <a:rPr lang="cs-CZ" sz="1800" dirty="0" err="1" smtClean="0"/>
                        <a:t>Caspase</a:t>
                      </a:r>
                      <a:r>
                        <a:rPr lang="cs-CZ" sz="1800" dirty="0" smtClean="0"/>
                        <a:t> 3</a:t>
                      </a:r>
                      <a:endParaRPr lang="en-GB" sz="1800" dirty="0"/>
                    </a:p>
                  </a:txBody>
                  <a:tcPr marL="91427" marR="91427" marT="45721" marB="45721">
                    <a:solidFill>
                      <a:schemeClr val="bg1"/>
                    </a:solidFill>
                  </a:tcPr>
                </a:tc>
                <a:tc>
                  <a:txBody>
                    <a:bodyPr/>
                    <a:lstStyle/>
                    <a:p>
                      <a:r>
                        <a:rPr lang="cs-CZ" sz="1800" dirty="0" smtClean="0"/>
                        <a:t>AF494</a:t>
                      </a:r>
                      <a:endParaRPr lang="en-GB" sz="1800" dirty="0"/>
                    </a:p>
                  </a:txBody>
                  <a:tcPr marL="91427" marR="91427" marT="45721" marB="45721">
                    <a:solidFill>
                      <a:schemeClr val="bg1"/>
                    </a:solidFill>
                  </a:tcPr>
                </a:tc>
              </a:tr>
            </a:tbl>
          </a:graphicData>
        </a:graphic>
      </p:graphicFrame>
      <p:pic>
        <p:nvPicPr>
          <p:cNvPr id="1540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7475"/>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Obrázek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0" y="112713"/>
            <a:ext cx="1203325"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085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Nadpis 1"/>
          <p:cNvSpPr>
            <a:spLocks noGrp="1"/>
          </p:cNvSpPr>
          <p:nvPr>
            <p:ph type="title"/>
          </p:nvPr>
        </p:nvSpPr>
        <p:spPr>
          <a:xfrm>
            <a:off x="1157288" y="289719"/>
            <a:ext cx="7931150" cy="849312"/>
          </a:xfrm>
        </p:spPr>
        <p:txBody>
          <a:bodyPr/>
          <a:lstStyle/>
          <a:p>
            <a:r>
              <a:rPr lang="cs-CZ" altLang="en-US" sz="3600" dirty="0" err="1" smtClean="0">
                <a:solidFill>
                  <a:srgbClr val="92D050"/>
                </a:solidFill>
              </a:rPr>
              <a:t>Example</a:t>
            </a:r>
            <a:r>
              <a:rPr lang="cs-CZ" altLang="en-US" sz="3600" dirty="0" smtClean="0">
                <a:solidFill>
                  <a:srgbClr val="92D050"/>
                </a:solidFill>
              </a:rPr>
              <a:t> of </a:t>
            </a:r>
            <a:r>
              <a:rPr lang="cs-CZ" altLang="en-US" sz="3600" dirty="0" err="1" smtClean="0">
                <a:solidFill>
                  <a:srgbClr val="92D050"/>
                </a:solidFill>
              </a:rPr>
              <a:t>final</a:t>
            </a:r>
            <a:r>
              <a:rPr lang="cs-CZ" altLang="en-US" sz="3600" dirty="0" smtClean="0">
                <a:solidFill>
                  <a:srgbClr val="92D050"/>
                </a:solidFill>
              </a:rPr>
              <a:t> </a:t>
            </a:r>
            <a:r>
              <a:rPr lang="cs-CZ" altLang="en-US" sz="3600" dirty="0" err="1" smtClean="0">
                <a:solidFill>
                  <a:srgbClr val="92D050"/>
                </a:solidFill>
              </a:rPr>
              <a:t>results</a:t>
            </a:r>
            <a:r>
              <a:rPr lang="cs-CZ" altLang="en-US" sz="3600" dirty="0" smtClean="0">
                <a:solidFill>
                  <a:srgbClr val="92D050"/>
                </a:solidFill>
              </a:rPr>
              <a:t> (DU-145)</a:t>
            </a:r>
            <a:endParaRPr lang="en-GB" altLang="en-US" sz="3600" dirty="0" smtClean="0">
              <a:solidFill>
                <a:srgbClr val="92D050"/>
              </a:solidFill>
            </a:endParaRPr>
          </a:p>
        </p:txBody>
      </p:sp>
      <p:pic>
        <p:nvPicPr>
          <p:cNvPr id="16387"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12875"/>
            <a:ext cx="918051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t="9656"/>
          <a:stretch>
            <a:fillRect/>
          </a:stretch>
        </p:blipFill>
        <p:spPr bwMode="auto">
          <a:xfrm>
            <a:off x="133350" y="2552700"/>
            <a:ext cx="44164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7"/>
          <p:cNvSpPr>
            <a:spLocks noChangeAspect="1" noChangeArrowheads="1" noTextEdit="1"/>
          </p:cNvSpPr>
          <p:nvPr/>
        </p:nvSpPr>
        <p:spPr bwMode="auto">
          <a:xfrm>
            <a:off x="3454400" y="2428875"/>
            <a:ext cx="40767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639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416877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ovéPole 21"/>
          <p:cNvSpPr txBox="1">
            <a:spLocks noChangeArrowheads="1"/>
          </p:cNvSpPr>
          <p:nvPr/>
        </p:nvSpPr>
        <p:spPr bwMode="auto">
          <a:xfrm>
            <a:off x="900113" y="1916113"/>
            <a:ext cx="399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and Immunophenotype</a:t>
            </a:r>
            <a:endParaRPr lang="en-GB" altLang="en-US" sz="2000"/>
          </a:p>
        </p:txBody>
      </p:sp>
      <p:sp>
        <p:nvSpPr>
          <p:cNvPr id="16392" name="TextovéPole 22"/>
          <p:cNvSpPr txBox="1">
            <a:spLocks noChangeArrowheads="1"/>
          </p:cNvSpPr>
          <p:nvPr/>
        </p:nvSpPr>
        <p:spPr bwMode="auto">
          <a:xfrm>
            <a:off x="5292725" y="1916113"/>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cycle and Proliferation</a:t>
            </a:r>
            <a:endParaRPr lang="en-GB" altLang="en-US" sz="2000"/>
          </a:p>
        </p:txBody>
      </p:sp>
      <p:pic>
        <p:nvPicPr>
          <p:cNvPr id="16393" name="Obrázek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Obrázek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511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0257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17"/>
          <p:cNvPicPr>
            <a:picLocks noChangeAspect="1" noChangeArrowheads="1"/>
          </p:cNvPicPr>
          <p:nvPr/>
        </p:nvPicPr>
        <p:blipFill>
          <a:blip r:embed="rId2">
            <a:extLst>
              <a:ext uri="{28A0092B-C50C-407E-A947-70E740481C1C}">
                <a14:useLocalDpi xmlns:a14="http://schemas.microsoft.com/office/drawing/2010/main" val="0"/>
              </a:ext>
            </a:extLst>
          </a:blip>
          <a:srcRect t="3920"/>
          <a:stretch>
            <a:fillRect/>
          </a:stretch>
        </p:blipFill>
        <p:spPr bwMode="auto">
          <a:xfrm>
            <a:off x="2051050" y="1897063"/>
            <a:ext cx="439896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Nadpis 1"/>
          <p:cNvSpPr>
            <a:spLocks noGrp="1"/>
          </p:cNvSpPr>
          <p:nvPr>
            <p:ph type="title"/>
          </p:nvPr>
        </p:nvSpPr>
        <p:spPr>
          <a:xfrm>
            <a:off x="1403648" y="112713"/>
            <a:ext cx="8229600" cy="1143001"/>
          </a:xfrm>
        </p:spPr>
        <p:txBody>
          <a:bodyPr/>
          <a:lstStyle/>
          <a:p>
            <a:r>
              <a:rPr lang="en-US" altLang="en-US" sz="3600" dirty="0" smtClean="0">
                <a:solidFill>
                  <a:srgbClr val="92D050"/>
                </a:solidFill>
              </a:rPr>
              <a:t>Example of final results</a:t>
            </a:r>
          </a:p>
        </p:txBody>
      </p:sp>
      <p:pic>
        <p:nvPicPr>
          <p:cNvPr id="17412" name="Obrázek 7"/>
          <p:cNvPicPr>
            <a:picLocks noChangeAspect="1"/>
          </p:cNvPicPr>
          <p:nvPr/>
        </p:nvPicPr>
        <p:blipFill>
          <a:blip r:embed="rId3">
            <a:extLst>
              <a:ext uri="{28A0092B-C50C-407E-A947-70E740481C1C}">
                <a14:useLocalDpi xmlns:a14="http://schemas.microsoft.com/office/drawing/2010/main" val="0"/>
              </a:ext>
            </a:extLst>
          </a:blip>
          <a:srcRect l="819" t="40009" b="35796"/>
          <a:stretch>
            <a:fillRect/>
          </a:stretch>
        </p:blipFill>
        <p:spPr bwMode="auto">
          <a:xfrm>
            <a:off x="0" y="14128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ovéPole 8"/>
          <p:cNvSpPr txBox="1">
            <a:spLocks noChangeArrowheads="1"/>
          </p:cNvSpPr>
          <p:nvPr/>
        </p:nvSpPr>
        <p:spPr bwMode="auto">
          <a:xfrm>
            <a:off x="2700338" y="1444625"/>
            <a:ext cx="334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and Apoptosis</a:t>
            </a:r>
            <a:endParaRPr lang="en-GB" altLang="en-US" sz="2000"/>
          </a:p>
        </p:txBody>
      </p:sp>
      <p:pic>
        <p:nvPicPr>
          <p:cNvPr id="17414"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ázek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92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1964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sz="3600" b="1" smtClean="0">
                <a:solidFill>
                  <a:schemeClr val="tx1"/>
                </a:solidFill>
              </a:rPr>
              <a:t>„</a:t>
            </a:r>
            <a:r>
              <a:rPr lang="en-US" sz="3600" b="1" smtClean="0">
                <a:solidFill>
                  <a:schemeClr val="tx1"/>
                </a:solidFill>
              </a:rPr>
              <a:t>High Throughput</a:t>
            </a:r>
            <a:r>
              <a:rPr lang="cs-CZ" sz="3600" b="1" smtClean="0">
                <a:solidFill>
                  <a:schemeClr val="tx1"/>
                </a:solidFill>
              </a:rPr>
              <a:t> Flow Cytometry“</a:t>
            </a:r>
          </a:p>
        </p:txBody>
      </p:sp>
      <p:sp>
        <p:nvSpPr>
          <p:cNvPr id="15363" name="Rectangle 3"/>
          <p:cNvSpPr>
            <a:spLocks noGrp="1" noChangeArrowheads="1"/>
          </p:cNvSpPr>
          <p:nvPr>
            <p:ph type="body" idx="1"/>
          </p:nvPr>
        </p:nvSpPr>
        <p:spPr/>
        <p:txBody>
          <a:bodyPr/>
          <a:lstStyle/>
          <a:p>
            <a:pPr eaLnBrk="1" hangingPunct="1"/>
            <a:r>
              <a:rPr lang="cs-CZ" smtClean="0"/>
              <a:t>automatizace + robotizace = urychlení a efektivita sběru dat (měření desítky vzorků za hodinu s minimálním zásahem operátora )</a:t>
            </a:r>
          </a:p>
          <a:p>
            <a:pPr eaLnBrk="1" hangingPunct="1"/>
            <a:r>
              <a:rPr lang="cs-CZ" smtClean="0"/>
              <a:t>využití principu vícebarevné analýzy</a:t>
            </a:r>
          </a:p>
        </p:txBody>
      </p:sp>
      <p:sp>
        <p:nvSpPr>
          <p:cNvPr id="15364"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87450" y="115888"/>
            <a:ext cx="7772400" cy="1143000"/>
          </a:xfrm>
        </p:spPr>
        <p:txBody>
          <a:bodyPr/>
          <a:lstStyle/>
          <a:p>
            <a:pPr eaLnBrk="1" hangingPunct="1"/>
            <a:r>
              <a:rPr lang="cs-CZ" sz="3600" smtClean="0"/>
              <a:t>Automatizované systémy měření vzorků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478472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365625"/>
            <a:ext cx="47180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28775"/>
            <a:ext cx="30861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Line 6"/>
          <p:cNvSpPr>
            <a:spLocks noChangeShapeType="1"/>
          </p:cNvSpPr>
          <p:nvPr/>
        </p:nvSpPr>
        <p:spPr bwMode="auto">
          <a:xfrm>
            <a:off x="6516688" y="3213100"/>
            <a:ext cx="142875" cy="1223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1" name="Line 7"/>
          <p:cNvSpPr>
            <a:spLocks noChangeShapeType="1"/>
          </p:cNvSpPr>
          <p:nvPr/>
        </p:nvSpPr>
        <p:spPr bwMode="auto">
          <a:xfrm flipH="1">
            <a:off x="3059113" y="2636838"/>
            <a:ext cx="4105275" cy="576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2" name="Text Box 8"/>
          <p:cNvSpPr txBox="1">
            <a:spLocks noChangeArrowheads="1"/>
          </p:cNvSpPr>
          <p:nvPr/>
        </p:nvSpPr>
        <p:spPr bwMode="auto">
          <a:xfrm>
            <a:off x="3276600" y="2492375"/>
            <a:ext cx="27035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Automatický karusel (autosampler)</a:t>
            </a:r>
          </a:p>
        </p:txBody>
      </p:sp>
      <p:sp>
        <p:nvSpPr>
          <p:cNvPr id="16393" name="Text Box 9"/>
          <p:cNvSpPr txBox="1">
            <a:spLocks noChangeArrowheads="1"/>
          </p:cNvSpPr>
          <p:nvPr/>
        </p:nvSpPr>
        <p:spPr bwMode="auto">
          <a:xfrm>
            <a:off x="6588125" y="3573463"/>
            <a:ext cx="2368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Adaptér pro nasávání vzorků z</a:t>
            </a:r>
          </a:p>
          <a:p>
            <a:r>
              <a:rPr lang="cs-CZ" sz="1400">
                <a:solidFill>
                  <a:srgbClr val="FF0000"/>
                </a:solidFill>
              </a:rPr>
              <a:t>mikrotitrační desky</a:t>
            </a:r>
          </a:p>
        </p:txBody>
      </p:sp>
      <p:pic>
        <p:nvPicPr>
          <p:cNvPr id="16394" name="Picture 10" descr="logo_becton%20dicki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837238"/>
            <a:ext cx="102076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223963" y="333375"/>
            <a:ext cx="7920037" cy="1143000"/>
          </a:xfrm>
        </p:spPr>
        <p:txBody>
          <a:bodyPr/>
          <a:lstStyle/>
          <a:p>
            <a:pPr eaLnBrk="1" hangingPunct="1"/>
            <a:r>
              <a:rPr lang="cs-CZ" altLang="en-US" sz="3600" smtClean="0"/>
              <a:t>Fucci </a:t>
            </a:r>
            <a:r>
              <a:rPr lang="en-US" altLang="en-US" sz="3600" smtClean="0"/>
              <a:t/>
            </a:r>
            <a:br>
              <a:rPr lang="en-US" altLang="en-US" sz="3600" smtClean="0"/>
            </a:br>
            <a:r>
              <a:rPr lang="en-US" altLang="en-US" sz="2800" smtClean="0"/>
              <a:t>(</a:t>
            </a:r>
            <a:r>
              <a:rPr lang="en-US" altLang="en-US" sz="2800" u="sng" smtClean="0"/>
              <a:t>f</a:t>
            </a:r>
            <a:r>
              <a:rPr lang="en-US" altLang="en-US" sz="2800" smtClean="0"/>
              <a:t>luorescent </a:t>
            </a:r>
            <a:r>
              <a:rPr lang="en-US" altLang="en-US" sz="2800" u="sng" smtClean="0"/>
              <a:t>u</a:t>
            </a:r>
            <a:r>
              <a:rPr lang="en-US" altLang="en-US" sz="2800" smtClean="0"/>
              <a:t>biquitination-based </a:t>
            </a:r>
            <a:r>
              <a:rPr lang="en-US" altLang="en-US" sz="2800" u="sng" smtClean="0"/>
              <a:t>c</a:t>
            </a:r>
            <a:r>
              <a:rPr lang="en-US" altLang="en-US" sz="2800" smtClean="0"/>
              <a:t>ell </a:t>
            </a:r>
            <a:r>
              <a:rPr lang="en-US" altLang="en-US" sz="2800" u="sng" smtClean="0"/>
              <a:t>c</a:t>
            </a:r>
            <a:r>
              <a:rPr lang="en-US" altLang="en-US" sz="2800" smtClean="0"/>
              <a:t>ycle </a:t>
            </a:r>
            <a:r>
              <a:rPr lang="en-US" altLang="en-US" sz="2800" u="sng" smtClean="0"/>
              <a:t>i</a:t>
            </a:r>
            <a:r>
              <a:rPr lang="en-US" altLang="en-US" sz="2800" smtClean="0"/>
              <a:t>ndicator)</a:t>
            </a:r>
            <a:r>
              <a:rPr lang="en-US" altLang="en-US" sz="3600" smtClean="0"/>
              <a:t> </a:t>
            </a:r>
            <a:r>
              <a:rPr lang="cs-CZ" altLang="en-US" sz="3600" smtClean="0"/>
              <a:t>cells</a:t>
            </a:r>
          </a:p>
        </p:txBody>
      </p:sp>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0322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205038"/>
            <a:ext cx="3849687" cy="384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4868863"/>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750" name="Rectangle 6"/>
          <p:cNvSpPr>
            <a:spLocks noChangeArrowheads="1"/>
          </p:cNvSpPr>
          <p:nvPr/>
        </p:nvSpPr>
        <p:spPr bwMode="auto">
          <a:xfrm>
            <a:off x="4932363" y="6092825"/>
            <a:ext cx="2824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600" i="1">
                <a:latin typeface="Times" pitchFamily="18" charset="0"/>
              </a:rPr>
              <a:t>Nature Methods</a:t>
            </a:r>
            <a:r>
              <a:rPr lang="cs-CZ" altLang="en-US" sz="1600">
                <a:latin typeface="Times" pitchFamily="18" charset="0"/>
              </a:rPr>
              <a:t> - </a:t>
            </a:r>
            <a:r>
              <a:rPr lang="cs-CZ" altLang="en-US" sz="1600" b="1">
                <a:latin typeface="Times" pitchFamily="18" charset="0"/>
              </a:rPr>
              <a:t>5, 283 (2008) </a:t>
            </a:r>
          </a:p>
        </p:txBody>
      </p:sp>
      <p:sp>
        <p:nvSpPr>
          <p:cNvPr id="98311" name="Text Box 7"/>
          <p:cNvSpPr txBox="1">
            <a:spLocks noChangeArrowheads="1"/>
          </p:cNvSpPr>
          <p:nvPr/>
        </p:nvSpPr>
        <p:spPr bwMode="auto">
          <a:xfrm>
            <a:off x="1116013" y="5157788"/>
            <a:ext cx="34559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b="1">
                <a:latin typeface="Times" pitchFamily="18" charset="0"/>
              </a:rPr>
              <a:t>Ubiquitin E3 ligase complexes</a:t>
            </a:r>
          </a:p>
          <a:p>
            <a:pPr>
              <a:spcBef>
                <a:spcPct val="50000"/>
              </a:spcBef>
              <a:buClrTx/>
              <a:buSzTx/>
              <a:buFontTx/>
              <a:buNone/>
            </a:pPr>
            <a:r>
              <a:rPr lang="en-US" altLang="en-US" sz="2000" b="1">
                <a:latin typeface="Times" pitchFamily="18" charset="0"/>
              </a:rPr>
              <a:t>G1 - APC</a:t>
            </a:r>
            <a:r>
              <a:rPr lang="en-US" altLang="en-US" sz="2000" b="1" baseline="30000">
                <a:latin typeface="Times" pitchFamily="18" charset="0"/>
              </a:rPr>
              <a:t>Cdh1</a:t>
            </a:r>
          </a:p>
          <a:p>
            <a:pPr>
              <a:spcBef>
                <a:spcPct val="50000"/>
              </a:spcBef>
              <a:buClrTx/>
              <a:buSzTx/>
              <a:buFontTx/>
              <a:buNone/>
            </a:pPr>
            <a:r>
              <a:rPr lang="en-US" altLang="en-US" sz="2000" b="1">
                <a:latin typeface="Times" pitchFamily="18" charset="0"/>
              </a:rPr>
              <a:t>S, G2, M- SCF</a:t>
            </a:r>
            <a:r>
              <a:rPr lang="en-US" altLang="en-US" sz="2000" b="1" baseline="30000">
                <a:latin typeface="Times" pitchFamily="18" charset="0"/>
              </a:rPr>
              <a:t>Skp2</a:t>
            </a:r>
            <a:endParaRPr lang="cs-CZ" altLang="en-US" sz="2000" b="1" baseline="30000">
              <a:latin typeface="Times" pitchFamily="18" charset="0"/>
            </a:endParaRPr>
          </a:p>
        </p:txBody>
      </p:sp>
    </p:spTree>
    <p:extLst>
      <p:ext uri="{BB962C8B-B14F-4D97-AF65-F5344CB8AC3E}">
        <p14:creationId xmlns:p14="http://schemas.microsoft.com/office/powerpoint/2010/main" val="3141941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cs-CZ" sz="4000" b="1" smtClean="0"/>
              <a:t>Automatizovaný „microsampler“ systém</a:t>
            </a:r>
            <a:br>
              <a:rPr lang="cs-CZ" sz="4000" b="1" smtClean="0"/>
            </a:br>
            <a:endParaRPr lang="cs-CZ" sz="4000" b="1" smtClean="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8800"/>
            <a:ext cx="2857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573016"/>
            <a:ext cx="28575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866" y="1216621"/>
            <a:ext cx="28575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descr="cyte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3866" y="5072524"/>
            <a:ext cx="1888294" cy="57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pic>
        <p:nvPicPr>
          <p:cNvPr id="17417" name="Picture 9" descr="Universal Loader - Lab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50056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s://encrypted-tbn0.gstatic.com/images?q=tbn:ANd9GcSG6MDDEyKW2lrEy-4pYcbhalq94g7mws3iCujkWC8szVoIZvRtv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1334" y="3980412"/>
            <a:ext cx="1328326" cy="502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93738"/>
            <a:ext cx="60325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149725"/>
            <a:ext cx="57959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4210050"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3" y="4292600"/>
            <a:ext cx="6167437"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en-US" sz="3600" smtClean="0"/>
              <a:t>The steps in a high-throughput fluorescence-microscopy experiment.</a:t>
            </a:r>
            <a:endParaRPr lang="cs-CZ" sz="3600" smtClean="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020888"/>
            <a:ext cx="3844925" cy="455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en-US" smtClean="0"/>
              <a:t>Analysis</a:t>
            </a:r>
            <a:endParaRPr lang="cs-CZ" smtClean="0"/>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420938"/>
            <a:ext cx="71913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165850"/>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692150"/>
            <a:ext cx="7967662"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404813"/>
            <a:ext cx="763905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5400"/>
            <a:ext cx="5799138"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1042988" y="4652963"/>
            <a:ext cx="5113337"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605" name="Rectangle 5">
            <a:hlinkClick r:id="rId4"/>
          </p:cNvPr>
          <p:cNvSpPr>
            <a:spLocks noChangeArrowheads="1"/>
          </p:cNvSpPr>
          <p:nvPr/>
        </p:nvSpPr>
        <p:spPr bwMode="auto">
          <a:xfrm>
            <a:off x="5003800" y="5799138"/>
            <a:ext cx="4070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sz="1800" dirty="0" smtClean="0">
                <a:latin typeface="Arial" charset="0"/>
                <a:hlinkClick r:id="rId5"/>
              </a:rPr>
              <a:t>http://www.stanford.edu/group/nolan/</a:t>
            </a:r>
            <a:endParaRPr lang="cs-CZ" sz="1800" dirty="0">
              <a:latin typeface="Arial" charset="0"/>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681038"/>
            <a:ext cx="1143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1484313"/>
            <a:ext cx="1571625"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1014413" y="2503488"/>
            <a:ext cx="50704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en-US" sz="2800">
                <a:latin typeface="Arial" charset="0"/>
              </a:rPr>
              <a:t>Garry Nolan</a:t>
            </a:r>
            <a:endParaRPr lang="cs-CZ" sz="2800">
              <a:latin typeface="Arial" charset="0"/>
            </a:endParaRPr>
          </a:p>
          <a:p>
            <a:pPr eaLnBrk="1" hangingPunct="1"/>
            <a:endParaRPr lang="cs-CZ" sz="2800">
              <a:latin typeface="Arial" charset="0"/>
            </a:endParaRPr>
          </a:p>
          <a:p>
            <a:pPr eaLnBrk="1" hangingPunct="1"/>
            <a:r>
              <a:rPr lang="cs-CZ" sz="2800">
                <a:solidFill>
                  <a:srgbClr val="000000"/>
                </a:solidFill>
                <a:latin typeface="Arial" charset="0"/>
              </a:rPr>
              <a:t>	Peter Krutzik</a:t>
            </a:r>
            <a:r>
              <a:rPr lang="cs-CZ" sz="2800">
                <a:latin typeface="Arial" charset="0"/>
              </a:rPr>
              <a:t> </a:t>
            </a:r>
            <a:endParaRPr lang="en-US" sz="2800">
              <a:latin typeface="Arial" charset="0"/>
            </a:endParaRPr>
          </a:p>
          <a:p>
            <a:pPr eaLnBrk="1" hangingPunct="1"/>
            <a:endParaRPr lang="cs-CZ" sz="2800">
              <a:latin typeface="Arial" charset="0"/>
            </a:endParaRPr>
          </a:p>
          <a:p>
            <a:pPr eaLnBrk="1" hangingPunct="1"/>
            <a:endParaRPr lang="cs-CZ" sz="2800">
              <a:latin typeface="Arial" charset="0"/>
            </a:endParaRPr>
          </a:p>
          <a:p>
            <a:pPr eaLnBrk="1" hangingPunct="1"/>
            <a:r>
              <a:rPr lang="cs-CZ" sz="2800" b="1">
                <a:latin typeface="Arial" charset="0"/>
              </a:rPr>
              <a:t>„</a:t>
            </a:r>
            <a:r>
              <a:rPr lang="en-US" sz="2800" b="1">
                <a:latin typeface="Arial" charset="0"/>
              </a:rPr>
              <a:t>Fluorescent</a:t>
            </a:r>
            <a:r>
              <a:rPr lang="cs-CZ" sz="2800" b="1">
                <a:latin typeface="Arial" charset="0"/>
              </a:rPr>
              <a:t> </a:t>
            </a:r>
            <a:r>
              <a:rPr lang="en-US" sz="2800" b="1">
                <a:latin typeface="Arial" charset="0"/>
              </a:rPr>
              <a:t>cell barcoding</a:t>
            </a:r>
            <a:r>
              <a:rPr lang="cs-CZ" sz="2800" b="1">
                <a:latin typeface="Arial" charset="0"/>
              </a:rPr>
              <a:t>“</a:t>
            </a:r>
            <a:endParaRPr lang="en-US" sz="2800" b="1">
              <a:latin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 1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096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620548" name="Rectangle 4"/>
          <p:cNvSpPr>
            <a:spLocks noChangeArrowheads="1"/>
          </p:cNvSpPr>
          <p:nvPr/>
        </p:nvSpPr>
        <p:spPr bwMode="auto">
          <a:xfrm>
            <a:off x="2627313" y="2420938"/>
            <a:ext cx="2449512" cy="31686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29" name="Rectangle 5"/>
          <p:cNvSpPr>
            <a:spLocks noChangeArrowheads="1"/>
          </p:cNvSpPr>
          <p:nvPr/>
        </p:nvSpPr>
        <p:spPr bwMode="auto">
          <a:xfrm>
            <a:off x="250825" y="188913"/>
            <a:ext cx="576263" cy="503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0" name="Rectangle 6"/>
          <p:cNvSpPr>
            <a:spLocks noChangeArrowheads="1"/>
          </p:cNvSpPr>
          <p:nvPr/>
        </p:nvSpPr>
        <p:spPr bwMode="auto">
          <a:xfrm>
            <a:off x="4859338" y="260350"/>
            <a:ext cx="576262" cy="5032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1"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
        <p:nvSpPr>
          <p:cNvPr id="620552" name="Rectangle 8"/>
          <p:cNvSpPr>
            <a:spLocks noChangeArrowheads="1"/>
          </p:cNvSpPr>
          <p:nvPr/>
        </p:nvSpPr>
        <p:spPr bwMode="auto">
          <a:xfrm>
            <a:off x="4787900" y="404813"/>
            <a:ext cx="4032250"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054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0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tLang="en-US" smtClean="0"/>
              <a:t>Fucci</a:t>
            </a:r>
            <a:endParaRPr lang="cs-CZ" altLang="en-US" smtClean="0"/>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133600"/>
            <a:ext cx="340995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3937000"/>
            <a:ext cx="4859338"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44087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 3 full siz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642938"/>
            <a:ext cx="7772400" cy="526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27652" name="Rectangle 4"/>
          <p:cNvSpPr>
            <a:spLocks noChangeArrowheads="1"/>
          </p:cNvSpPr>
          <p:nvPr/>
        </p:nvSpPr>
        <p:spPr bwMode="auto">
          <a:xfrm>
            <a:off x="111601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3" name="Rectangle 5"/>
          <p:cNvSpPr>
            <a:spLocks noChangeArrowheads="1"/>
          </p:cNvSpPr>
          <p:nvPr/>
        </p:nvSpPr>
        <p:spPr bwMode="auto">
          <a:xfrm>
            <a:off x="450056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953735"/>
                </a:solidFill>
              </a:rPr>
              <a:t>Aim: To identify new surface molecules associated with epithelial-to-</a:t>
            </a:r>
            <a:r>
              <a:rPr lang="en-US" sz="2800" dirty="0" err="1" smtClean="0">
                <a:solidFill>
                  <a:srgbClr val="953735"/>
                </a:solidFill>
              </a:rPr>
              <a:t>mesenchymal</a:t>
            </a:r>
            <a:r>
              <a:rPr lang="en-US" sz="2800" dirty="0" smtClean="0">
                <a:solidFill>
                  <a:srgbClr val="953735"/>
                </a:solidFill>
              </a:rPr>
              <a:t> transition</a:t>
            </a:r>
            <a:endParaRPr lang="en-US" sz="2800" dirty="0">
              <a:solidFill>
                <a:srgbClr val="953735"/>
              </a:solidFill>
            </a:endParaRPr>
          </a:p>
        </p:txBody>
      </p:sp>
      <p:sp>
        <p:nvSpPr>
          <p:cNvPr id="8" name="Content Placeholder 2"/>
          <p:cNvSpPr txBox="1">
            <a:spLocks/>
          </p:cNvSpPr>
          <p:nvPr/>
        </p:nvSpPr>
        <p:spPr>
          <a:xfrm>
            <a:off x="457200" y="1607551"/>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endParaRPr lang="en-US" sz="2800" dirty="0" smtClean="0">
              <a:solidFill>
                <a:prstClr val="black"/>
              </a:solidFill>
            </a:endParaRPr>
          </a:p>
          <a:p>
            <a:pPr fontAlgn="auto">
              <a:spcAft>
                <a:spcPts val="0"/>
              </a:spcAft>
              <a:buFontTx/>
              <a:buChar char="-"/>
            </a:pPr>
            <a:r>
              <a:rPr lang="en-US" sz="2800" dirty="0" smtClean="0">
                <a:solidFill>
                  <a:prstClr val="black"/>
                </a:solidFill>
              </a:rPr>
              <a:t>many intracellular markers known, but no reliable surface antigen enabling tracking of EMT available</a:t>
            </a:r>
          </a:p>
          <a:p>
            <a:pPr fontAlgn="auto">
              <a:spcAft>
                <a:spcPts val="0"/>
              </a:spcAft>
              <a:buFontTx/>
              <a:buChar char="-"/>
            </a:pPr>
            <a:endParaRPr lang="en-US" sz="2800" dirty="0" smtClean="0">
              <a:solidFill>
                <a:prstClr val="black"/>
              </a:solidFill>
            </a:endParaRPr>
          </a:p>
          <a:p>
            <a:pPr marL="0" indent="0" fontAlgn="auto">
              <a:spcAft>
                <a:spcPts val="0"/>
              </a:spcAft>
              <a:buFont typeface="Arial"/>
              <a:buNone/>
            </a:pPr>
            <a:endParaRPr lang="en-US" sz="2800" dirty="0" smtClean="0">
              <a:solidFill>
                <a:prstClr val="black"/>
              </a:solidFill>
            </a:endParaRPr>
          </a:p>
          <a:p>
            <a:pPr fontAlgn="auto">
              <a:spcAft>
                <a:spcPts val="0"/>
              </a:spcAft>
              <a:buFontTx/>
              <a:buChar char="-"/>
            </a:pPr>
            <a:endParaRPr lang="en-US" sz="2800" dirty="0">
              <a:solidFill>
                <a:prstClr val="black"/>
              </a:solidFill>
            </a:endParaRPr>
          </a:p>
        </p:txBody>
      </p:sp>
      <p:pic>
        <p:nvPicPr>
          <p:cNvPr id="5" name="Picture 4"/>
          <p:cNvPicPr>
            <a:picLocks noChangeAspect="1"/>
          </p:cNvPicPr>
          <p:nvPr/>
        </p:nvPicPr>
        <p:blipFill>
          <a:blip r:embed="rId2"/>
          <a:stretch>
            <a:fillRect/>
          </a:stretch>
        </p:blipFill>
        <p:spPr>
          <a:xfrm>
            <a:off x="457200" y="1539995"/>
            <a:ext cx="8522157" cy="5318005"/>
          </a:xfrm>
          <a:prstGeom prst="rect">
            <a:avLst/>
          </a:prstGeom>
        </p:spPr>
      </p:pic>
    </p:spTree>
    <p:extLst>
      <p:ext uri="{BB962C8B-B14F-4D97-AF65-F5344CB8AC3E}">
        <p14:creationId xmlns:p14="http://schemas.microsoft.com/office/powerpoint/2010/main" val="19188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953735"/>
                </a:solidFill>
              </a:rPr>
              <a:t>Aim: To identify new surface molecules associated with epithelial-to-</a:t>
            </a:r>
            <a:r>
              <a:rPr lang="en-US" sz="2800" dirty="0" err="1">
                <a:solidFill>
                  <a:srgbClr val="953735"/>
                </a:solidFill>
              </a:rPr>
              <a:t>mesenchymal</a:t>
            </a:r>
            <a:r>
              <a:rPr lang="en-US" sz="2800" dirty="0">
                <a:solidFill>
                  <a:srgbClr val="953735"/>
                </a:solidFill>
              </a:rPr>
              <a:t> transition</a:t>
            </a:r>
          </a:p>
        </p:txBody>
      </p:sp>
      <p:sp>
        <p:nvSpPr>
          <p:cNvPr id="3" name="Content Placeholder 2"/>
          <p:cNvSpPr>
            <a:spLocks noGrp="1"/>
          </p:cNvSpPr>
          <p:nvPr>
            <p:ph idx="1"/>
          </p:nvPr>
        </p:nvSpPr>
        <p:spPr/>
        <p:txBody>
          <a:bodyPr>
            <a:normAutofit/>
          </a:bodyPr>
          <a:lstStyle/>
          <a:p>
            <a:pPr marL="0" indent="0">
              <a:buNone/>
            </a:pPr>
            <a:endParaRPr lang="en-US" sz="2800" dirty="0"/>
          </a:p>
          <a:p>
            <a:pPr>
              <a:buFontTx/>
              <a:buChar char="-"/>
            </a:pPr>
            <a:r>
              <a:rPr lang="en-US" sz="2800" dirty="0" smtClean="0"/>
              <a:t>many intracellular markers known, but no reliable surface antigen enabling tracking of EMT available</a:t>
            </a:r>
          </a:p>
          <a:p>
            <a:pPr>
              <a:buFontTx/>
              <a:buChar char="-"/>
            </a:pPr>
            <a:endParaRPr lang="en-US" sz="2800" dirty="0" smtClean="0"/>
          </a:p>
          <a:p>
            <a:pPr marL="0" indent="0">
              <a:buNone/>
            </a:pPr>
            <a:r>
              <a:rPr lang="en-US" sz="2800" dirty="0" smtClean="0"/>
              <a:t>WHY TO HAVE SUCH SURFACE ANTIGEN?</a:t>
            </a:r>
          </a:p>
          <a:p>
            <a:pPr>
              <a:buFontTx/>
              <a:buChar char="-"/>
            </a:pPr>
            <a:r>
              <a:rPr lang="en-US" sz="2800" dirty="0" smtClean="0"/>
              <a:t>vital cell </a:t>
            </a:r>
            <a:r>
              <a:rPr lang="en-US" sz="2800" dirty="0" err="1" smtClean="0"/>
              <a:t>characterisation</a:t>
            </a:r>
            <a:r>
              <a:rPr lang="en-US" sz="2800" dirty="0" smtClean="0"/>
              <a:t> and further compatibility with downstream applications (e.g. cell sorting, cultivation, in vivo studies…)</a:t>
            </a:r>
          </a:p>
          <a:p>
            <a:pPr>
              <a:buFontTx/>
              <a:buChar char="-"/>
            </a:pPr>
            <a:r>
              <a:rPr lang="en-US" sz="2800" dirty="0" smtClean="0"/>
              <a:t>this approach is applicable to any field in cell biology</a:t>
            </a:r>
          </a:p>
          <a:p>
            <a:pPr marL="0" indent="0">
              <a:buNone/>
            </a:pPr>
            <a:endParaRPr lang="en-US" sz="2800" dirty="0"/>
          </a:p>
          <a:p>
            <a:pPr>
              <a:buFontTx/>
              <a:buChar char="-"/>
            </a:pPr>
            <a:endParaRPr lang="en-US" sz="2800" dirty="0"/>
          </a:p>
        </p:txBody>
      </p:sp>
    </p:spTree>
    <p:extLst>
      <p:ext uri="{BB962C8B-B14F-4D97-AF65-F5344CB8AC3E}">
        <p14:creationId xmlns:p14="http://schemas.microsoft.com/office/powerpoint/2010/main" val="3948705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Model cell lines</a:t>
            </a:r>
            <a:endParaRPr lang="en-US" dirty="0">
              <a:solidFill>
                <a:schemeClr val="accent2">
                  <a:lumMod val="75000"/>
                </a:schemeClr>
              </a:solidFill>
            </a:endParaRP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3916190509"/>
              </p:ext>
            </p:extLst>
          </p:nvPr>
        </p:nvGraphicFramePr>
        <p:xfrm>
          <a:off x="1973052" y="1724156"/>
          <a:ext cx="5382718" cy="1828800"/>
        </p:xfrm>
        <a:graphic>
          <a:graphicData uri="http://schemas.openxmlformats.org/drawingml/2006/table">
            <a:tbl>
              <a:tblPr firstRow="1" bandRow="1">
                <a:tableStyleId>{21E4AEA4-8DFA-4A89-87EB-49C32662AFE0}</a:tableStyleId>
              </a:tblPr>
              <a:tblGrid>
                <a:gridCol w="2691359"/>
                <a:gridCol w="2691359"/>
              </a:tblGrid>
              <a:tr h="370840">
                <a:tc gridSpan="2">
                  <a:txBody>
                    <a:bodyPr/>
                    <a:lstStyle/>
                    <a:p>
                      <a:r>
                        <a:rPr lang="en-US" sz="2400" dirty="0" smtClean="0"/>
                        <a:t>HUMAN PANEL</a:t>
                      </a:r>
                      <a:endParaRPr lang="en-US" sz="2400" dirty="0"/>
                    </a:p>
                  </a:txBody>
                  <a:tcPr/>
                </a:tc>
                <a:tc hMerge="1">
                  <a:txBody>
                    <a:bodyPr/>
                    <a:lstStyle/>
                    <a:p>
                      <a:endParaRPr lang="en-US" dirty="0"/>
                    </a:p>
                  </a:txBody>
                  <a:tcPr/>
                </a:tc>
              </a:tr>
              <a:tr h="370840">
                <a:tc>
                  <a:txBody>
                    <a:bodyPr/>
                    <a:lstStyle/>
                    <a:p>
                      <a:r>
                        <a:rPr lang="en-US" sz="2400" dirty="0" smtClean="0"/>
                        <a:t>HMLE</a:t>
                      </a:r>
                      <a:endParaRPr lang="en-US" sz="2400" dirty="0"/>
                    </a:p>
                  </a:txBody>
                  <a:tcPr/>
                </a:tc>
                <a:tc>
                  <a:txBody>
                    <a:bodyPr/>
                    <a:lstStyle/>
                    <a:p>
                      <a:r>
                        <a:rPr lang="en-US" sz="2400" dirty="0" smtClean="0"/>
                        <a:t>HMLE-EMT</a:t>
                      </a:r>
                      <a:endParaRPr lang="en-US" sz="2400" dirty="0"/>
                    </a:p>
                  </a:txBody>
                  <a:tcPr/>
                </a:tc>
              </a:tr>
              <a:tr h="370840">
                <a:tc>
                  <a:txBody>
                    <a:bodyPr/>
                    <a:lstStyle/>
                    <a:p>
                      <a:r>
                        <a:rPr lang="en-US" sz="2400" dirty="0" smtClean="0"/>
                        <a:t>MCF10A</a:t>
                      </a:r>
                      <a:endParaRPr lang="en-US" sz="2400" dirty="0"/>
                    </a:p>
                  </a:txBody>
                  <a:tcPr/>
                </a:tc>
                <a:tc>
                  <a:txBody>
                    <a:bodyPr/>
                    <a:lstStyle/>
                    <a:p>
                      <a:r>
                        <a:rPr lang="en-US" sz="2400" dirty="0" smtClean="0"/>
                        <a:t>MCF10A KRasV12</a:t>
                      </a:r>
                      <a:endParaRPr lang="en-US" sz="2400" dirty="0"/>
                    </a:p>
                  </a:txBody>
                  <a:tcPr/>
                </a:tc>
              </a:tr>
              <a:tr h="370840">
                <a:tc>
                  <a:txBody>
                    <a:bodyPr/>
                    <a:lstStyle/>
                    <a:p>
                      <a:r>
                        <a:rPr lang="en-US" sz="2400" dirty="0" smtClean="0"/>
                        <a:t>BPH-1</a:t>
                      </a:r>
                      <a:endParaRPr lang="en-US" sz="2400" dirty="0"/>
                    </a:p>
                  </a:txBody>
                  <a:tcPr/>
                </a:tc>
                <a:tc>
                  <a:txBody>
                    <a:bodyPr/>
                    <a:lstStyle/>
                    <a:p>
                      <a:r>
                        <a:rPr lang="en-US" sz="2400" dirty="0" smtClean="0"/>
                        <a:t>CAFTD03</a:t>
                      </a:r>
                      <a:endParaRPr lang="en-US" sz="2400" dirty="0"/>
                    </a:p>
                  </a:txBody>
                  <a:tcPr/>
                </a:tc>
              </a:tr>
            </a:tbl>
          </a:graphicData>
        </a:graphic>
      </p:graphicFrame>
      <p:graphicFrame>
        <p:nvGraphicFramePr>
          <p:cNvPr id="9" name="Content Placeholder 8"/>
          <p:cNvGraphicFramePr>
            <a:graphicFrameLocks noGrp="1"/>
          </p:cNvGraphicFramePr>
          <p:nvPr>
            <p:ph sz="quarter" idx="4"/>
            <p:extLst>
              <p:ext uri="{D42A27DB-BD31-4B8C-83A1-F6EECF244321}">
                <p14:modId xmlns:p14="http://schemas.microsoft.com/office/powerpoint/2010/main" val="3852510337"/>
              </p:ext>
            </p:extLst>
          </p:nvPr>
        </p:nvGraphicFramePr>
        <p:xfrm>
          <a:off x="1973052" y="3956631"/>
          <a:ext cx="5382718" cy="2286000"/>
        </p:xfrm>
        <a:graphic>
          <a:graphicData uri="http://schemas.openxmlformats.org/drawingml/2006/table">
            <a:tbl>
              <a:tblPr firstRow="1" bandRow="1">
                <a:tableStyleId>{5C22544A-7EE6-4342-B048-85BDC9FD1C3A}</a:tableStyleId>
              </a:tblPr>
              <a:tblGrid>
                <a:gridCol w="2691359"/>
                <a:gridCol w="2691359"/>
              </a:tblGrid>
              <a:tr h="370840">
                <a:tc gridSpan="2">
                  <a:txBody>
                    <a:bodyPr/>
                    <a:lstStyle/>
                    <a:p>
                      <a:r>
                        <a:rPr lang="en-US" sz="2400" dirty="0" smtClean="0"/>
                        <a:t>MOUSE PANEL</a:t>
                      </a:r>
                      <a:endParaRPr lang="en-US" sz="2400" dirty="0"/>
                    </a:p>
                  </a:txBody>
                  <a:tcPr/>
                </a:tc>
                <a:tc hMerge="1">
                  <a:txBody>
                    <a:bodyPr/>
                    <a:lstStyle/>
                    <a:p>
                      <a:endParaRPr lang="en-US" dirty="0"/>
                    </a:p>
                  </a:txBody>
                  <a:tcPr/>
                </a:tc>
              </a:tr>
              <a:tr h="370840">
                <a:tc>
                  <a:txBody>
                    <a:bodyPr/>
                    <a:lstStyle/>
                    <a:p>
                      <a:r>
                        <a:rPr lang="en-US" sz="2400" dirty="0" smtClean="0"/>
                        <a:t>MMC Her2</a:t>
                      </a:r>
                      <a:endParaRPr lang="en-US" sz="2400" dirty="0"/>
                    </a:p>
                  </a:txBody>
                  <a:tcPr/>
                </a:tc>
                <a:tc>
                  <a:txBody>
                    <a:bodyPr/>
                    <a:lstStyle/>
                    <a:p>
                      <a:r>
                        <a:rPr lang="en-US" sz="2400" dirty="0" smtClean="0"/>
                        <a:t>ANV2 Her2</a:t>
                      </a:r>
                      <a:endParaRPr lang="en-US" sz="2400" dirty="0"/>
                    </a:p>
                  </a:txBody>
                  <a:tcPr/>
                </a:tc>
              </a:tr>
              <a:tr h="370840">
                <a:tc>
                  <a:txBody>
                    <a:bodyPr/>
                    <a:lstStyle/>
                    <a:p>
                      <a:r>
                        <a:rPr lang="en-US" sz="2400" dirty="0" smtClean="0"/>
                        <a:t>cE2 </a:t>
                      </a:r>
                      <a:r>
                        <a:rPr lang="en-US" sz="2400" dirty="0" err="1" smtClean="0"/>
                        <a:t>Pten</a:t>
                      </a:r>
                      <a:r>
                        <a:rPr lang="en-US" sz="2400" baseline="0" dirty="0" smtClean="0"/>
                        <a:t> -/-</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E2 </a:t>
                      </a:r>
                      <a:r>
                        <a:rPr lang="en-US" sz="2400" dirty="0" err="1" smtClean="0"/>
                        <a:t>Pten</a:t>
                      </a:r>
                      <a:r>
                        <a:rPr lang="en-US" sz="2400" baseline="0" dirty="0" smtClean="0"/>
                        <a:t> -/-</a:t>
                      </a:r>
                      <a:endParaRPr lang="en-US" sz="2400" dirty="0" smtClean="0"/>
                    </a:p>
                  </a:txBody>
                  <a:tcPr/>
                </a:tc>
              </a:tr>
              <a:tr h="370840">
                <a:tc>
                  <a:txBody>
                    <a:bodyPr/>
                    <a:lstStyle/>
                    <a:p>
                      <a:r>
                        <a:rPr lang="en-US" sz="2400" dirty="0" smtClean="0"/>
                        <a:t>RM1 </a:t>
                      </a:r>
                      <a:r>
                        <a:rPr lang="en-US" sz="2400" dirty="0" err="1" smtClean="0"/>
                        <a:t>Myc</a:t>
                      </a:r>
                      <a:r>
                        <a:rPr lang="en-US" sz="2400" dirty="0" smtClean="0"/>
                        <a:t>/</a:t>
                      </a:r>
                      <a:r>
                        <a:rPr lang="en-US" sz="2400" dirty="0" err="1" smtClean="0"/>
                        <a:t>Ras</a:t>
                      </a:r>
                      <a:endParaRPr lang="en-US" sz="2400" dirty="0"/>
                    </a:p>
                  </a:txBody>
                  <a:tcPr/>
                </a:tc>
                <a:tc>
                  <a:txBody>
                    <a:bodyPr/>
                    <a:lstStyle/>
                    <a:p>
                      <a:endParaRPr lang="en-US" sz="2400" dirty="0"/>
                    </a:p>
                  </a:txBody>
                  <a:tcPr/>
                </a:tc>
              </a:tr>
              <a:tr h="370840">
                <a:tc>
                  <a:txBody>
                    <a:bodyPr/>
                    <a:lstStyle/>
                    <a:p>
                      <a:r>
                        <a:rPr lang="en-US" sz="2400" dirty="0" smtClean="0"/>
                        <a:t>UGSM Ink4-/-</a:t>
                      </a:r>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3773370176"/>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Get the best out of your model</a:t>
            </a:r>
            <a:endParaRPr lang="en-US" dirty="0">
              <a:solidFill>
                <a:srgbClr val="953735"/>
              </a:solidFill>
            </a:endParaRPr>
          </a:p>
        </p:txBody>
      </p:sp>
      <p:pic>
        <p:nvPicPr>
          <p:cNvPr id="4" name="Content Placeholder 3"/>
          <p:cNvPicPr>
            <a:picLocks noGrp="1" noChangeAspect="1"/>
          </p:cNvPicPr>
          <p:nvPr>
            <p:ph idx="1"/>
          </p:nvPr>
        </p:nvPicPr>
        <p:blipFill>
          <a:blip r:embed="rId2"/>
          <a:srcRect l="-42098" r="-42098"/>
          <a:stretch>
            <a:fillRect/>
          </a:stretch>
        </p:blipFill>
        <p:spPr>
          <a:xfrm>
            <a:off x="-1565219" y="1982115"/>
            <a:ext cx="8510426" cy="4680406"/>
          </a:xfrm>
        </p:spPr>
      </p:pic>
      <p:sp>
        <p:nvSpPr>
          <p:cNvPr id="5" name="TextBox 4"/>
          <p:cNvSpPr txBox="1"/>
          <p:nvPr/>
        </p:nvSpPr>
        <p:spPr>
          <a:xfrm>
            <a:off x="4734656" y="1515954"/>
            <a:ext cx="4180744" cy="4154983"/>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Calibri"/>
              </a:rPr>
              <a:t>FACS-based surface screen:</a:t>
            </a:r>
          </a:p>
          <a:p>
            <a:pPr marL="342900" indent="-342900" eaLnBrk="1" fontAlgn="auto" hangingPunct="1">
              <a:spcBef>
                <a:spcPts val="0"/>
              </a:spcBef>
              <a:spcAft>
                <a:spcPts val="0"/>
              </a:spcAft>
              <a:buFont typeface="Arial"/>
              <a:buChar char="•"/>
            </a:pPr>
            <a:r>
              <a:rPr lang="en-US" sz="2000" dirty="0" smtClean="0">
                <a:solidFill>
                  <a:prstClr val="black"/>
                </a:solidFill>
                <a:latin typeface="Calibri"/>
              </a:rPr>
              <a:t>validated antibodies in 96w plates</a:t>
            </a:r>
          </a:p>
          <a:p>
            <a:pPr marL="342900" indent="-342900" eaLnBrk="1" fontAlgn="auto" hangingPunct="1">
              <a:spcBef>
                <a:spcPts val="0"/>
              </a:spcBef>
              <a:spcAft>
                <a:spcPts val="0"/>
              </a:spcAft>
              <a:buFont typeface="Arial"/>
              <a:buChar char="•"/>
            </a:pPr>
            <a:r>
              <a:rPr lang="en-US" sz="2000" dirty="0" smtClean="0">
                <a:solidFill>
                  <a:prstClr val="black"/>
                </a:solidFill>
                <a:latin typeface="Calibri"/>
              </a:rPr>
              <a:t>several </a:t>
            </a:r>
            <a:r>
              <a:rPr lang="en-US" sz="2000" dirty="0" err="1" smtClean="0">
                <a:solidFill>
                  <a:prstClr val="black"/>
                </a:solidFill>
                <a:latin typeface="Calibri"/>
              </a:rPr>
              <a:t>comercially</a:t>
            </a:r>
            <a:r>
              <a:rPr lang="en-US" sz="2000" dirty="0" smtClean="0">
                <a:solidFill>
                  <a:prstClr val="black"/>
                </a:solidFill>
                <a:latin typeface="Calibri"/>
              </a:rPr>
              <a:t> available possibilities, we have gone for…</a:t>
            </a:r>
          </a:p>
          <a:p>
            <a:pPr eaLnBrk="1" fontAlgn="auto" hangingPunct="1">
              <a:spcBef>
                <a:spcPts val="0"/>
              </a:spcBef>
              <a:spcAft>
                <a:spcPts val="0"/>
              </a:spcAft>
            </a:pPr>
            <a:endParaRPr lang="en-US" sz="2400" dirty="0" smtClean="0">
              <a:solidFill>
                <a:prstClr val="black"/>
              </a:solidFill>
              <a:latin typeface="Calibri"/>
            </a:endParaRPr>
          </a:p>
          <a:p>
            <a:pPr eaLnBrk="1" fontAlgn="auto" hangingPunct="1">
              <a:spcBef>
                <a:spcPts val="0"/>
              </a:spcBef>
              <a:spcAft>
                <a:spcPts val="0"/>
              </a:spcAft>
            </a:pPr>
            <a:r>
              <a:rPr lang="en-US" sz="2400" dirty="0" smtClean="0">
                <a:solidFill>
                  <a:prstClr val="black"/>
                </a:solidFill>
                <a:latin typeface="Calibri"/>
              </a:rPr>
              <a:t>- </a:t>
            </a:r>
            <a:r>
              <a:rPr lang="en-US" sz="2400" dirty="0" err="1" smtClean="0">
                <a:solidFill>
                  <a:prstClr val="black"/>
                </a:solidFill>
                <a:latin typeface="Calibri"/>
              </a:rPr>
              <a:t>LEGENDScreen</a:t>
            </a:r>
            <a:r>
              <a:rPr lang="en-US" sz="2400" dirty="0" smtClean="0">
                <a:solidFill>
                  <a:prstClr val="black"/>
                </a:solidFill>
                <a:latin typeface="Calibri"/>
              </a:rPr>
              <a:t> HUMAN</a:t>
            </a:r>
          </a:p>
          <a:p>
            <a:pPr eaLnBrk="1" fontAlgn="auto" hangingPunct="1">
              <a:spcBef>
                <a:spcPts val="0"/>
              </a:spcBef>
              <a:spcAft>
                <a:spcPts val="0"/>
              </a:spcAft>
            </a:pPr>
            <a:r>
              <a:rPr lang="en-US" sz="2000" dirty="0" smtClean="0">
                <a:solidFill>
                  <a:prstClr val="black"/>
                </a:solidFill>
                <a:latin typeface="Calibri"/>
              </a:rPr>
              <a:t>332 PE conjugated antibodies + ISOs</a:t>
            </a:r>
          </a:p>
          <a:p>
            <a:pPr eaLnBrk="1" fontAlgn="auto" hangingPunct="1">
              <a:spcBef>
                <a:spcPts val="0"/>
              </a:spcBef>
              <a:spcAft>
                <a:spcPts val="0"/>
              </a:spcAft>
            </a:pPr>
            <a:endParaRPr lang="en-US" sz="2400" dirty="0" smtClean="0">
              <a:solidFill>
                <a:prstClr val="black"/>
              </a:solidFill>
              <a:latin typeface="Calibri"/>
            </a:endParaRPr>
          </a:p>
          <a:p>
            <a:pPr eaLnBrk="1" fontAlgn="auto" hangingPunct="1">
              <a:spcBef>
                <a:spcPts val="0"/>
              </a:spcBef>
              <a:spcAft>
                <a:spcPts val="0"/>
              </a:spcAft>
            </a:pPr>
            <a:r>
              <a:rPr lang="en-US" sz="2400" dirty="0" smtClean="0">
                <a:solidFill>
                  <a:prstClr val="black"/>
                </a:solidFill>
                <a:latin typeface="Calibri"/>
              </a:rPr>
              <a:t>- </a:t>
            </a:r>
            <a:r>
              <a:rPr lang="en-US" sz="2400" dirty="0" err="1" smtClean="0">
                <a:solidFill>
                  <a:prstClr val="black"/>
                </a:solidFill>
                <a:latin typeface="Calibri"/>
              </a:rPr>
              <a:t>LEGENDScreen</a:t>
            </a:r>
            <a:r>
              <a:rPr lang="en-US" sz="2400" dirty="0" smtClean="0">
                <a:solidFill>
                  <a:prstClr val="black"/>
                </a:solidFill>
                <a:latin typeface="Calibri"/>
              </a:rPr>
              <a:t> MOUSE</a:t>
            </a:r>
          </a:p>
          <a:p>
            <a:pPr eaLnBrk="1" fontAlgn="auto" hangingPunct="1">
              <a:spcBef>
                <a:spcPts val="0"/>
              </a:spcBef>
              <a:spcAft>
                <a:spcPts val="0"/>
              </a:spcAft>
            </a:pPr>
            <a:r>
              <a:rPr lang="en-US" sz="2000" dirty="0">
                <a:solidFill>
                  <a:prstClr val="black"/>
                </a:solidFill>
                <a:latin typeface="Calibri"/>
              </a:rPr>
              <a:t>252 PE conjugated </a:t>
            </a:r>
            <a:r>
              <a:rPr lang="en-US" sz="2000" dirty="0" smtClean="0">
                <a:solidFill>
                  <a:prstClr val="black"/>
                </a:solidFill>
                <a:latin typeface="Calibri"/>
              </a:rPr>
              <a:t>antibodies + ISOs</a:t>
            </a:r>
            <a:endParaRPr lang="en-US" sz="2000" dirty="0">
              <a:solidFill>
                <a:prstClr val="black"/>
              </a:solidFill>
              <a:latin typeface="Calibri"/>
            </a:endParaRPr>
          </a:p>
          <a:p>
            <a:pPr marL="285750" indent="-285750" eaLnBrk="1" fontAlgn="auto" hangingPunct="1">
              <a:spcBef>
                <a:spcPts val="0"/>
              </a:spcBef>
              <a:spcAft>
                <a:spcPts val="0"/>
              </a:spcAft>
              <a:buFont typeface="Arial"/>
              <a:buChar char="•"/>
            </a:pPr>
            <a:endParaRPr lang="en-US" sz="2400" dirty="0">
              <a:solidFill>
                <a:prstClr val="black"/>
              </a:solidFill>
              <a:latin typeface="Calibri"/>
            </a:endParaRPr>
          </a:p>
          <a:p>
            <a:pPr marL="285750" indent="-285750" eaLnBrk="1" fontAlgn="auto" hangingPunct="1">
              <a:spcBef>
                <a:spcPts val="0"/>
              </a:spcBef>
              <a:spcAft>
                <a:spcPts val="0"/>
              </a:spcAft>
              <a:buFont typeface="Arial"/>
              <a:buChar char="•"/>
            </a:pPr>
            <a:endParaRPr lang="en-US" sz="2400" dirty="0">
              <a:solidFill>
                <a:prstClr val="black"/>
              </a:solidFill>
              <a:latin typeface="Calibri"/>
            </a:endParaRPr>
          </a:p>
        </p:txBody>
      </p:sp>
      <p:sp>
        <p:nvSpPr>
          <p:cNvPr id="6" name="TextBox 5"/>
          <p:cNvSpPr txBox="1"/>
          <p:nvPr/>
        </p:nvSpPr>
        <p:spPr>
          <a:xfrm>
            <a:off x="4734656" y="4915129"/>
            <a:ext cx="4180744" cy="1569660"/>
          </a:xfrm>
          <a:prstGeom prst="rect">
            <a:avLst/>
          </a:prstGeom>
          <a:noFill/>
        </p:spPr>
        <p:txBody>
          <a:bodyPr wrap="square" rtlCol="0">
            <a:spAutoFit/>
          </a:bodyPr>
          <a:lstStyle/>
          <a:p>
            <a:pPr marL="342900" indent="-342900" eaLnBrk="1" fontAlgn="auto" hangingPunct="1">
              <a:spcBef>
                <a:spcPts val="0"/>
              </a:spcBef>
              <a:spcAft>
                <a:spcPts val="0"/>
              </a:spcAft>
              <a:buFontTx/>
              <a:buChar char="-"/>
            </a:pPr>
            <a:r>
              <a:rPr lang="en-US" sz="2400" dirty="0">
                <a:solidFill>
                  <a:prstClr val="black"/>
                </a:solidFill>
                <a:latin typeface="Calibri"/>
              </a:rPr>
              <a:t>t</a:t>
            </a:r>
            <a:r>
              <a:rPr lang="en-US" sz="2400" dirty="0" smtClean="0">
                <a:solidFill>
                  <a:prstClr val="black"/>
                </a:solidFill>
                <a:latin typeface="Calibri"/>
              </a:rPr>
              <a:t>here are XY vials in LN</a:t>
            </a:r>
          </a:p>
          <a:p>
            <a:pPr marL="342900" indent="-342900" eaLnBrk="1" fontAlgn="auto" hangingPunct="1">
              <a:spcBef>
                <a:spcPts val="0"/>
              </a:spcBef>
              <a:spcAft>
                <a:spcPts val="0"/>
              </a:spcAft>
              <a:buFontTx/>
              <a:buChar char="-"/>
            </a:pPr>
            <a:r>
              <a:rPr lang="en-US" sz="2400" dirty="0">
                <a:solidFill>
                  <a:prstClr val="black"/>
                </a:solidFill>
                <a:latin typeface="Calibri"/>
              </a:rPr>
              <a:t>p</a:t>
            </a:r>
            <a:r>
              <a:rPr lang="en-US" sz="2400" dirty="0" smtClean="0">
                <a:solidFill>
                  <a:prstClr val="black"/>
                </a:solidFill>
                <a:latin typeface="Calibri"/>
              </a:rPr>
              <a:t>rice </a:t>
            </a:r>
            <a:r>
              <a:rPr lang="en-US" sz="2400" dirty="0">
                <a:solidFill>
                  <a:prstClr val="black"/>
                </a:solidFill>
                <a:latin typeface="Calibri"/>
              </a:rPr>
              <a:t>of kit ≈ 1000 € </a:t>
            </a:r>
            <a:r>
              <a:rPr lang="en-US" sz="2400" dirty="0" smtClean="0">
                <a:solidFill>
                  <a:prstClr val="black"/>
                </a:solidFill>
                <a:latin typeface="Calibri"/>
              </a:rPr>
              <a:t>(27k </a:t>
            </a:r>
            <a:r>
              <a:rPr lang="en-US" sz="2400" dirty="0" err="1" smtClean="0">
                <a:solidFill>
                  <a:prstClr val="black"/>
                </a:solidFill>
                <a:latin typeface="Calibri"/>
              </a:rPr>
              <a:t>Kc</a:t>
            </a:r>
            <a:r>
              <a:rPr lang="en-US" sz="2400" dirty="0">
                <a:solidFill>
                  <a:prstClr val="black"/>
                </a:solidFill>
                <a:latin typeface="Calibri"/>
              </a:rPr>
              <a:t>)</a:t>
            </a:r>
            <a:endParaRPr lang="en-US" sz="2400" dirty="0" smtClean="0">
              <a:solidFill>
                <a:prstClr val="black"/>
              </a:solidFill>
              <a:latin typeface="Calibri"/>
            </a:endParaRPr>
          </a:p>
          <a:p>
            <a:pPr eaLnBrk="1" fontAlgn="auto" hangingPunct="1">
              <a:spcBef>
                <a:spcPts val="0"/>
              </a:spcBef>
              <a:spcAft>
                <a:spcPts val="0"/>
              </a:spcAft>
            </a:pPr>
            <a:endParaRPr lang="en-US" sz="2400" dirty="0">
              <a:solidFill>
                <a:prstClr val="black"/>
              </a:solidFill>
              <a:latin typeface="Calibri"/>
            </a:endParaRPr>
          </a:p>
          <a:p>
            <a:pPr eaLnBrk="1" fontAlgn="auto" hangingPunct="1">
              <a:spcBef>
                <a:spcPts val="0"/>
              </a:spcBef>
              <a:spcAft>
                <a:spcPts val="0"/>
              </a:spcAft>
            </a:pPr>
            <a:r>
              <a:rPr lang="en-US" sz="2400" dirty="0">
                <a:solidFill>
                  <a:prstClr val="black"/>
                </a:solidFill>
                <a:latin typeface="Calibri"/>
              </a:rPr>
              <a:t>H</a:t>
            </a:r>
            <a:r>
              <a:rPr lang="en-US" sz="2400" dirty="0" smtClean="0">
                <a:solidFill>
                  <a:prstClr val="black"/>
                </a:solidFill>
                <a:latin typeface="Calibri"/>
              </a:rPr>
              <a:t>ow to get the best of it all?</a:t>
            </a:r>
            <a:endParaRPr lang="en-US" sz="2400" dirty="0">
              <a:solidFill>
                <a:prstClr val="black"/>
              </a:solidFill>
              <a:latin typeface="Calibri"/>
            </a:endParaRPr>
          </a:p>
        </p:txBody>
      </p:sp>
    </p:spTree>
    <p:extLst>
      <p:ext uri="{BB962C8B-B14F-4D97-AF65-F5344CB8AC3E}">
        <p14:creationId xmlns:p14="http://schemas.microsoft.com/office/powerpoint/2010/main" val="2238277811"/>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Fluorescent barcode</a:t>
            </a:r>
            <a:endParaRPr lang="en-US" dirty="0">
              <a:solidFill>
                <a:srgbClr val="953735"/>
              </a:solidFill>
            </a:endParaRPr>
          </a:p>
        </p:txBody>
      </p:sp>
      <p:pic>
        <p:nvPicPr>
          <p:cNvPr id="4" name="Content Placeholder 3"/>
          <p:cNvPicPr>
            <a:picLocks noGrp="1" noChangeAspect="1"/>
          </p:cNvPicPr>
          <p:nvPr>
            <p:ph idx="1"/>
          </p:nvPr>
        </p:nvPicPr>
        <p:blipFill>
          <a:blip r:embed="rId2"/>
          <a:srcRect t="-51410" b="-51410"/>
          <a:stretch>
            <a:fillRect/>
          </a:stretch>
        </p:blipFill>
        <p:spPr>
          <a:xfrm>
            <a:off x="457200" y="690766"/>
            <a:ext cx="8229600" cy="4525963"/>
          </a:xfrm>
        </p:spPr>
      </p:pic>
      <p:sp>
        <p:nvSpPr>
          <p:cNvPr id="5" name="Rectangle 4"/>
          <p:cNvSpPr/>
          <p:nvPr/>
        </p:nvSpPr>
        <p:spPr>
          <a:xfrm>
            <a:off x="3558831" y="1747351"/>
            <a:ext cx="5127969" cy="25087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6" name="Rectangle 5"/>
          <p:cNvSpPr/>
          <p:nvPr/>
        </p:nvSpPr>
        <p:spPr>
          <a:xfrm>
            <a:off x="5800737" y="1783110"/>
            <a:ext cx="3038463" cy="250878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7" name="TextBox 6"/>
          <p:cNvSpPr txBox="1"/>
          <p:nvPr/>
        </p:nvSpPr>
        <p:spPr>
          <a:xfrm>
            <a:off x="344909" y="4728049"/>
            <a:ext cx="8570491" cy="1938992"/>
          </a:xfrm>
          <a:prstGeom prst="rect">
            <a:avLst/>
          </a:prstGeom>
          <a:noFill/>
        </p:spPr>
        <p:txBody>
          <a:bodyPr wrap="square" rtlCol="0">
            <a:spAutoFit/>
          </a:bodyPr>
          <a:lstStyle/>
          <a:p>
            <a:pPr eaLnBrk="1" fontAlgn="auto" hangingPunct="1">
              <a:spcBef>
                <a:spcPts val="0"/>
              </a:spcBef>
              <a:spcAft>
                <a:spcPts val="0"/>
              </a:spcAft>
            </a:pPr>
            <a:r>
              <a:rPr lang="en-US" sz="2400" dirty="0" smtClean="0">
                <a:solidFill>
                  <a:prstClr val="black"/>
                </a:solidFill>
                <a:latin typeface="Calibri"/>
              </a:rPr>
              <a:t>possibility 1 – fluorescent proteins</a:t>
            </a:r>
          </a:p>
          <a:p>
            <a:pPr eaLnBrk="1" fontAlgn="auto" hangingPunct="1">
              <a:spcBef>
                <a:spcPts val="0"/>
              </a:spcBef>
              <a:spcAft>
                <a:spcPts val="0"/>
              </a:spcAft>
            </a:pPr>
            <a:r>
              <a:rPr lang="en-US" sz="2400" dirty="0" smtClean="0">
                <a:solidFill>
                  <a:prstClr val="black"/>
                </a:solidFill>
                <a:latin typeface="Calibri"/>
              </a:rPr>
              <a:t>- which, how many, isn’t it too </a:t>
            </a:r>
            <a:r>
              <a:rPr lang="en-US" sz="2400" dirty="0" err="1" smtClean="0">
                <a:solidFill>
                  <a:prstClr val="black"/>
                </a:solidFill>
                <a:latin typeface="Calibri"/>
              </a:rPr>
              <a:t>laborous</a:t>
            </a:r>
            <a:r>
              <a:rPr lang="en-US" sz="2400" dirty="0" smtClean="0">
                <a:solidFill>
                  <a:prstClr val="black"/>
                </a:solidFill>
                <a:latin typeface="Calibri"/>
              </a:rPr>
              <a:t> w/out </a:t>
            </a:r>
            <a:r>
              <a:rPr lang="en-US" sz="2400" dirty="0" err="1" smtClean="0">
                <a:solidFill>
                  <a:prstClr val="black"/>
                </a:solidFill>
                <a:latin typeface="Calibri"/>
              </a:rPr>
              <a:t>lentiviral</a:t>
            </a:r>
            <a:r>
              <a:rPr lang="en-US" sz="2400" dirty="0" smtClean="0">
                <a:solidFill>
                  <a:prstClr val="black"/>
                </a:solidFill>
                <a:latin typeface="Calibri"/>
              </a:rPr>
              <a:t> TXF?</a:t>
            </a:r>
          </a:p>
          <a:p>
            <a:pPr marL="342900" indent="-342900" eaLnBrk="1" fontAlgn="auto" hangingPunct="1">
              <a:spcBef>
                <a:spcPts val="0"/>
              </a:spcBef>
              <a:spcAft>
                <a:spcPts val="0"/>
              </a:spcAft>
              <a:buFontTx/>
              <a:buChar char="-"/>
            </a:pPr>
            <a:endParaRPr lang="en-US" sz="2400" dirty="0">
              <a:solidFill>
                <a:prstClr val="black"/>
              </a:solidFill>
              <a:latin typeface="Calibri"/>
            </a:endParaRPr>
          </a:p>
          <a:p>
            <a:pPr eaLnBrk="1" fontAlgn="auto" hangingPunct="1">
              <a:spcBef>
                <a:spcPts val="0"/>
              </a:spcBef>
              <a:spcAft>
                <a:spcPts val="0"/>
              </a:spcAft>
            </a:pPr>
            <a:r>
              <a:rPr lang="en-US" sz="2400" dirty="0" smtClean="0">
                <a:solidFill>
                  <a:prstClr val="black"/>
                </a:solidFill>
                <a:latin typeface="Calibri"/>
              </a:rPr>
              <a:t>possibility 2 – amino-reactive probes, lipophilic dyes…</a:t>
            </a:r>
          </a:p>
          <a:p>
            <a:pPr eaLnBrk="1" fontAlgn="auto" hangingPunct="1">
              <a:spcBef>
                <a:spcPts val="0"/>
              </a:spcBef>
              <a:spcAft>
                <a:spcPts val="0"/>
              </a:spcAft>
            </a:pPr>
            <a:r>
              <a:rPr lang="en-US" sz="2400" dirty="0" smtClean="0">
                <a:solidFill>
                  <a:prstClr val="black"/>
                </a:solidFill>
                <a:latin typeface="Calibri"/>
              </a:rPr>
              <a:t>- how to choose the right one?</a:t>
            </a:r>
            <a:endParaRPr lang="en-US" sz="2400" dirty="0">
              <a:solidFill>
                <a:prstClr val="black"/>
              </a:solidFill>
              <a:latin typeface="Calibri"/>
            </a:endParaRPr>
          </a:p>
        </p:txBody>
      </p:sp>
    </p:spTree>
    <p:extLst>
      <p:ext uri="{BB962C8B-B14F-4D97-AF65-F5344CB8AC3E}">
        <p14:creationId xmlns:p14="http://schemas.microsoft.com/office/powerpoint/2010/main" val="3555080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Final workflow</a:t>
            </a:r>
            <a:endParaRPr lang="en-US" dirty="0">
              <a:solidFill>
                <a:schemeClr val="accent2">
                  <a:lumMod val="75000"/>
                </a:schemeClr>
              </a:solidFill>
            </a:endParaRPr>
          </a:p>
        </p:txBody>
      </p:sp>
      <p:pic>
        <p:nvPicPr>
          <p:cNvPr id="4" name="Content Placeholder 3"/>
          <p:cNvPicPr>
            <a:picLocks noGrp="1" noChangeAspect="1"/>
          </p:cNvPicPr>
          <p:nvPr>
            <p:ph idx="1"/>
          </p:nvPr>
        </p:nvPicPr>
        <p:blipFill>
          <a:blip r:embed="rId2"/>
          <a:srcRect l="-6310" r="-6310"/>
          <a:stretch>
            <a:fillRect/>
          </a:stretch>
        </p:blipFill>
        <p:spPr>
          <a:xfrm>
            <a:off x="-229317" y="1600200"/>
            <a:ext cx="9560306" cy="5257800"/>
          </a:xfrm>
        </p:spPr>
      </p:pic>
    </p:spTree>
    <p:extLst>
      <p:ext uri="{BB962C8B-B14F-4D97-AF65-F5344CB8AC3E}">
        <p14:creationId xmlns:p14="http://schemas.microsoft.com/office/powerpoint/2010/main" val="1046818820"/>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The optimal </a:t>
            </a:r>
            <a:r>
              <a:rPr lang="en-US" dirty="0" err="1" smtClean="0">
                <a:solidFill>
                  <a:srgbClr val="953735"/>
                </a:solidFill>
              </a:rPr>
              <a:t>concentation</a:t>
            </a:r>
            <a:r>
              <a:rPr lang="en-US" dirty="0" smtClean="0">
                <a:solidFill>
                  <a:srgbClr val="953735"/>
                </a:solidFill>
              </a:rPr>
              <a:t> issue</a:t>
            </a:r>
            <a:endParaRPr lang="en-US" dirty="0">
              <a:solidFill>
                <a:srgbClr val="953735"/>
              </a:solidFill>
            </a:endParaRPr>
          </a:p>
        </p:txBody>
      </p:sp>
      <p:pic>
        <p:nvPicPr>
          <p:cNvPr id="4" name="Picture 3"/>
          <p:cNvPicPr>
            <a:picLocks noChangeAspect="1"/>
          </p:cNvPicPr>
          <p:nvPr/>
        </p:nvPicPr>
        <p:blipFill>
          <a:blip r:embed="rId2"/>
          <a:stretch>
            <a:fillRect/>
          </a:stretch>
        </p:blipFill>
        <p:spPr>
          <a:xfrm>
            <a:off x="0" y="2372370"/>
            <a:ext cx="4816117" cy="3638344"/>
          </a:xfrm>
          <a:prstGeom prst="rect">
            <a:avLst/>
          </a:prstGeom>
        </p:spPr>
      </p:pic>
      <p:sp>
        <p:nvSpPr>
          <p:cNvPr id="3" name="Content Placeholder 2"/>
          <p:cNvSpPr>
            <a:spLocks noGrp="1"/>
          </p:cNvSpPr>
          <p:nvPr>
            <p:ph idx="1"/>
          </p:nvPr>
        </p:nvSpPr>
        <p:spPr>
          <a:xfrm>
            <a:off x="4816117" y="1741304"/>
            <a:ext cx="4273560" cy="4525963"/>
          </a:xfrm>
        </p:spPr>
        <p:txBody>
          <a:bodyPr>
            <a:normAutofit lnSpcReduction="10000"/>
          </a:bodyPr>
          <a:lstStyle/>
          <a:p>
            <a:pPr marL="0" indent="0">
              <a:buNone/>
            </a:pPr>
            <a:r>
              <a:rPr lang="en-US" dirty="0" smtClean="0"/>
              <a:t>HOW TO TEST IT:</a:t>
            </a:r>
          </a:p>
          <a:p>
            <a:pPr marL="0" indent="0">
              <a:buNone/>
            </a:pPr>
            <a:r>
              <a:rPr lang="en-US" dirty="0" smtClean="0"/>
              <a:t>10x serial dilution</a:t>
            </a:r>
          </a:p>
          <a:p>
            <a:pPr marL="0" indent="0">
              <a:buNone/>
            </a:pPr>
            <a:endParaRPr lang="en-US" dirty="0"/>
          </a:p>
          <a:p>
            <a:pPr marL="0" indent="0">
              <a:buNone/>
            </a:pPr>
            <a:endParaRPr lang="en-US" dirty="0" smtClean="0"/>
          </a:p>
          <a:p>
            <a:pPr marL="0" indent="0">
              <a:buNone/>
            </a:pPr>
            <a:r>
              <a:rPr lang="en-US" dirty="0" smtClean="0"/>
              <a:t>REQUIREMENTS:</a:t>
            </a:r>
          </a:p>
          <a:p>
            <a:pPr marL="0" indent="0">
              <a:buNone/>
            </a:pPr>
            <a:endParaRPr lang="en-US" dirty="0" smtClean="0"/>
          </a:p>
          <a:p>
            <a:r>
              <a:rPr lang="en-US" dirty="0" smtClean="0"/>
              <a:t>optimal resolution</a:t>
            </a:r>
          </a:p>
          <a:p>
            <a:r>
              <a:rPr lang="en-US" dirty="0" smtClean="0"/>
              <a:t>compatibility w/ PE</a:t>
            </a:r>
          </a:p>
          <a:p>
            <a:endParaRPr lang="en-US" dirty="0"/>
          </a:p>
          <a:p>
            <a:endParaRPr lang="en-US" dirty="0"/>
          </a:p>
        </p:txBody>
      </p:sp>
      <p:sp>
        <p:nvSpPr>
          <p:cNvPr id="5" name="Rectangle 4"/>
          <p:cNvSpPr/>
          <p:nvPr/>
        </p:nvSpPr>
        <p:spPr>
          <a:xfrm>
            <a:off x="3002030" y="3591751"/>
            <a:ext cx="1654964" cy="2001119"/>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014717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Sample results I</a:t>
            </a:r>
            <a:endParaRPr lang="en-US" dirty="0">
              <a:solidFill>
                <a:srgbClr val="953735"/>
              </a:solidFill>
            </a:endParaRPr>
          </a:p>
        </p:txBody>
      </p:sp>
      <p:sp>
        <p:nvSpPr>
          <p:cNvPr id="3" name="Content Placeholder 2"/>
          <p:cNvSpPr>
            <a:spLocks noGrp="1"/>
          </p:cNvSpPr>
          <p:nvPr>
            <p:ph idx="1"/>
          </p:nvPr>
        </p:nvSpPr>
        <p:spPr>
          <a:xfrm>
            <a:off x="572662" y="5572431"/>
            <a:ext cx="8229600" cy="1111498"/>
          </a:xfrm>
        </p:spPr>
        <p:txBody>
          <a:bodyPr>
            <a:normAutofit lnSpcReduction="10000"/>
          </a:bodyPr>
          <a:lstStyle/>
          <a:p>
            <a:pPr marL="0" indent="0">
              <a:buNone/>
            </a:pPr>
            <a:r>
              <a:rPr lang="en-US" sz="2000" dirty="0" err="1" smtClean="0"/>
              <a:t>EpCAM</a:t>
            </a:r>
            <a:r>
              <a:rPr lang="en-US" sz="2000" dirty="0" smtClean="0"/>
              <a:t> </a:t>
            </a:r>
          </a:p>
          <a:p>
            <a:pPr marL="0" indent="0">
              <a:buNone/>
            </a:pPr>
            <a:r>
              <a:rPr lang="en-US" sz="2000" dirty="0"/>
              <a:t>-</a:t>
            </a:r>
            <a:r>
              <a:rPr lang="en-US" sz="2000" dirty="0" smtClean="0"/>
              <a:t> marker of epithelial cells</a:t>
            </a:r>
          </a:p>
          <a:p>
            <a:pPr marL="0" indent="0">
              <a:buNone/>
            </a:pPr>
            <a:r>
              <a:rPr lang="en-US" sz="2000" dirty="0" smtClean="0"/>
              <a:t>- commonly lost during EMT</a:t>
            </a:r>
            <a:endParaRPr lang="en-US" sz="2000" dirty="0"/>
          </a:p>
        </p:txBody>
      </p:sp>
      <p:pic>
        <p:nvPicPr>
          <p:cNvPr id="4" name="Picture 3"/>
          <p:cNvPicPr>
            <a:picLocks noChangeAspect="1"/>
          </p:cNvPicPr>
          <p:nvPr/>
        </p:nvPicPr>
        <p:blipFill>
          <a:blip r:embed="rId2"/>
          <a:stretch>
            <a:fillRect/>
          </a:stretch>
        </p:blipFill>
        <p:spPr>
          <a:xfrm>
            <a:off x="572662" y="1417638"/>
            <a:ext cx="3838976" cy="4000155"/>
          </a:xfrm>
          <a:prstGeom prst="rect">
            <a:avLst/>
          </a:prstGeom>
        </p:spPr>
      </p:pic>
      <p:pic>
        <p:nvPicPr>
          <p:cNvPr id="5" name="Picture 4"/>
          <p:cNvPicPr>
            <a:picLocks noChangeAspect="1"/>
          </p:cNvPicPr>
          <p:nvPr/>
        </p:nvPicPr>
        <p:blipFill>
          <a:blip r:embed="rId3"/>
          <a:stretch>
            <a:fillRect/>
          </a:stretch>
        </p:blipFill>
        <p:spPr>
          <a:xfrm>
            <a:off x="5225533" y="1298856"/>
            <a:ext cx="3461267" cy="5559144"/>
          </a:xfrm>
          <a:prstGeom prst="rect">
            <a:avLst/>
          </a:prstGeom>
        </p:spPr>
      </p:pic>
    </p:spTree>
    <p:extLst>
      <p:ext uri="{BB962C8B-B14F-4D97-AF65-F5344CB8AC3E}">
        <p14:creationId xmlns:p14="http://schemas.microsoft.com/office/powerpoint/2010/main" val="1593689052"/>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53735"/>
                </a:solidFill>
              </a:rPr>
              <a:t>Sample result II</a:t>
            </a:r>
            <a:endParaRPr lang="en-US" dirty="0">
              <a:solidFill>
                <a:srgbClr val="953735"/>
              </a:solidFill>
            </a:endParaRPr>
          </a:p>
        </p:txBody>
      </p:sp>
      <p:pic>
        <p:nvPicPr>
          <p:cNvPr id="7" name="Content Placeholder 6"/>
          <p:cNvPicPr>
            <a:picLocks noGrp="1" noChangeAspect="1"/>
          </p:cNvPicPr>
          <p:nvPr>
            <p:ph idx="1"/>
          </p:nvPr>
        </p:nvPicPr>
        <p:blipFill>
          <a:blip r:embed="rId2"/>
          <a:srcRect l="-15305" r="-15305"/>
          <a:stretch>
            <a:fillRect/>
          </a:stretch>
        </p:blipFill>
        <p:spPr>
          <a:xfrm>
            <a:off x="-246956" y="1269942"/>
            <a:ext cx="9796370" cy="5387626"/>
          </a:xfrm>
        </p:spPr>
      </p:pic>
    </p:spTree>
    <p:extLst>
      <p:ext uri="{BB962C8B-B14F-4D97-AF65-F5344CB8AC3E}">
        <p14:creationId xmlns:p14="http://schemas.microsoft.com/office/powerpoint/2010/main" val="3616686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3" name="Zástupný symbol pro obsah 2"/>
          <p:cNvSpPr>
            <a:spLocks noGrp="1"/>
          </p:cNvSpPr>
          <p:nvPr>
            <p:ph idx="1"/>
          </p:nvPr>
        </p:nvSpPr>
        <p:spPr/>
        <p:txBody>
          <a:bodyPr/>
          <a:lstStyle/>
          <a:p>
            <a:endParaRPr lang="en-US"/>
          </a:p>
        </p:txBody>
      </p:sp>
      <p:pic>
        <p:nvPicPr>
          <p:cNvPr id="4" name="mmc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476375" y="981075"/>
            <a:ext cx="752475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2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1255713" y="476250"/>
            <a:ext cx="7772400" cy="1143000"/>
          </a:xfrm>
        </p:spPr>
        <p:txBody>
          <a:bodyPr/>
          <a:lstStyle/>
          <a:p>
            <a:r>
              <a:rPr lang="en-US" smtClean="0"/>
              <a:t>Cytometric bead array (CBA)</a:t>
            </a:r>
            <a:endParaRPr lang="cs-CZ" smtClean="0"/>
          </a:p>
        </p:txBody>
      </p:sp>
      <p:sp>
        <p:nvSpPr>
          <p:cNvPr id="28675" name="Zástupný symbol pro obsah 2"/>
          <p:cNvSpPr>
            <a:spLocks noGrp="1"/>
          </p:cNvSpPr>
          <p:nvPr>
            <p:ph idx="1"/>
          </p:nvPr>
        </p:nvSpPr>
        <p:spPr/>
        <p:txBody>
          <a:bodyPr/>
          <a:lstStyle/>
          <a:p>
            <a:r>
              <a:rPr lang="cs-CZ" smtClean="0"/>
              <a:t>Multiplexed Bead-Based Immunoassays</a:t>
            </a:r>
            <a:endParaRPr lang="en-US" smtClean="0"/>
          </a:p>
          <a:p>
            <a:r>
              <a:rPr lang="en-US" smtClean="0"/>
              <a:t>flow cytometry application that allows users to quantify multiple proteins simultaneously</a:t>
            </a:r>
            <a:endParaRPr lang="cs-CZ" smtClean="0"/>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292600"/>
            <a:ext cx="8004175"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116013" y="419100"/>
            <a:ext cx="7777162" cy="922338"/>
          </a:xfrm>
        </p:spPr>
        <p:txBody>
          <a:bodyPr tIns="128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800" b="1" smtClean="0"/>
              <a:t>Multiplex microsphere‐based flow cytometric platforms for protein analysis and their application in clinical proteomics – from assays to results</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556792"/>
            <a:ext cx="5777879" cy="433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01" name="Text Box 4"/>
          <p:cNvSpPr txBox="1">
            <a:spLocks noChangeArrowheads="1"/>
          </p:cNvSpPr>
          <p:nvPr/>
        </p:nvSpPr>
        <p:spPr bwMode="auto">
          <a:xfrm>
            <a:off x="1116013" y="6211888"/>
            <a:ext cx="62515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9pPr>
          </a:lstStyle>
          <a:p>
            <a:r>
              <a:rPr lang="en-GB" sz="1000" b="1">
                <a:solidFill>
                  <a:srgbClr val="000000"/>
                </a:solidFill>
              </a:rPr>
              <a:t>ELECTROPHORESIS</a:t>
            </a:r>
            <a:r>
              <a:rPr lang="en-GB" sz="1000">
                <a:solidFill>
                  <a:srgbClr val="000000"/>
                </a:solidFill>
              </a:rPr>
              <a:t/>
            </a:r>
            <a:br>
              <a:rPr lang="en-GB" sz="1000">
                <a:solidFill>
                  <a:srgbClr val="000000"/>
                </a:solidFill>
              </a:rPr>
            </a:br>
            <a:r>
              <a:rPr lang="en-GB" sz="1000">
                <a:solidFill>
                  <a:srgbClr val="000000"/>
                </a:solidFill>
                <a:hlinkClick r:id="rId5"/>
              </a:rPr>
              <a:t>Volume 30, Issue 23, </a:t>
            </a:r>
            <a:r>
              <a:rPr lang="en-GB" sz="1000">
                <a:solidFill>
                  <a:srgbClr val="000000"/>
                </a:solidFill>
              </a:rPr>
              <a:t>pages 4008-4019, 3 DEC 2009 DOI: 10.1002/elps.200900211</a:t>
            </a:r>
            <a:br>
              <a:rPr lang="en-GB" sz="1000">
                <a:solidFill>
                  <a:srgbClr val="000000"/>
                </a:solidFill>
              </a:rPr>
            </a:br>
            <a:r>
              <a:rPr lang="en-GB" sz="1000">
                <a:solidFill>
                  <a:srgbClr val="000000"/>
                </a:solidFill>
                <a:hlinkClick r:id="rId6"/>
              </a:rPr>
              <a:t>http://onlinelibrary.wiley.com/doi/10.1002/elps.200900211/full#fig1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en-US" smtClean="0"/>
              <a:t>CBA</a:t>
            </a:r>
            <a:endParaRPr lang="cs-CZ" smtClean="0"/>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74625"/>
            <a:ext cx="5507037" cy="661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en-US" smtClean="0"/>
              <a:t>CBA</a:t>
            </a:r>
            <a:endParaRPr lang="cs-CZ" smtClean="0"/>
          </a:p>
        </p:txBody>
      </p:sp>
      <p:sp>
        <p:nvSpPr>
          <p:cNvPr id="31747" name="Zástupný symbol pro obsah 2"/>
          <p:cNvSpPr>
            <a:spLocks noGrp="1"/>
          </p:cNvSpPr>
          <p:nvPr>
            <p:ph idx="1"/>
          </p:nvPr>
        </p:nvSpPr>
        <p:spPr/>
        <p:txBody>
          <a:bodyPr/>
          <a:lstStyle/>
          <a:p>
            <a:r>
              <a:rPr lang="cs-CZ" smtClean="0"/>
              <a:t>multiplexing capabilities</a:t>
            </a:r>
            <a:endParaRPr lang="en-US" smtClean="0"/>
          </a:p>
          <a:p>
            <a:r>
              <a:rPr lang="en-US" smtClean="0"/>
              <a:t>speed</a:t>
            </a:r>
          </a:p>
          <a:p>
            <a:r>
              <a:rPr lang="cs-CZ" smtClean="0"/>
              <a:t>incorporation of multiple</a:t>
            </a:r>
            <a:r>
              <a:rPr lang="en-US" smtClean="0"/>
              <a:t> assay formats</a:t>
            </a:r>
          </a:p>
          <a:p>
            <a:r>
              <a:rPr lang="en-US" smtClean="0"/>
              <a:t>rapid assay development and reasonable cost</a:t>
            </a:r>
          </a:p>
          <a:p>
            <a:r>
              <a:rPr lang="en-US" smtClean="0"/>
              <a:t>automation</a:t>
            </a:r>
            <a:endParaRPr lang="cs-CZ"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188913"/>
            <a:ext cx="7829550" cy="1727200"/>
          </a:xfrm>
        </p:spPr>
        <p:txBody>
          <a:bodyPr/>
          <a:lstStyle/>
          <a:p>
            <a:pPr eaLnBrk="1" hangingPunct="1"/>
            <a:r>
              <a:rPr lang="en-US" sz="4000" smtClean="0">
                <a:cs typeface="Times New Roman" pitchFamily="18" charset="0"/>
              </a:rPr>
              <a:t>Biologick</a:t>
            </a:r>
            <a:r>
              <a:rPr lang="cs-CZ" sz="4000" smtClean="0">
                <a:cs typeface="Times New Roman" pitchFamily="18" charset="0"/>
              </a:rPr>
              <a:t>é aplikace průtokové cytometrie</a:t>
            </a:r>
            <a:endParaRPr lang="cs-CZ" sz="2800" smtClean="0"/>
          </a:p>
        </p:txBody>
      </p:sp>
      <p:sp>
        <p:nvSpPr>
          <p:cNvPr id="32771" name="Rectangle 3"/>
          <p:cNvSpPr>
            <a:spLocks noGrp="1" noChangeArrowheads="1"/>
          </p:cNvSpPr>
          <p:nvPr>
            <p:ph type="body" idx="1"/>
          </p:nvPr>
        </p:nvSpPr>
        <p:spPr>
          <a:xfrm>
            <a:off x="1116013" y="2276475"/>
            <a:ext cx="7772400" cy="4114800"/>
          </a:xfrm>
        </p:spPr>
        <p:txBody>
          <a:bodyPr/>
          <a:lstStyle/>
          <a:p>
            <a:pPr eaLnBrk="1" hangingPunct="1"/>
            <a:r>
              <a:rPr lang="en-US" smtClean="0">
                <a:latin typeface="Tahoma" pitchFamily="34" charset="0"/>
                <a:cs typeface="Times New Roman" pitchFamily="18" charset="0"/>
              </a:rPr>
              <a:t>Cytogenetika</a:t>
            </a:r>
            <a:endParaRPr lang="cs-CZ" smtClean="0">
              <a:latin typeface="Tahoma" pitchFamily="34" charset="0"/>
              <a:cs typeface="Times New Roman" pitchFamily="18" charset="0"/>
            </a:endParaRPr>
          </a:p>
          <a:p>
            <a:pPr lvl="1" eaLnBrk="1" hangingPunct="1"/>
            <a:r>
              <a:rPr lang="cs-CZ" sz="2000" smtClean="0">
                <a:latin typeface="Tahoma" pitchFamily="34" charset="0"/>
                <a:cs typeface="Times New Roman" pitchFamily="18" charset="0"/>
              </a:rPr>
              <a:t>a</a:t>
            </a:r>
            <a:r>
              <a:rPr lang="en-US" sz="2000" smtClean="0">
                <a:latin typeface="Tahoma" pitchFamily="34" charset="0"/>
                <a:cs typeface="Times New Roman" pitchFamily="18" charset="0"/>
              </a:rPr>
              <a:t>nal</a:t>
            </a:r>
            <a:r>
              <a:rPr lang="cs-CZ" sz="2000" smtClean="0">
                <a:latin typeface="Tahoma" pitchFamily="34" charset="0"/>
                <a:cs typeface="Times New Roman" pitchFamily="18" charset="0"/>
              </a:rPr>
              <a:t>ýza chromozómů </a:t>
            </a:r>
          </a:p>
          <a:p>
            <a:pPr lvl="2" eaLnBrk="1" hangingPunct="1"/>
            <a:r>
              <a:rPr lang="cs-CZ" sz="1800" smtClean="0">
                <a:latin typeface="Tahoma" pitchFamily="34" charset="0"/>
                <a:cs typeface="Times New Roman" pitchFamily="18" charset="0"/>
              </a:rPr>
              <a:t>karyotyp</a:t>
            </a:r>
          </a:p>
          <a:p>
            <a:pPr lvl="2" eaLnBrk="1" hangingPunct="1"/>
            <a:r>
              <a:rPr lang="cs-CZ" sz="1800" smtClean="0">
                <a:latin typeface="Tahoma" pitchFamily="34" charset="0"/>
                <a:cs typeface="Times New Roman" pitchFamily="18" charset="0"/>
              </a:rPr>
              <a:t>sortrování</a:t>
            </a:r>
          </a:p>
          <a:p>
            <a:pPr lvl="3" eaLnBrk="1" hangingPunct="1"/>
            <a:r>
              <a:rPr lang="cs-CZ" sz="1600" smtClean="0">
                <a:latin typeface="Tahoma" pitchFamily="34" charset="0"/>
                <a:cs typeface="Times New Roman" pitchFamily="18" charset="0"/>
              </a:rPr>
              <a:t>chromozómové DNA knihovny</a:t>
            </a:r>
          </a:p>
          <a:p>
            <a:pPr lvl="3" eaLnBrk="1" hangingPunct="1"/>
            <a:r>
              <a:rPr lang="cs-CZ" sz="1600" smtClean="0">
                <a:latin typeface="Tahoma" pitchFamily="34" charset="0"/>
                <a:cs typeface="Times New Roman" pitchFamily="18" charset="0"/>
              </a:rPr>
              <a:t>FISH značení (chromosome painting)</a:t>
            </a:r>
          </a:p>
          <a:p>
            <a:pPr lvl="2" eaLnBrk="1" hangingPunct="1"/>
            <a:endParaRPr lang="cs-CZ" sz="1400" smtClean="0">
              <a:latin typeface="Tahoma" pitchFamily="34" charset="0"/>
              <a:cs typeface="Times New Roman" pitchFamily="18" charset="0"/>
            </a:endParaRPr>
          </a:p>
        </p:txBody>
      </p:sp>
      <p:sp>
        <p:nvSpPr>
          <p:cNvPr id="32772"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z="4000" smtClean="0"/>
              <a:t>Analýza a s</a:t>
            </a:r>
            <a:r>
              <a:rPr lang="en-US" sz="4000" smtClean="0"/>
              <a:t>ortro</a:t>
            </a:r>
            <a:r>
              <a:rPr lang="cs-CZ" sz="4000" smtClean="0"/>
              <a:t>vání chromozómů</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916113"/>
            <a:ext cx="8024812"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Oval 4"/>
          <p:cNvSpPr>
            <a:spLocks noChangeArrowheads="1"/>
          </p:cNvSpPr>
          <p:nvPr/>
        </p:nvSpPr>
        <p:spPr bwMode="auto">
          <a:xfrm>
            <a:off x="3348038" y="2060575"/>
            <a:ext cx="576262"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73163" y="-234950"/>
            <a:ext cx="7772400" cy="1143000"/>
          </a:xfrm>
        </p:spPr>
        <p:txBody>
          <a:bodyPr/>
          <a:lstStyle/>
          <a:p>
            <a:pPr eaLnBrk="1" hangingPunct="1"/>
            <a:r>
              <a:rPr lang="cs-CZ" sz="4000" smtClean="0"/>
              <a:t>Analýza a s</a:t>
            </a:r>
            <a:r>
              <a:rPr lang="en-US" sz="4000" smtClean="0"/>
              <a:t>ortro</a:t>
            </a:r>
            <a:r>
              <a:rPr lang="cs-CZ" sz="4000" smtClean="0"/>
              <a:t>vání chromozómů</a:t>
            </a:r>
          </a:p>
        </p:txBody>
      </p:sp>
      <p:sp>
        <p:nvSpPr>
          <p:cNvPr id="34819" name="Rectangle 3"/>
          <p:cNvSpPr>
            <a:spLocks noGrp="1" noChangeArrowheads="1"/>
          </p:cNvSpPr>
          <p:nvPr>
            <p:ph type="body" sz="half" idx="1"/>
          </p:nvPr>
        </p:nvSpPr>
        <p:spPr>
          <a:xfrm>
            <a:off x="1116013" y="865188"/>
            <a:ext cx="5775325" cy="4114800"/>
          </a:xfrm>
        </p:spPr>
        <p:txBody>
          <a:bodyPr/>
          <a:lstStyle/>
          <a:p>
            <a:pPr eaLnBrk="1" hangingPunct="1">
              <a:lnSpc>
                <a:spcPct val="90000"/>
              </a:lnSpc>
            </a:pPr>
            <a:r>
              <a:rPr lang="cs-CZ" sz="2800" smtClean="0"/>
              <a:t>synchronizace buněk – zisk metafázních chromozómů (colcemid, hydroxyurea)</a:t>
            </a:r>
          </a:p>
          <a:p>
            <a:pPr eaLnBrk="1" hangingPunct="1">
              <a:lnSpc>
                <a:spcPct val="90000"/>
              </a:lnSpc>
            </a:pPr>
            <a:r>
              <a:rPr lang="cs-CZ" sz="2800" smtClean="0"/>
              <a:t>izolace chromozómů</a:t>
            </a:r>
          </a:p>
          <a:p>
            <a:pPr eaLnBrk="1" hangingPunct="1">
              <a:lnSpc>
                <a:spcPct val="90000"/>
              </a:lnSpc>
            </a:pPr>
            <a:r>
              <a:rPr lang="cs-CZ" sz="2800" smtClean="0"/>
              <a:t>značení DAPI nebo </a:t>
            </a:r>
            <a:r>
              <a:rPr lang="cs-CZ" sz="2800" b="1" smtClean="0"/>
              <a:t>Hoechst</a:t>
            </a:r>
            <a:r>
              <a:rPr lang="cs-CZ" sz="2800" smtClean="0"/>
              <a:t> vs. </a:t>
            </a:r>
            <a:r>
              <a:rPr lang="en-US" sz="2800" b="1" smtClean="0"/>
              <a:t>c</a:t>
            </a:r>
            <a:r>
              <a:rPr lang="cs-CZ" sz="2800" b="1" smtClean="0"/>
              <a:t>hromomycin A3</a:t>
            </a:r>
            <a:r>
              <a:rPr lang="cs-CZ" sz="2800" smtClean="0"/>
              <a:t> </a:t>
            </a:r>
            <a:r>
              <a:rPr lang="en-US" sz="2800" smtClean="0"/>
              <a:t>(CA3) nebo </a:t>
            </a:r>
            <a:r>
              <a:rPr lang="cs-CZ" sz="2800" smtClean="0"/>
              <a:t>mithramycin</a:t>
            </a:r>
            <a:r>
              <a:rPr lang="en-US" sz="2800" smtClean="0"/>
              <a:t> </a:t>
            </a:r>
          </a:p>
          <a:p>
            <a:pPr eaLnBrk="1" hangingPunct="1">
              <a:lnSpc>
                <a:spcPct val="90000"/>
              </a:lnSpc>
              <a:buFont typeface="Wingdings" pitchFamily="2" charset="2"/>
              <a:buNone/>
            </a:pPr>
            <a:r>
              <a:rPr lang="en-US" sz="2800" smtClean="0"/>
              <a:t>= </a:t>
            </a:r>
            <a:r>
              <a:rPr lang="cs-CZ" sz="2800" smtClean="0"/>
              <a:t>celková </a:t>
            </a:r>
            <a:r>
              <a:rPr lang="en-US" sz="2800" smtClean="0"/>
              <a:t>DNA vs. </a:t>
            </a:r>
            <a:r>
              <a:rPr lang="cs-CZ" sz="2800" smtClean="0"/>
              <a:t>G/C-bohaté oblasti</a:t>
            </a:r>
          </a:p>
          <a:p>
            <a:pPr eaLnBrk="1" hangingPunct="1">
              <a:lnSpc>
                <a:spcPct val="90000"/>
              </a:lnSpc>
            </a:pPr>
            <a:endParaRPr lang="cs-CZ" sz="2800"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48150"/>
            <a:ext cx="21240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descr="NCBI PubChem logo">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92950" y="6253163"/>
            <a:ext cx="2051050" cy="271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865188"/>
            <a:ext cx="2214562"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Rectangle 7"/>
          <p:cNvSpPr>
            <a:spLocks noChangeArrowheads="1"/>
          </p:cNvSpPr>
          <p:nvPr/>
        </p:nvSpPr>
        <p:spPr bwMode="auto">
          <a:xfrm>
            <a:off x="6659563" y="3744913"/>
            <a:ext cx="230346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700"/>
              <a:t>http://www.scienceclarified.com/Ca-Ch/Chromosome.html</a:t>
            </a:r>
          </a:p>
        </p:txBody>
      </p:sp>
      <p:pic>
        <p:nvPicPr>
          <p:cNvPr id="348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505325"/>
            <a:ext cx="2381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Rectangle 9"/>
          <p:cNvSpPr>
            <a:spLocks noChangeArrowheads="1"/>
          </p:cNvSpPr>
          <p:nvPr/>
        </p:nvSpPr>
        <p:spPr bwMode="auto">
          <a:xfrm>
            <a:off x="2932113" y="6629400"/>
            <a:ext cx="2574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http://www.nccr-oncology.ch/scripts/page9243.html</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0"/>
            <a:ext cx="7772400" cy="1143000"/>
          </a:xfrm>
        </p:spPr>
        <p:txBody>
          <a:bodyPr/>
          <a:lstStyle/>
          <a:p>
            <a:pPr eaLnBrk="1" hangingPunct="1"/>
            <a:r>
              <a:rPr lang="cs-CZ" sz="4000" smtClean="0"/>
              <a:t>Analýza a s</a:t>
            </a:r>
            <a:r>
              <a:rPr lang="en-US" sz="4000" smtClean="0"/>
              <a:t>ortro</a:t>
            </a:r>
            <a:r>
              <a:rPr lang="cs-CZ" sz="4000" smtClean="0"/>
              <a:t>vání chromozómů</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052513"/>
            <a:ext cx="566737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38" y="5375275"/>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88913"/>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1773238"/>
            <a:ext cx="4243387"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Oval 4"/>
          <p:cNvSpPr>
            <a:spLocks noChangeArrowheads="1"/>
          </p:cNvSpPr>
          <p:nvPr/>
        </p:nvSpPr>
        <p:spPr bwMode="auto">
          <a:xfrm>
            <a:off x="2987675" y="2924175"/>
            <a:ext cx="2016125" cy="792163"/>
          </a:xfrm>
          <a:prstGeom prst="ellipse">
            <a:avLst/>
          </a:prstGeom>
          <a:solidFill>
            <a:srgbClr val="FF0000">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36869" name="Picture 5" descr="e-ba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5589588"/>
            <a:ext cx="7921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smtClean="0"/>
              <a:t>„Flow karyotype“</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44675"/>
            <a:ext cx="28765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4"/>
          <p:cNvSpPr>
            <a:spLocks noChangeArrowheads="1"/>
          </p:cNvSpPr>
          <p:nvPr/>
        </p:nvSpPr>
        <p:spPr bwMode="auto">
          <a:xfrm>
            <a:off x="1403350" y="4892675"/>
            <a:ext cx="2454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http://www.sanger.ac.uk/HGP/Cytogenetics/</a:t>
            </a:r>
          </a:p>
        </p:txBody>
      </p:sp>
      <p:sp>
        <p:nvSpPr>
          <p:cNvPr id="37893" name="Text Box 5"/>
          <p:cNvSpPr txBox="1">
            <a:spLocks noChangeArrowheads="1"/>
          </p:cNvSpPr>
          <p:nvPr/>
        </p:nvSpPr>
        <p:spPr bwMode="auto">
          <a:xfrm>
            <a:off x="3492500" y="3789363"/>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620713"/>
            <a:ext cx="3040062"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716338"/>
            <a:ext cx="3089275"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7885113" y="27082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sp>
        <p:nvSpPr>
          <p:cNvPr id="37897" name="Text Box 9"/>
          <p:cNvSpPr txBox="1">
            <a:spLocks noChangeArrowheads="1"/>
          </p:cNvSpPr>
          <p:nvPr/>
        </p:nvSpPr>
        <p:spPr bwMode="auto">
          <a:xfrm>
            <a:off x="6084888" y="3933825"/>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Karcinom močového měchýře</a:t>
            </a:r>
          </a:p>
        </p:txBody>
      </p:sp>
      <p:pic>
        <p:nvPicPr>
          <p:cNvPr id="3789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734050"/>
            <a:ext cx="402272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8888" y="6359525"/>
            <a:ext cx="17272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cs-CZ" altLang="en-US" sz="4000" smtClean="0"/>
              <a:t>Detekce reaktivních kyslíkových skupin</a:t>
            </a:r>
          </a:p>
        </p:txBody>
      </p:sp>
      <p:sp>
        <p:nvSpPr>
          <p:cNvPr id="80899" name="Rectangle 3"/>
          <p:cNvSpPr>
            <a:spLocks noGrp="1" noChangeArrowheads="1"/>
          </p:cNvSpPr>
          <p:nvPr>
            <p:ph type="body" idx="1"/>
          </p:nvPr>
        </p:nvSpPr>
        <p:spPr/>
        <p:txBody>
          <a:bodyPr/>
          <a:lstStyle/>
          <a:p>
            <a:pPr eaLnBrk="1" hangingPunct="1"/>
            <a:r>
              <a:rPr lang="cs-CZ" altLang="en-US" sz="2800" smtClean="0"/>
              <a:t>Reaktivní kyslíkové skupiny hrají klíčovou roli v celé řadě biologických procesů</a:t>
            </a:r>
          </a:p>
          <a:p>
            <a:pPr lvl="1" eaLnBrk="1" hangingPunct="1"/>
            <a:r>
              <a:rPr lang="cs-CZ" altLang="en-US" sz="2400" smtClean="0"/>
              <a:t>posttranslační modifikace proteinů</a:t>
            </a:r>
          </a:p>
          <a:p>
            <a:pPr lvl="1" eaLnBrk="1" hangingPunct="1"/>
            <a:r>
              <a:rPr lang="cs-CZ" altLang="en-US" sz="2400" smtClean="0"/>
              <a:t>regulace transkripce</a:t>
            </a:r>
          </a:p>
          <a:p>
            <a:pPr lvl="1" eaLnBrk="1" hangingPunct="1"/>
            <a:r>
              <a:rPr lang="cs-CZ" altLang="en-US" sz="2400" smtClean="0"/>
              <a:t>regulace struktury chromatinu</a:t>
            </a:r>
          </a:p>
          <a:p>
            <a:pPr lvl="1" eaLnBrk="1" hangingPunct="1"/>
            <a:r>
              <a:rPr lang="cs-CZ" altLang="en-US" sz="2400" smtClean="0"/>
              <a:t>přenos signálu</a:t>
            </a:r>
          </a:p>
          <a:p>
            <a:pPr lvl="1" eaLnBrk="1" hangingPunct="1"/>
            <a:r>
              <a:rPr lang="cs-CZ" altLang="en-US" sz="2400" smtClean="0"/>
              <a:t>funkce imunitního systému</a:t>
            </a:r>
          </a:p>
          <a:p>
            <a:pPr lvl="1" eaLnBrk="1" hangingPunct="1"/>
            <a:r>
              <a:rPr lang="cs-CZ" altLang="en-US" sz="2400" smtClean="0"/>
              <a:t>fyzický a metabolický stres</a:t>
            </a:r>
          </a:p>
          <a:p>
            <a:pPr lvl="1" eaLnBrk="1" hangingPunct="1"/>
            <a:r>
              <a:rPr lang="cs-CZ" altLang="en-US" sz="2400" smtClean="0"/>
              <a:t>neurodegenerace, stárnutí</a:t>
            </a:r>
          </a:p>
        </p:txBody>
      </p:sp>
    </p:spTree>
    <p:extLst>
      <p:ext uri="{BB962C8B-B14F-4D97-AF65-F5344CB8AC3E}">
        <p14:creationId xmlns:p14="http://schemas.microsoft.com/office/powerpoint/2010/main" val="19697088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Sortro</a:t>
            </a:r>
            <a:r>
              <a:rPr lang="cs-CZ" smtClean="0"/>
              <a:t>vání chromozómů</a:t>
            </a:r>
          </a:p>
        </p:txBody>
      </p:sp>
      <p:pic>
        <p:nvPicPr>
          <p:cNvPr id="389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412875"/>
            <a:ext cx="75946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157788"/>
            <a:ext cx="20161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941888"/>
            <a:ext cx="127635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373688"/>
            <a:ext cx="1512887"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Rectangle 7"/>
          <p:cNvSpPr>
            <a:spLocks noChangeArrowheads="1"/>
          </p:cNvSpPr>
          <p:nvPr/>
        </p:nvSpPr>
        <p:spPr bwMode="auto">
          <a:xfrm>
            <a:off x="4500563" y="5876925"/>
            <a:ext cx="10779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Pisum sativum</a:t>
            </a:r>
            <a:endParaRPr lang="cs-CZ" i="1"/>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450" y="0"/>
            <a:ext cx="7772400" cy="1143000"/>
          </a:xfrm>
        </p:spPr>
        <p:txBody>
          <a:bodyPr/>
          <a:lstStyle/>
          <a:p>
            <a:pPr eaLnBrk="1" hangingPunct="1"/>
            <a:r>
              <a:rPr lang="en-US" smtClean="0"/>
              <a:t>Sortro</a:t>
            </a:r>
            <a:r>
              <a:rPr lang="cs-CZ" smtClean="0"/>
              <a:t>vání chromozómů</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836613"/>
            <a:ext cx="76200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27622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552950"/>
            <a:ext cx="2690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5516563"/>
            <a:ext cx="4716463"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8338" y="5661025"/>
            <a:ext cx="85566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Rectangle 8"/>
          <p:cNvSpPr>
            <a:spLocks noChangeArrowheads="1"/>
          </p:cNvSpPr>
          <p:nvPr/>
        </p:nvSpPr>
        <p:spPr bwMode="auto">
          <a:xfrm>
            <a:off x="7812088" y="4581525"/>
            <a:ext cx="81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Vicia faba</a:t>
            </a:r>
            <a:endParaRPr lang="cs-CZ" i="1"/>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0963" name="Rectangle 3"/>
          <p:cNvSpPr>
            <a:spLocks noGrp="1" noChangeArrowheads="1"/>
          </p:cNvSpPr>
          <p:nvPr>
            <p:ph type="body" idx="1"/>
          </p:nvPr>
        </p:nvSpPr>
        <p:spPr/>
        <p:txBody>
          <a:bodyPr/>
          <a:lstStyle/>
          <a:p>
            <a:pPr eaLnBrk="1" hangingPunct="1"/>
            <a:r>
              <a:rPr lang="cs-CZ" dirty="0" smtClean="0"/>
              <a:t>ekologie</a:t>
            </a:r>
          </a:p>
          <a:p>
            <a:pPr eaLnBrk="1" hangingPunct="1"/>
            <a:r>
              <a:rPr lang="cs-CZ" dirty="0" smtClean="0"/>
              <a:t>potravinářství</a:t>
            </a:r>
            <a:endParaRPr lang="cs-CZ" dirty="0" smtClean="0"/>
          </a:p>
        </p:txBody>
      </p:sp>
      <p:sp>
        <p:nvSpPr>
          <p:cNvPr id="40964" name="Rectangle 4"/>
          <p:cNvSpPr>
            <a:spLocks noChangeArrowheads="1"/>
          </p:cNvSpPr>
          <p:nvPr/>
        </p:nvSpPr>
        <p:spPr bwMode="auto">
          <a:xfrm>
            <a:off x="1403350" y="4551363"/>
            <a:ext cx="458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400">
                <a:latin typeface="Tahoma" pitchFamily="34" charset="0"/>
                <a:hlinkClick r:id="rId3"/>
              </a:rPr>
              <a:t>http://www.cyto.purdue.edu/flowcyt/research/micrflow/</a:t>
            </a:r>
            <a:endParaRPr lang="cs-CZ" sz="1400">
              <a:latin typeface="Tahoma"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463800"/>
            <a:ext cx="56959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4"/>
          <p:cNvSpPr>
            <a:spLocks noChangeArrowheads="1"/>
          </p:cNvSpPr>
          <p:nvPr/>
        </p:nvSpPr>
        <p:spPr bwMode="auto">
          <a:xfrm>
            <a:off x="1619250" y="2349500"/>
            <a:ext cx="1081088"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72440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6516688" y="2708275"/>
            <a:ext cx="935037" cy="16573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1" name="Rectangle 7"/>
          <p:cNvSpPr>
            <a:spLocks noChangeArrowheads="1"/>
          </p:cNvSpPr>
          <p:nvPr/>
        </p:nvSpPr>
        <p:spPr bwMode="auto">
          <a:xfrm>
            <a:off x="3635375" y="2708275"/>
            <a:ext cx="2808288" cy="1657350"/>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3011" name="Rectangle 3"/>
          <p:cNvSpPr>
            <a:spLocks noGrp="1" noChangeArrowheads="1"/>
          </p:cNvSpPr>
          <p:nvPr>
            <p:ph type="body" idx="1"/>
          </p:nvPr>
        </p:nvSpPr>
        <p:spPr/>
        <p:txBody>
          <a:bodyPr/>
          <a:lstStyle/>
          <a:p>
            <a:pPr eaLnBrk="1" hangingPunct="1"/>
            <a:r>
              <a:rPr lang="cs-CZ" smtClean="0"/>
              <a:t>viabilita</a:t>
            </a:r>
          </a:p>
          <a:p>
            <a:pPr eaLnBrk="1" hangingPunct="1"/>
            <a:r>
              <a:rPr lang="cs-CZ" smtClean="0"/>
              <a:t>metabolické funkce</a:t>
            </a:r>
          </a:p>
          <a:p>
            <a:pPr eaLnBrk="1" hangingPunct="1"/>
            <a:r>
              <a:rPr lang="cs-CZ" smtClean="0"/>
              <a:t>sortrování</a:t>
            </a:r>
          </a:p>
          <a:p>
            <a:pPr eaLnBrk="1" hangingPunct="1"/>
            <a:r>
              <a:rPr lang="cs-CZ" smtClean="0"/>
              <a:t>analýza aerosolů (Fluorescence Aerodynamic Particle Sizer (Flaps))</a:t>
            </a:r>
          </a:p>
          <a:p>
            <a:pPr eaLnBrk="1" hangingPunct="1"/>
            <a:endParaRPr lang="cs-CZ"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44513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Rectangle 4"/>
          <p:cNvSpPr>
            <a:spLocks noChangeArrowheads="1"/>
          </p:cNvSpPr>
          <p:nvPr/>
        </p:nvSpPr>
        <p:spPr bwMode="auto">
          <a:xfrm>
            <a:off x="4427538" y="148431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037" name="Rectangle 5"/>
          <p:cNvSpPr>
            <a:spLocks noChangeArrowheads="1"/>
          </p:cNvSpPr>
          <p:nvPr/>
        </p:nvSpPr>
        <p:spPr bwMode="auto">
          <a:xfrm>
            <a:off x="4356100" y="422116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Rectangle 7"/>
          <p:cNvSpPr>
            <a:spLocks noGrp="1" noChangeArrowheads="1"/>
          </p:cNvSpPr>
          <p:nvPr>
            <p:ph type="body" idx="1"/>
          </p:nvPr>
        </p:nvSpPr>
        <p:spPr>
          <a:xfrm>
            <a:off x="1173163" y="1981200"/>
            <a:ext cx="3038475" cy="4400550"/>
          </a:xfrm>
          <a:noFill/>
        </p:spPr>
        <p:txBody>
          <a:bodyPr/>
          <a:lstStyle/>
          <a:p>
            <a:pPr eaLnBrk="1" hangingPunct="1"/>
            <a:r>
              <a:rPr lang="cs-CZ" smtClean="0"/>
              <a:t>Sortrování</a:t>
            </a:r>
          </a:p>
          <a:p>
            <a:pPr lvl="1" eaLnBrk="1" hangingPunct="1"/>
            <a:r>
              <a:rPr lang="cs-CZ" smtClean="0"/>
              <a:t>EPICS + Autoclone® modul</a:t>
            </a:r>
          </a:p>
          <a:p>
            <a:pPr eaLnBrk="1" hangingPunct="1">
              <a:buFont typeface="Wingdings" pitchFamily="2" charset="2"/>
              <a:buNone/>
            </a:pPr>
            <a:endParaRPr lang="cs-CZ" smtClean="0"/>
          </a:p>
        </p:txBody>
      </p:sp>
      <p:pic>
        <p:nvPicPr>
          <p:cNvPr id="440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933825"/>
            <a:ext cx="83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437063"/>
            <a:ext cx="2667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sz="4000" smtClean="0"/>
              <a:t>Fluorescence Aerodynamic Particle Sizer (Flaps)</a:t>
            </a:r>
          </a:p>
        </p:txBody>
      </p:sp>
      <p:pic>
        <p:nvPicPr>
          <p:cNvPr id="4505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31913" y="1916113"/>
            <a:ext cx="6264275" cy="340518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675" y="4221163"/>
            <a:ext cx="2092325" cy="263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5160963"/>
            <a:ext cx="1943100" cy="169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5257800"/>
            <a:ext cx="3251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Rectangle 7"/>
          <p:cNvSpPr>
            <a:spLocks noChangeArrowheads="1"/>
          </p:cNvSpPr>
          <p:nvPr/>
        </p:nvSpPr>
        <p:spPr bwMode="auto">
          <a:xfrm>
            <a:off x="1331913" y="6643688"/>
            <a:ext cx="38512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http://www.dres.dnd.ca/ResearchTech/Products/CB_PRODUCTS/RD98001/index_e.html</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73163" y="44450"/>
            <a:ext cx="7772400" cy="1143000"/>
          </a:xfrm>
        </p:spPr>
        <p:txBody>
          <a:bodyPr/>
          <a:lstStyle/>
          <a:p>
            <a:pPr eaLnBrk="1" hangingPunct="1"/>
            <a:r>
              <a:rPr lang="cs-CZ" smtClean="0"/>
              <a:t>Průtoková cytometrie kvasinek</a:t>
            </a:r>
          </a:p>
        </p:txBody>
      </p:sp>
      <p:sp>
        <p:nvSpPr>
          <p:cNvPr id="46083" name="Rectangle 3"/>
          <p:cNvSpPr>
            <a:spLocks noGrp="1" noChangeArrowheads="1"/>
          </p:cNvSpPr>
          <p:nvPr>
            <p:ph type="body" idx="1"/>
          </p:nvPr>
        </p:nvSpPr>
        <p:spPr>
          <a:xfrm>
            <a:off x="1173163" y="1052513"/>
            <a:ext cx="7772400" cy="4114800"/>
          </a:xfrm>
        </p:spPr>
        <p:txBody>
          <a:bodyPr/>
          <a:lstStyle/>
          <a:p>
            <a:pPr eaLnBrk="1" hangingPunct="1"/>
            <a:r>
              <a:rPr lang="cs-CZ" sz="2000" b="1" smtClean="0"/>
              <a:t>buněčné dělení</a:t>
            </a:r>
          </a:p>
          <a:p>
            <a:pPr eaLnBrk="1" hangingPunct="1"/>
            <a:r>
              <a:rPr lang="cs-CZ" sz="2000" smtClean="0"/>
              <a:t>viabilita</a:t>
            </a:r>
          </a:p>
          <a:p>
            <a:pPr eaLnBrk="1" hangingPunct="1"/>
            <a:r>
              <a:rPr lang="cs-CZ" sz="2000" smtClean="0"/>
              <a:t>membránový potenciál</a:t>
            </a:r>
          </a:p>
          <a:p>
            <a:pPr eaLnBrk="1" hangingPunct="1"/>
            <a:r>
              <a:rPr lang="cs-CZ" sz="2000" smtClean="0"/>
              <a:t>respirace</a:t>
            </a:r>
          </a:p>
          <a:p>
            <a:pPr eaLnBrk="1" hangingPunct="1"/>
            <a:r>
              <a:rPr lang="cs-CZ" sz="2000" smtClean="0"/>
              <a:t>produkce H</a:t>
            </a:r>
            <a:r>
              <a:rPr lang="cs-CZ" sz="2000" baseline="-25000" smtClean="0"/>
              <a:t>2</a:t>
            </a:r>
            <a:r>
              <a:rPr lang="cs-CZ" sz="2000" smtClean="0"/>
              <a:t>O</a:t>
            </a:r>
            <a:r>
              <a:rPr lang="cs-CZ" sz="2000" baseline="-25000" smtClean="0"/>
              <a:t>2</a:t>
            </a:r>
            <a:endParaRPr lang="cs-CZ" sz="2000" smtClean="0"/>
          </a:p>
          <a:p>
            <a:pPr eaLnBrk="1" hangingPunct="1"/>
            <a:r>
              <a:rPr lang="cs-CZ" sz="2000" smtClean="0"/>
              <a:t>citlivost k antibiotikům</a:t>
            </a:r>
          </a:p>
          <a:p>
            <a:pPr eaLnBrk="1" hangingPunct="1"/>
            <a:r>
              <a:rPr lang="cs-CZ" sz="2000" smtClean="0"/>
              <a:t>separace</a:t>
            </a:r>
          </a:p>
          <a:p>
            <a:pPr eaLnBrk="1" hangingPunct="1">
              <a:buFont typeface="Wingdings" pitchFamily="2" charset="2"/>
              <a:buNone/>
            </a:pPr>
            <a:endParaRPr lang="cs-CZ" sz="2000" smtClean="0"/>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357563"/>
            <a:ext cx="51181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5"/>
          <p:cNvSpPr>
            <a:spLocks noChangeArrowheads="1"/>
          </p:cNvSpPr>
          <p:nvPr/>
        </p:nvSpPr>
        <p:spPr bwMode="auto">
          <a:xfrm>
            <a:off x="6804025" y="3716338"/>
            <a:ext cx="1785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Saccharomyces cerevisiae</a:t>
            </a:r>
          </a:p>
        </p:txBody>
      </p:sp>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716338"/>
            <a:ext cx="3771900"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Rectangle 8"/>
          <p:cNvSpPr>
            <a:spLocks noChangeArrowheads="1"/>
          </p:cNvSpPr>
          <p:nvPr/>
        </p:nvSpPr>
        <p:spPr bwMode="auto">
          <a:xfrm>
            <a:off x="1042988" y="6418263"/>
            <a:ext cx="31845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http://en.wikipedia.org/wiki/Image:Budding_yeast_Lifecycle.png</a:t>
            </a:r>
          </a:p>
        </p:txBody>
      </p:sp>
      <p:pic>
        <p:nvPicPr>
          <p:cNvPr id="460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125538"/>
            <a:ext cx="1733550"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0" name="Rectangle 10"/>
          <p:cNvSpPr>
            <a:spLocks noChangeArrowheads="1"/>
          </p:cNvSpPr>
          <p:nvPr/>
        </p:nvSpPr>
        <p:spPr bwMode="auto">
          <a:xfrm>
            <a:off x="5292725" y="3357563"/>
            <a:ext cx="26336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http://www.sbs.utexas.edu/mycology/sza_images_SEM.htm</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smtClean="0"/>
              <a:t>Průtoková cytometrie kvasinek</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51000"/>
            <a:ext cx="7294562"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68638"/>
            <a:ext cx="28940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11906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429000"/>
            <a:ext cx="27432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9" name="Oval 7"/>
          <p:cNvSpPr>
            <a:spLocks noChangeArrowheads="1"/>
          </p:cNvSpPr>
          <p:nvPr/>
        </p:nvSpPr>
        <p:spPr bwMode="auto">
          <a:xfrm>
            <a:off x="5867400" y="1844675"/>
            <a:ext cx="1584325" cy="576263"/>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48131" name="Rectangle 3"/>
          <p:cNvSpPr>
            <a:spLocks noGrp="1" noChangeArrowheads="1"/>
          </p:cNvSpPr>
          <p:nvPr>
            <p:ph type="body" sz="half" idx="1"/>
          </p:nvPr>
        </p:nvSpPr>
        <p:spPr>
          <a:xfrm>
            <a:off x="1173163" y="1981200"/>
            <a:ext cx="4622800" cy="4114800"/>
          </a:xfrm>
        </p:spPr>
        <p:txBody>
          <a:bodyPr/>
          <a:lstStyle/>
          <a:p>
            <a:pPr eaLnBrk="1" hangingPunct="1"/>
            <a:r>
              <a:rPr lang="cs-CZ" sz="2800" smtClean="0"/>
              <a:t>studium pico- a nano-fytoplanktonu (</a:t>
            </a:r>
            <a:r>
              <a:rPr lang="en-US" sz="2800" smtClean="0"/>
              <a:t>&lt; 20 </a:t>
            </a:r>
            <a:r>
              <a:rPr lang="en-US" sz="2800" smtClean="0">
                <a:latin typeface="Symbol" pitchFamily="18" charset="2"/>
              </a:rPr>
              <a:t>m</a:t>
            </a:r>
            <a:r>
              <a:rPr lang="en-US" sz="2800" smtClean="0"/>
              <a:t>M)</a:t>
            </a:r>
            <a:endParaRPr lang="cs-CZ" sz="2800" smtClean="0"/>
          </a:p>
          <a:p>
            <a:pPr eaLnBrk="1" hangingPunct="1"/>
            <a:r>
              <a:rPr lang="cs-CZ" sz="2800" smtClean="0"/>
              <a:t>analýza metabolických funkcí planktonu</a:t>
            </a:r>
          </a:p>
          <a:p>
            <a:pPr eaLnBrk="1" hangingPunct="1"/>
            <a:r>
              <a:rPr lang="cs-CZ" sz="2800" smtClean="0"/>
              <a:t>studium pigmentace (analýza chlorofylu a fykoeritrinu)</a:t>
            </a:r>
          </a:p>
        </p:txBody>
      </p:sp>
      <p:pic>
        <p:nvPicPr>
          <p:cNvPr id="4813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3838575"/>
            <a:ext cx="3810000" cy="24701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584706" name="Rectangle 2"/>
          <p:cNvSpPr>
            <a:spLocks noChangeArrowheads="1"/>
          </p:cNvSpPr>
          <p:nvPr/>
        </p:nvSpPr>
        <p:spPr bwMode="auto">
          <a:xfrm>
            <a:off x="5715000" y="1778000"/>
            <a:ext cx="889000" cy="431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endParaRPr lang="en-US" altLang="en-US" sz="2400">
              <a:latin typeface="Times" pitchFamily="18" charset="0"/>
            </a:endParaRPr>
          </a:p>
        </p:txBody>
      </p:sp>
      <p:cxnSp>
        <p:nvCxnSpPr>
          <p:cNvPr id="81923" name="AutoShape 3"/>
          <p:cNvCxnSpPr>
            <a:cxnSpLocks noChangeShapeType="1"/>
            <a:stCxn id="81933" idx="0"/>
            <a:endCxn id="81928" idx="2"/>
          </p:cNvCxnSpPr>
          <p:nvPr/>
        </p:nvCxnSpPr>
        <p:spPr bwMode="auto">
          <a:xfrm flipH="1" flipV="1">
            <a:off x="4495800" y="2246313"/>
            <a:ext cx="57150" cy="34591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4" name="AutoShape 4"/>
          <p:cNvCxnSpPr>
            <a:cxnSpLocks noChangeShapeType="1"/>
            <a:stCxn id="81926" idx="2"/>
            <a:endCxn id="81935" idx="0"/>
          </p:cNvCxnSpPr>
          <p:nvPr/>
        </p:nvCxnSpPr>
        <p:spPr bwMode="auto">
          <a:xfrm>
            <a:off x="2782888" y="2246313"/>
            <a:ext cx="2738437" cy="16303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25" name="Rectangle 5"/>
          <p:cNvSpPr>
            <a:spLocks noGrp="1" noChangeArrowheads="1"/>
          </p:cNvSpPr>
          <p:nvPr>
            <p:ph type="body" idx="1"/>
          </p:nvPr>
        </p:nvSpPr>
        <p:spPr>
          <a:xfrm>
            <a:off x="520700" y="1330325"/>
            <a:ext cx="8229600" cy="4498975"/>
          </a:xfrm>
        </p:spPr>
        <p:txBody>
          <a:bodyPr/>
          <a:lstStyle/>
          <a:p>
            <a:pPr eaLnBrk="1" hangingPunct="1"/>
            <a:endParaRPr lang="en-US" altLang="en-US" smtClean="0"/>
          </a:p>
          <a:p>
            <a:pPr eaLnBrk="1" hangingPunct="1"/>
            <a:endParaRPr lang="en-US" altLang="en-US" smtClean="0"/>
          </a:p>
        </p:txBody>
      </p:sp>
      <p:sp>
        <p:nvSpPr>
          <p:cNvPr id="81926" name="Text Box 6"/>
          <p:cNvSpPr txBox="1">
            <a:spLocks noChangeArrowheads="1"/>
          </p:cNvSpPr>
          <p:nvPr/>
        </p:nvSpPr>
        <p:spPr bwMode="auto">
          <a:xfrm>
            <a:off x="2335213" y="1789113"/>
            <a:ext cx="893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r>
              <a:rPr lang="en-US" altLang="en-US" sz="2400">
                <a:solidFill>
                  <a:schemeClr val="bg1"/>
                </a:solidFill>
              </a:rPr>
              <a:t>• </a:t>
            </a:r>
            <a:r>
              <a:rPr lang="en-US" altLang="en-US" sz="2400" baseline="30000">
                <a:solidFill>
                  <a:schemeClr val="bg1"/>
                </a:solidFill>
              </a:rPr>
              <a:t>–</a:t>
            </a:r>
            <a:r>
              <a:rPr lang="en-US" altLang="en-US" sz="2400" baseline="-25000">
                <a:solidFill>
                  <a:schemeClr val="bg1"/>
                </a:solidFill>
              </a:rPr>
              <a:t> </a:t>
            </a:r>
            <a:endParaRPr lang="en-US" altLang="en-US" sz="2400">
              <a:solidFill>
                <a:schemeClr val="bg1"/>
              </a:solidFill>
            </a:endParaRPr>
          </a:p>
        </p:txBody>
      </p:sp>
      <p:sp>
        <p:nvSpPr>
          <p:cNvPr id="81927" name="Text Box 7"/>
          <p:cNvSpPr txBox="1">
            <a:spLocks noChangeArrowheads="1"/>
          </p:cNvSpPr>
          <p:nvPr/>
        </p:nvSpPr>
        <p:spPr bwMode="auto">
          <a:xfrm>
            <a:off x="981075" y="178752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8" name="Text Box 8"/>
          <p:cNvSpPr txBox="1">
            <a:spLocks noChangeArrowheads="1"/>
          </p:cNvSpPr>
          <p:nvPr/>
        </p:nvSpPr>
        <p:spPr bwMode="auto">
          <a:xfrm>
            <a:off x="4062413" y="17891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9" name="Text Box 9"/>
          <p:cNvSpPr txBox="1">
            <a:spLocks noChangeArrowheads="1"/>
          </p:cNvSpPr>
          <p:nvPr/>
        </p:nvSpPr>
        <p:spPr bwMode="auto">
          <a:xfrm>
            <a:off x="5762625" y="1789113"/>
            <a:ext cx="83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 OH</a:t>
            </a:r>
          </a:p>
        </p:txBody>
      </p:sp>
      <p:sp>
        <p:nvSpPr>
          <p:cNvPr id="81930" name="Text Box 10"/>
          <p:cNvSpPr txBox="1">
            <a:spLocks noChangeArrowheads="1"/>
          </p:cNvSpPr>
          <p:nvPr/>
        </p:nvSpPr>
        <p:spPr bwMode="auto">
          <a:xfrm>
            <a:off x="7427913" y="1787525"/>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p>
        </p:txBody>
      </p:sp>
      <p:grpSp>
        <p:nvGrpSpPr>
          <p:cNvPr id="584715" name="Group 11"/>
          <p:cNvGrpSpPr>
            <a:grpSpLocks/>
          </p:cNvGrpSpPr>
          <p:nvPr/>
        </p:nvGrpSpPr>
        <p:grpSpPr bwMode="auto">
          <a:xfrm>
            <a:off x="1335088" y="939800"/>
            <a:ext cx="6396037" cy="873125"/>
            <a:chOff x="841" y="592"/>
            <a:chExt cx="4029" cy="550"/>
          </a:xfrm>
        </p:grpSpPr>
        <p:sp>
          <p:nvSpPr>
            <p:cNvPr id="81948" name="Arc 12"/>
            <p:cNvSpPr>
              <a:spLocks/>
            </p:cNvSpPr>
            <p:nvPr/>
          </p:nvSpPr>
          <p:spPr bwMode="auto">
            <a:xfrm>
              <a:off x="841" y="820"/>
              <a:ext cx="4029" cy="322"/>
            </a:xfrm>
            <a:custGeom>
              <a:avLst/>
              <a:gdLst>
                <a:gd name="T0" fmla="*/ 0 w 43141"/>
                <a:gd name="T1" fmla="*/ 0 h 21600"/>
                <a:gd name="T2" fmla="*/ 0 w 43141"/>
                <a:gd name="T3" fmla="*/ 0 h 21600"/>
                <a:gd name="T4" fmla="*/ 0 w 43141"/>
                <a:gd name="T5" fmla="*/ 0 h 21600"/>
                <a:gd name="T6" fmla="*/ 0 60000 65536"/>
                <a:gd name="T7" fmla="*/ 0 60000 65536"/>
                <a:gd name="T8" fmla="*/ 0 60000 65536"/>
              </a:gdLst>
              <a:ahLst/>
              <a:cxnLst>
                <a:cxn ang="T6">
                  <a:pos x="T0" y="T1"/>
                </a:cxn>
                <a:cxn ang="T7">
                  <a:pos x="T2" y="T3"/>
                </a:cxn>
                <a:cxn ang="T8">
                  <a:pos x="T4" y="T5"/>
                </a:cxn>
              </a:cxnLst>
              <a:rect l="0" t="0" r="r" b="b"/>
              <a:pathLst>
                <a:path w="43141" h="21600" fill="none" extrusionOk="0">
                  <a:moveTo>
                    <a:pt x="-1" y="20787"/>
                  </a:moveTo>
                  <a:cubicBezTo>
                    <a:pt x="435" y="9182"/>
                    <a:pt x="9970" y="-1"/>
                    <a:pt x="21584" y="0"/>
                  </a:cubicBezTo>
                  <a:cubicBezTo>
                    <a:pt x="32989" y="0"/>
                    <a:pt x="42430" y="8868"/>
                    <a:pt x="43141" y="20251"/>
                  </a:cubicBezTo>
                </a:path>
                <a:path w="43141" h="21600" stroke="0" extrusionOk="0">
                  <a:moveTo>
                    <a:pt x="-1" y="20787"/>
                  </a:moveTo>
                  <a:cubicBezTo>
                    <a:pt x="435" y="9182"/>
                    <a:pt x="9970" y="-1"/>
                    <a:pt x="21584" y="0"/>
                  </a:cubicBezTo>
                  <a:cubicBezTo>
                    <a:pt x="32989" y="0"/>
                    <a:pt x="42430" y="8868"/>
                    <a:pt x="43141" y="20251"/>
                  </a:cubicBezTo>
                  <a:lnTo>
                    <a:pt x="21584" y="21600"/>
                  </a:lnTo>
                  <a:lnTo>
                    <a:pt x="-1" y="20787"/>
                  </a:lnTo>
                  <a:close/>
                </a:path>
              </a:pathLst>
            </a:custGeom>
            <a:noFill/>
            <a:ln w="9525">
              <a:solidFill>
                <a:schemeClr val="bg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9" name="Text Box 13"/>
            <p:cNvSpPr txBox="1">
              <a:spLocks noChangeArrowheads="1"/>
            </p:cNvSpPr>
            <p:nvPr/>
          </p:nvSpPr>
          <p:spPr bwMode="auto">
            <a:xfrm>
              <a:off x="2080" y="592"/>
              <a:ext cx="1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4 e</a:t>
              </a:r>
              <a:r>
                <a:rPr lang="en-US" altLang="en-US" sz="1800" baseline="30000">
                  <a:solidFill>
                    <a:schemeClr val="bg1"/>
                  </a:solidFill>
                </a:rPr>
                <a:t>–</a:t>
              </a:r>
              <a:r>
                <a:rPr lang="en-US" altLang="en-US" sz="1800">
                  <a:solidFill>
                    <a:schemeClr val="bg1"/>
                  </a:solidFill>
                </a:rPr>
                <a:t> reduction to water</a:t>
              </a:r>
              <a:endParaRPr lang="en-US" altLang="en-US" sz="1200">
                <a:solidFill>
                  <a:schemeClr val="bg1"/>
                </a:solidFill>
              </a:endParaRPr>
            </a:p>
          </p:txBody>
        </p:sp>
      </p:grpSp>
      <p:grpSp>
        <p:nvGrpSpPr>
          <p:cNvPr id="584718" name="Group 14"/>
          <p:cNvGrpSpPr>
            <a:grpSpLocks/>
          </p:cNvGrpSpPr>
          <p:nvPr/>
        </p:nvGrpSpPr>
        <p:grpSpPr bwMode="auto">
          <a:xfrm>
            <a:off x="1711325" y="1679575"/>
            <a:ext cx="5567363" cy="368300"/>
            <a:chOff x="1078" y="1058"/>
            <a:chExt cx="3507" cy="232"/>
          </a:xfrm>
        </p:grpSpPr>
        <p:sp>
          <p:nvSpPr>
            <p:cNvPr id="81940" name="Line 15"/>
            <p:cNvSpPr>
              <a:spLocks noChangeShapeType="1"/>
            </p:cNvSpPr>
            <p:nvPr/>
          </p:nvSpPr>
          <p:spPr bwMode="auto">
            <a:xfrm>
              <a:off x="1078" y="1269"/>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1" name="Line 16"/>
            <p:cNvSpPr>
              <a:spLocks noChangeShapeType="1"/>
            </p:cNvSpPr>
            <p:nvPr/>
          </p:nvSpPr>
          <p:spPr bwMode="auto">
            <a:xfrm>
              <a:off x="2127"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2" name="Line 17"/>
            <p:cNvSpPr>
              <a:spLocks noChangeShapeType="1"/>
            </p:cNvSpPr>
            <p:nvPr/>
          </p:nvSpPr>
          <p:spPr bwMode="auto">
            <a:xfrm>
              <a:off x="3226"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3" name="Line 18"/>
            <p:cNvSpPr>
              <a:spLocks noChangeShapeType="1"/>
            </p:cNvSpPr>
            <p:nvPr/>
          </p:nvSpPr>
          <p:spPr bwMode="auto">
            <a:xfrm>
              <a:off x="4245"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4" name="Text Box 19"/>
            <p:cNvSpPr txBox="1">
              <a:spLocks noChangeArrowheads="1"/>
            </p:cNvSpPr>
            <p:nvPr/>
          </p:nvSpPr>
          <p:spPr bwMode="auto">
            <a:xfrm>
              <a:off x="1133"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5" name="Text Box 20"/>
            <p:cNvSpPr txBox="1">
              <a:spLocks noChangeArrowheads="1"/>
            </p:cNvSpPr>
            <p:nvPr/>
          </p:nvSpPr>
          <p:spPr bwMode="auto">
            <a:xfrm>
              <a:off x="21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6" name="Text Box 21"/>
            <p:cNvSpPr txBox="1">
              <a:spLocks noChangeArrowheads="1"/>
            </p:cNvSpPr>
            <p:nvPr/>
          </p:nvSpPr>
          <p:spPr bwMode="auto">
            <a:xfrm>
              <a:off x="32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7" name="Text Box 22"/>
            <p:cNvSpPr txBox="1">
              <a:spLocks noChangeArrowheads="1"/>
            </p:cNvSpPr>
            <p:nvPr/>
          </p:nvSpPr>
          <p:spPr bwMode="auto">
            <a:xfrm>
              <a:off x="4275" y="105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grpSp>
      <p:sp>
        <p:nvSpPr>
          <p:cNvPr id="81933" name="Text Box 23"/>
          <p:cNvSpPr txBox="1">
            <a:spLocks noChangeArrowheads="1"/>
          </p:cNvSpPr>
          <p:nvPr/>
        </p:nvSpPr>
        <p:spPr bwMode="auto">
          <a:xfrm>
            <a:off x="2362200" y="5715000"/>
            <a:ext cx="4381500" cy="8445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Catalases, peroxidases, GSH, etc…</a:t>
            </a:r>
            <a:r>
              <a:rPr lang="en-US" altLang="en-US" sz="1600">
                <a:solidFill>
                  <a:srgbClr val="FFFF00"/>
                </a:solidFill>
              </a:rPr>
              <a:t> </a:t>
            </a:r>
          </a:p>
        </p:txBody>
      </p:sp>
      <p:cxnSp>
        <p:nvCxnSpPr>
          <p:cNvPr id="81934" name="AutoShape 24"/>
          <p:cNvCxnSpPr>
            <a:cxnSpLocks noChangeShapeType="1"/>
            <a:stCxn id="81938" idx="0"/>
            <a:endCxn id="81927" idx="2"/>
          </p:cNvCxnSpPr>
          <p:nvPr/>
        </p:nvCxnSpPr>
        <p:spPr bwMode="auto">
          <a:xfrm flipH="1" flipV="1">
            <a:off x="1247775" y="2244725"/>
            <a:ext cx="428625" cy="565150"/>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5" name="Text Box 25"/>
          <p:cNvSpPr txBox="1">
            <a:spLocks noChangeArrowheads="1"/>
          </p:cNvSpPr>
          <p:nvPr/>
        </p:nvSpPr>
        <p:spPr bwMode="auto">
          <a:xfrm>
            <a:off x="3276600" y="3886200"/>
            <a:ext cx="4489450" cy="15779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Actually a chemical </a:t>
            </a:r>
            <a:r>
              <a:rPr lang="en-US" altLang="en-US" sz="1600" i="1"/>
              <a:t>reductant</a:t>
            </a:r>
            <a:endParaRPr lang="en-US" altLang="en-US" sz="1600"/>
          </a:p>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Mitochondrial superoxide the major source of active oxygen</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Superoxide dismutases</a:t>
            </a:r>
          </a:p>
        </p:txBody>
      </p:sp>
      <p:sp>
        <p:nvSpPr>
          <p:cNvPr id="81936" name="Text Box 26"/>
          <p:cNvSpPr txBox="1">
            <a:spLocks noChangeArrowheads="1"/>
          </p:cNvSpPr>
          <p:nvPr/>
        </p:nvSpPr>
        <p:spPr bwMode="auto">
          <a:xfrm>
            <a:off x="3429000" y="2971800"/>
            <a:ext cx="5453063" cy="6000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Reacts with virtually any molecule at diffusion-limited rates</a:t>
            </a:r>
          </a:p>
          <a:p>
            <a:pPr>
              <a:spcBef>
                <a:spcPct val="0"/>
              </a:spcBef>
              <a:buClrTx/>
              <a:buSzTx/>
              <a:buFontTx/>
              <a:buNone/>
            </a:pPr>
            <a:r>
              <a:rPr lang="en-US" altLang="en-US" sz="1600"/>
              <a:t>The molecule that makes ionizing radiation toxic</a:t>
            </a:r>
          </a:p>
        </p:txBody>
      </p:sp>
      <p:cxnSp>
        <p:nvCxnSpPr>
          <p:cNvPr id="81937" name="AutoShape 27"/>
          <p:cNvCxnSpPr>
            <a:cxnSpLocks noChangeShapeType="1"/>
            <a:stCxn id="584706" idx="2"/>
            <a:endCxn id="81936" idx="0"/>
          </p:cNvCxnSpPr>
          <p:nvPr/>
        </p:nvCxnSpPr>
        <p:spPr bwMode="auto">
          <a:xfrm flipH="1">
            <a:off x="6156325" y="2209800"/>
            <a:ext cx="3175" cy="752475"/>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8" name="Text Box 28"/>
          <p:cNvSpPr txBox="1">
            <a:spLocks noChangeArrowheads="1"/>
          </p:cNvSpPr>
          <p:nvPr/>
        </p:nvSpPr>
        <p:spPr bwMode="auto">
          <a:xfrm>
            <a:off x="228600" y="2819400"/>
            <a:ext cx="2895600" cy="18224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Unreactive at STP, but a </a:t>
            </a:r>
            <a:r>
              <a:rPr lang="en-US" altLang="en-US" sz="1600" i="1"/>
              <a:t>great</a:t>
            </a:r>
            <a:r>
              <a:rPr lang="en-US" altLang="en-US" sz="1600"/>
              <a:t> electron acceptor</a:t>
            </a:r>
          </a:p>
          <a:p>
            <a:pPr>
              <a:spcBef>
                <a:spcPct val="0"/>
              </a:spcBef>
              <a:buClrTx/>
              <a:buSzTx/>
              <a:buFontTx/>
              <a:buNone/>
            </a:pPr>
            <a:r>
              <a:rPr lang="en-US" altLang="en-US" sz="1600"/>
              <a:t>Biological activation via radicals, transition metals</a:t>
            </a:r>
          </a:p>
          <a:p>
            <a:pPr>
              <a:spcBef>
                <a:spcPct val="0"/>
              </a:spcBef>
              <a:buClrTx/>
              <a:buSzTx/>
              <a:buFontTx/>
              <a:buNone/>
            </a:pPr>
            <a:r>
              <a:rPr lang="en-US" altLang="en-US" sz="1600"/>
              <a:t>Generally, radical intermediates are enzyme-bound</a:t>
            </a:r>
          </a:p>
        </p:txBody>
      </p:sp>
      <p:sp>
        <p:nvSpPr>
          <p:cNvPr id="81939" name="Rectangle 29"/>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extLst>
      <p:ext uri="{BB962C8B-B14F-4D97-AF65-F5344CB8AC3E}">
        <p14:creationId xmlns:p14="http://schemas.microsoft.com/office/powerpoint/2010/main" val="2492588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584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00552" presetClass="entr" presetSubtype="810249212" fill="hold" nodeType="clickEffect">
                                  <p:stCondLst>
                                    <p:cond delay="0"/>
                                  </p:stCondLst>
                                  <p:childTnLst>
                                    <p:set>
                                      <p:cBhvr>
                                        <p:cTn id="10" dur="1" fill="hold">
                                          <p:stCondLst>
                                            <p:cond delay="499"/>
                                          </p:stCondLst>
                                        </p:cTn>
                                        <p:tgtEl>
                                          <p:spTgt spid="58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300552" presetClass="entr" presetSubtype="810249212" fill="hold" grpId="0" nodeType="clickEffect">
                                  <p:stCondLst>
                                    <p:cond delay="0"/>
                                  </p:stCondLst>
                                  <p:childTnLst>
                                    <p:set>
                                      <p:cBhvr>
                                        <p:cTn id="14" dur="1" fill="hold">
                                          <p:stCondLst>
                                            <p:cond delay="499"/>
                                          </p:stCondLst>
                                        </p:cTn>
                                        <p:tgtEl>
                                          <p:spTgt spid="58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00213"/>
            <a:ext cx="6607175"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178300"/>
            <a:ext cx="6403975"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p:cNvSpPr>
            <a:spLocks noChangeArrowheads="1"/>
          </p:cNvSpPr>
          <p:nvPr/>
        </p:nvSpPr>
        <p:spPr bwMode="auto">
          <a:xfrm>
            <a:off x="1331913" y="1773238"/>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58" name="Rectangle 6"/>
          <p:cNvSpPr>
            <a:spLocks noChangeArrowheads="1"/>
          </p:cNvSpPr>
          <p:nvPr/>
        </p:nvSpPr>
        <p:spPr bwMode="auto">
          <a:xfrm>
            <a:off x="1331913" y="4292600"/>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50179" name="Rectangle 3"/>
          <p:cNvSpPr>
            <a:spLocks noGrp="1" noChangeArrowheads="1"/>
          </p:cNvSpPr>
          <p:nvPr>
            <p:ph type="body" sz="half" idx="1"/>
          </p:nvPr>
        </p:nvSpPr>
        <p:spPr/>
        <p:txBody>
          <a:bodyPr/>
          <a:lstStyle/>
          <a:p>
            <a:pPr eaLnBrk="1" hangingPunct="1"/>
            <a:r>
              <a:rPr lang="cs-CZ" sz="2800" smtClean="0"/>
              <a:t>analýza DNA</a:t>
            </a:r>
          </a:p>
        </p:txBody>
      </p:sp>
      <p:pic>
        <p:nvPicPr>
          <p:cNvPr id="50180"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76825" y="1773238"/>
            <a:ext cx="3810000" cy="1593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03350" y="3068638"/>
            <a:ext cx="4032250" cy="3625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933825"/>
            <a:ext cx="141287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941888"/>
            <a:ext cx="19050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Line 8"/>
          <p:cNvSpPr>
            <a:spLocks noChangeShapeType="1"/>
          </p:cNvSpPr>
          <p:nvPr/>
        </p:nvSpPr>
        <p:spPr bwMode="auto">
          <a:xfrm flipH="1" flipV="1">
            <a:off x="2555875" y="3573463"/>
            <a:ext cx="2808288" cy="503237"/>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5" name="Line 9"/>
          <p:cNvSpPr>
            <a:spLocks noChangeShapeType="1"/>
          </p:cNvSpPr>
          <p:nvPr/>
        </p:nvSpPr>
        <p:spPr bwMode="auto">
          <a:xfrm flipH="1" flipV="1">
            <a:off x="3492500" y="4941888"/>
            <a:ext cx="3382963" cy="79057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6" name="Rectangle 10"/>
          <p:cNvSpPr>
            <a:spLocks noChangeArrowheads="1"/>
          </p:cNvSpPr>
          <p:nvPr/>
        </p:nvSpPr>
        <p:spPr bwMode="auto">
          <a:xfrm>
            <a:off x="6443663" y="6673850"/>
            <a:ext cx="255746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600"/>
              <a:t>http://planktonnet.awi.de/portal.php?pagetitle=assetfactsheet&amp;asset_id=15127</a:t>
            </a:r>
          </a:p>
        </p:txBody>
      </p:sp>
      <p:sp>
        <p:nvSpPr>
          <p:cNvPr id="50187" name="Rectangle 11"/>
          <p:cNvSpPr>
            <a:spLocks noChangeArrowheads="1"/>
          </p:cNvSpPr>
          <p:nvPr/>
        </p:nvSpPr>
        <p:spPr bwMode="auto">
          <a:xfrm>
            <a:off x="5292725" y="3716338"/>
            <a:ext cx="1657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http://www.soes.soton.ac.uk/staff/tt/</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1506" name="Group 2"/>
          <p:cNvGrpSpPr>
            <a:grpSpLocks/>
          </p:cNvGrpSpPr>
          <p:nvPr/>
        </p:nvGrpSpPr>
        <p:grpSpPr bwMode="auto">
          <a:xfrm>
            <a:off x="5867400" y="549275"/>
            <a:ext cx="3594100" cy="3594100"/>
            <a:chOff x="3696" y="346"/>
            <a:chExt cx="2264" cy="2264"/>
          </a:xfrm>
        </p:grpSpPr>
        <p:pic>
          <p:nvPicPr>
            <p:cNvPr id="51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54567">
              <a:off x="3696" y="346"/>
              <a:ext cx="2264" cy="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4" descr="NCBI PubChe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2216"/>
              <a:ext cx="129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Rectangle 5"/>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51204" name="Picture 6"/>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187450" y="1700213"/>
            <a:ext cx="4867275" cy="2209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Rectangle 7"/>
          <p:cNvSpPr>
            <a:spLocks noChangeArrowheads="1"/>
          </p:cNvSpPr>
          <p:nvPr/>
        </p:nvSpPr>
        <p:spPr bwMode="auto">
          <a:xfrm>
            <a:off x="4229100" y="6583363"/>
            <a:ext cx="4914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http://www.cyto.purdue.edu/flowcyt/research/micrflow/sieracki/sierack2.htm</a:t>
            </a:r>
          </a:p>
        </p:txBody>
      </p:sp>
      <p:pic>
        <p:nvPicPr>
          <p:cNvPr id="5120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003675"/>
            <a:ext cx="48291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1513" name="Picture 9" descr="Absorption Spectr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076700"/>
            <a:ext cx="15065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4" name="Picture 10" descr="Emission Spect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9613" y="5157788"/>
            <a:ext cx="1649412"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15" name="Rectangle 11"/>
          <p:cNvSpPr>
            <a:spLocks noChangeArrowheads="1"/>
          </p:cNvSpPr>
          <p:nvPr/>
        </p:nvSpPr>
        <p:spPr bwMode="auto">
          <a:xfrm>
            <a:off x="1116013" y="6521450"/>
            <a:ext cx="2376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800"/>
              <a:t>http://omlc.ogi.edu/spectra/PhotochemCAD/html/chlorophyll-a(MeOH).html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727"/>
            <a:ext cx="74009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211" y="4274665"/>
            <a:ext cx="8087190" cy="254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46402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z="4000" smtClean="0"/>
              <a:t>Průtoková cytometrie bezobratlých</a:t>
            </a:r>
          </a:p>
        </p:txBody>
      </p:sp>
      <p:sp>
        <p:nvSpPr>
          <p:cNvPr id="52227" name="Rectangle 3"/>
          <p:cNvSpPr>
            <a:spLocks noGrp="1" noChangeArrowheads="1"/>
          </p:cNvSpPr>
          <p:nvPr>
            <p:ph type="body" sz="half" idx="1"/>
          </p:nvPr>
        </p:nvSpPr>
        <p:spPr>
          <a:xfrm>
            <a:off x="1173163" y="1981200"/>
            <a:ext cx="6278562" cy="4114800"/>
          </a:xfrm>
        </p:spPr>
        <p:txBody>
          <a:bodyPr/>
          <a:lstStyle/>
          <a:p>
            <a:pPr eaLnBrk="1" hangingPunct="1"/>
            <a:r>
              <a:rPr lang="cs-CZ" sz="2800" smtClean="0"/>
              <a:t>lze aplikovat běžné metodické přístupy a fluorescenční značky</a:t>
            </a:r>
          </a:p>
          <a:p>
            <a:pPr eaLnBrk="1" hangingPunct="1">
              <a:buFont typeface="Wingdings" pitchFamily="2" charset="2"/>
              <a:buNone/>
            </a:pPr>
            <a:r>
              <a:rPr lang="cs-CZ" sz="2800" smtClean="0"/>
              <a:t> </a:t>
            </a:r>
          </a:p>
          <a:p>
            <a:pPr eaLnBrk="1" hangingPunct="1"/>
            <a:r>
              <a:rPr lang="cs-CZ" sz="2800" smtClean="0"/>
              <a:t>Příklady aplikací:</a:t>
            </a:r>
          </a:p>
          <a:p>
            <a:pPr lvl="1" eaLnBrk="1" hangingPunct="1"/>
            <a:r>
              <a:rPr lang="cs-CZ" sz="2400" smtClean="0"/>
              <a:t>buněčný cyklus</a:t>
            </a:r>
          </a:p>
          <a:p>
            <a:pPr lvl="1" eaLnBrk="1" hangingPunct="1"/>
            <a:r>
              <a:rPr lang="cs-CZ" sz="2400" smtClean="0"/>
              <a:t>cytotoxicita</a:t>
            </a:r>
          </a:p>
          <a:p>
            <a:pPr lvl="1" eaLnBrk="1" hangingPunct="1"/>
            <a:r>
              <a:rPr lang="cs-CZ" sz="2400" smtClean="0"/>
              <a:t>apoptóza</a:t>
            </a:r>
          </a:p>
        </p:txBody>
      </p:sp>
      <p:pic>
        <p:nvPicPr>
          <p:cNvPr id="52228" name="Picture 4" descr="Long Tongue Tachinid Fly">
            <a:hlinkClick r:id="rId3" tooltip="Long Tongue Tachinid Fly"/>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588125" y="2997200"/>
            <a:ext cx="2286000" cy="152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240px-Miesmuscheln_Mytilus_2">
            <a:hlinkClick r:id="rId5" tooltip="Miesmuscheln Mytilus 2.jpg"/>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48263" y="3789363"/>
            <a:ext cx="1219200" cy="873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013325"/>
            <a:ext cx="2232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868863"/>
            <a:ext cx="2286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b="1" smtClean="0"/>
              <a:t>Invertebrate Survival Journal</a:t>
            </a:r>
            <a:r>
              <a:rPr lang="cs-CZ" smtClean="0"/>
              <a:t> </a:t>
            </a:r>
          </a:p>
        </p:txBody>
      </p:sp>
      <p:pic>
        <p:nvPicPr>
          <p:cNvPr id="532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844675"/>
            <a:ext cx="7772400" cy="30400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Obdélník 1">
            <a:hlinkClick r:id="rId4"/>
          </p:cNvPr>
          <p:cNvSpPr>
            <a:spLocks noChangeArrowheads="1"/>
          </p:cNvSpPr>
          <p:nvPr/>
        </p:nvSpPr>
        <p:spPr bwMode="auto">
          <a:xfrm>
            <a:off x="1187450" y="5949950"/>
            <a:ext cx="437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t>http://www.icms.qmul.ac.uk/flowcytometry/uses/insects/index.html</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5" y="1109383"/>
            <a:ext cx="8659091" cy="414617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5. Representative flow-cytometry scatter plot of hemocytes from 25 oysters.</a:t>
            </a:r>
          </a:p>
        </p:txBody>
      </p:sp>
      <p:sp>
        <p:nvSpPr>
          <p:cNvPr id="4100" name="Text Box 4"/>
          <p:cNvSpPr txBox="1">
            <a:spLocks noChangeArrowheads="1"/>
          </p:cNvSpPr>
          <p:nvPr/>
        </p:nvSpPr>
        <p:spPr bwMode="auto">
          <a:xfrm>
            <a:off x="1115615" y="5748618"/>
            <a:ext cx="7635839"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a:t>Rebelo MdF, Figueiredo EdS, Mariante RM, Nóbrega A, et al. (2013) New Insights from the Oyster Crassostrea rhizophorae on Bivalve Circulating Hemocytes. PLoS ONE 8(2): e57384. doi:10.1371/journal.pone.0057384</a:t>
            </a:r>
          </a:p>
          <a:p>
            <a:pPr eaLnBrk="1" hangingPunct="1"/>
            <a:r>
              <a:rPr lang="en-US" altLang="en-US" sz="1100">
                <a:hlinkClick r:id="rId3"/>
              </a:rPr>
              <a:t>http://www.plosone.org/article/info:doi/10.1371/journal.pone.0057384</a:t>
            </a:r>
            <a:endParaRPr lang="en-US" altLang="en-US" sz="110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458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091" y="762000"/>
            <a:ext cx="502227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6. Proposed model for hemocyte maturation, as seen by flow cytometry.</a:t>
            </a:r>
          </a:p>
        </p:txBody>
      </p:sp>
      <p:sp>
        <p:nvSpPr>
          <p:cNvPr id="4100" name="Text Box 4"/>
          <p:cNvSpPr txBox="1">
            <a:spLocks noChangeArrowheads="1"/>
          </p:cNvSpPr>
          <p:nvPr/>
        </p:nvSpPr>
        <p:spPr bwMode="auto">
          <a:xfrm>
            <a:off x="971599" y="5748618"/>
            <a:ext cx="7779855"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dirty="0" err="1"/>
              <a:t>Rebelo</a:t>
            </a:r>
            <a:r>
              <a:rPr lang="en-US" altLang="en-US" sz="1100" dirty="0"/>
              <a:t> </a:t>
            </a:r>
            <a:r>
              <a:rPr lang="en-US" altLang="en-US" sz="1100" dirty="0" err="1"/>
              <a:t>MdF</a:t>
            </a:r>
            <a:r>
              <a:rPr lang="en-US" altLang="en-US" sz="1100" dirty="0"/>
              <a:t>, </a:t>
            </a:r>
            <a:r>
              <a:rPr lang="en-US" altLang="en-US" sz="1100" dirty="0" err="1"/>
              <a:t>Figueiredo</a:t>
            </a:r>
            <a:r>
              <a:rPr lang="en-US" altLang="en-US" sz="1100" dirty="0"/>
              <a:t> </a:t>
            </a:r>
            <a:r>
              <a:rPr lang="en-US" altLang="en-US" sz="1100" dirty="0" err="1"/>
              <a:t>EdS</a:t>
            </a:r>
            <a:r>
              <a:rPr lang="en-US" altLang="en-US" sz="1100" dirty="0"/>
              <a:t>, </a:t>
            </a:r>
            <a:r>
              <a:rPr lang="en-US" altLang="en-US" sz="1100" dirty="0" err="1"/>
              <a:t>Mariante</a:t>
            </a:r>
            <a:r>
              <a:rPr lang="en-US" altLang="en-US" sz="1100" dirty="0"/>
              <a:t> RM, </a:t>
            </a:r>
            <a:r>
              <a:rPr lang="en-US" altLang="en-US" sz="1100" dirty="0" err="1"/>
              <a:t>Nóbrega</a:t>
            </a:r>
            <a:r>
              <a:rPr lang="en-US" altLang="en-US" sz="1100" dirty="0"/>
              <a:t> A, et al. (2013) New Insights from the Oyster </a:t>
            </a:r>
            <a:r>
              <a:rPr lang="en-US" altLang="en-US" sz="1100" dirty="0" err="1"/>
              <a:t>Crassostrea</a:t>
            </a:r>
            <a:r>
              <a:rPr lang="en-US" altLang="en-US" sz="1100" dirty="0"/>
              <a:t> </a:t>
            </a:r>
            <a:r>
              <a:rPr lang="en-US" altLang="en-US" sz="1100" dirty="0" err="1"/>
              <a:t>rhizophorae</a:t>
            </a:r>
            <a:r>
              <a:rPr lang="en-US" altLang="en-US" sz="1100" dirty="0"/>
              <a:t> on Bivalve Circulating </a:t>
            </a:r>
            <a:r>
              <a:rPr lang="en-US" altLang="en-US" sz="1100" dirty="0" err="1"/>
              <a:t>Hemocytes</a:t>
            </a:r>
            <a:r>
              <a:rPr lang="en-US" altLang="en-US" sz="1100" dirty="0"/>
              <a:t>. </a:t>
            </a:r>
            <a:r>
              <a:rPr lang="en-US" altLang="en-US" sz="1100" dirty="0" err="1"/>
              <a:t>PLoS</a:t>
            </a:r>
            <a:r>
              <a:rPr lang="en-US" altLang="en-US" sz="1100" dirty="0"/>
              <a:t> ONE 8(2): e57384. doi:10.1371/journal.pone.0057384</a:t>
            </a:r>
          </a:p>
          <a:p>
            <a:pPr eaLnBrk="1" hangingPunct="1"/>
            <a:r>
              <a:rPr lang="en-US" altLang="en-US" sz="1100" dirty="0">
                <a:hlinkClick r:id="rId3"/>
              </a:rPr>
              <a:t>http://www.plosone.org/article/info:doi/10.1371/journal.pone.0057384</a:t>
            </a:r>
            <a:endParaRPr lang="en-US" altLang="en-US" sz="11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044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dirty="0" err="1" smtClean="0"/>
              <a:t>Shrnut</a:t>
            </a:r>
            <a:r>
              <a:rPr lang="cs-CZ" dirty="0" smtClean="0"/>
              <a:t>í přednášky</a:t>
            </a:r>
            <a:endParaRPr lang="en-US" dirty="0" smtClean="0"/>
          </a:p>
        </p:txBody>
      </p:sp>
      <p:sp>
        <p:nvSpPr>
          <p:cNvPr id="67587" name="Rectangle 3"/>
          <p:cNvSpPr>
            <a:spLocks noGrp="1" noChangeArrowheads="1"/>
          </p:cNvSpPr>
          <p:nvPr>
            <p:ph type="body" idx="1"/>
          </p:nvPr>
        </p:nvSpPr>
        <p:spPr>
          <a:xfrm>
            <a:off x="1371600" y="1198563"/>
            <a:ext cx="7772400" cy="2590800"/>
          </a:xfrm>
        </p:spPr>
        <p:txBody>
          <a:bodyPr/>
          <a:lstStyle/>
          <a:p>
            <a:pPr eaLnBrk="1" hangingPunct="1">
              <a:lnSpc>
                <a:spcPct val="80000"/>
              </a:lnSpc>
            </a:pPr>
            <a:r>
              <a:rPr lang="cs-CZ" sz="1600" dirty="0" smtClean="0"/>
              <a:t>„</a:t>
            </a:r>
            <a:r>
              <a:rPr lang="cs-CZ" sz="1600" dirty="0" err="1" smtClean="0"/>
              <a:t>High-throughput</a:t>
            </a:r>
            <a:r>
              <a:rPr lang="cs-CZ" sz="1600" dirty="0" smtClean="0"/>
              <a:t>“ průtoková </a:t>
            </a:r>
            <a:r>
              <a:rPr lang="cs-CZ" sz="1600" dirty="0" err="1" smtClean="0"/>
              <a:t>cytometrie</a:t>
            </a:r>
            <a:r>
              <a:rPr lang="cs-CZ" sz="1600" dirty="0" smtClean="0"/>
              <a:t> …</a:t>
            </a:r>
            <a:endParaRPr lang="en-US" sz="1600" dirty="0" smtClean="0"/>
          </a:p>
          <a:p>
            <a:pPr eaLnBrk="1" hangingPunct="1">
              <a:lnSpc>
                <a:spcPct val="80000"/>
              </a:lnSpc>
            </a:pPr>
            <a:r>
              <a:rPr lang="en-US" sz="1600" dirty="0" smtClean="0"/>
              <a:t> </a:t>
            </a:r>
            <a:r>
              <a:rPr lang="cs-CZ" sz="1600" dirty="0" smtClean="0"/>
              <a:t>… a uplatnění vícebarevné detekce a </a:t>
            </a:r>
            <a:r>
              <a:rPr lang="cs-CZ" sz="1600" dirty="0" err="1" smtClean="0"/>
              <a:t>beads</a:t>
            </a:r>
            <a:r>
              <a:rPr lang="cs-CZ" sz="1600" dirty="0" smtClean="0"/>
              <a:t> </a:t>
            </a:r>
            <a:r>
              <a:rPr lang="cs-CZ" sz="1600" dirty="0" err="1" smtClean="0"/>
              <a:t>array</a:t>
            </a:r>
            <a:endParaRPr lang="en-US" sz="1600" dirty="0" smtClean="0"/>
          </a:p>
          <a:p>
            <a:pPr eaLnBrk="1" hangingPunct="1">
              <a:lnSpc>
                <a:spcPct val="80000"/>
              </a:lnSpc>
            </a:pPr>
            <a:r>
              <a:rPr lang="en-US" sz="1600" dirty="0" smtClean="0">
                <a:latin typeface="Tahoma" pitchFamily="34" charset="0"/>
                <a:cs typeface="Times New Roman" pitchFamily="18" charset="0"/>
              </a:rPr>
              <a:t> </a:t>
            </a:r>
            <a:r>
              <a:rPr lang="en-US" sz="1600" dirty="0" err="1" smtClean="0">
                <a:latin typeface="Tahoma" pitchFamily="34" charset="0"/>
                <a:cs typeface="Times New Roman" pitchFamily="18" charset="0"/>
              </a:rPr>
              <a:t>sortrov</a:t>
            </a:r>
            <a:r>
              <a:rPr lang="cs-CZ" sz="1600" dirty="0" err="1" smtClean="0">
                <a:latin typeface="Tahoma" pitchFamily="34" charset="0"/>
                <a:cs typeface="Times New Roman" pitchFamily="18" charset="0"/>
              </a:rPr>
              <a:t>ání</a:t>
            </a:r>
            <a:r>
              <a:rPr lang="cs-CZ" sz="1600" dirty="0" smtClean="0">
                <a:latin typeface="Tahoma" pitchFamily="34" charset="0"/>
                <a:cs typeface="Times New Roman" pitchFamily="18" charset="0"/>
              </a:rPr>
              <a:t> chromozómů</a:t>
            </a:r>
            <a:endParaRPr lang="cs-CZ" sz="900" dirty="0" smtClean="0">
              <a:latin typeface="Tahoma" pitchFamily="34" charset="0"/>
              <a:cs typeface="Times New Roman" pitchFamily="18" charset="0"/>
            </a:endParaRPr>
          </a:p>
          <a:p>
            <a:pPr eaLnBrk="1" hangingPunct="1">
              <a:lnSpc>
                <a:spcPct val="80000"/>
              </a:lnSpc>
            </a:pPr>
            <a:r>
              <a:rPr lang="en-US" sz="1600" dirty="0" smtClean="0">
                <a:latin typeface="Tahoma" pitchFamily="34" charset="0"/>
                <a:cs typeface="Times New Roman" pitchFamily="18" charset="0"/>
              </a:rPr>
              <a:t> </a:t>
            </a:r>
            <a:r>
              <a:rPr lang="cs-CZ" sz="1600" dirty="0" smtClean="0">
                <a:latin typeface="Tahoma" pitchFamily="34" charset="0"/>
                <a:cs typeface="Times New Roman" pitchFamily="18" charset="0"/>
              </a:rPr>
              <a:t>aplikace v mikrobiologii, hydrobiologii a studiu bezobratlých</a:t>
            </a:r>
            <a:endParaRPr lang="en-US" sz="1600" dirty="0" smtClean="0">
              <a:latin typeface="Tahoma" pitchFamily="34" charset="0"/>
              <a:cs typeface="Times New Roman" pitchFamily="18" charset="0"/>
            </a:endParaRPr>
          </a:p>
        </p:txBody>
      </p:sp>
      <p:sp>
        <p:nvSpPr>
          <p:cNvPr id="67588" name="Text Box 4"/>
          <p:cNvSpPr txBox="1">
            <a:spLocks noChangeArrowheads="1"/>
          </p:cNvSpPr>
          <p:nvPr/>
        </p:nvSpPr>
        <p:spPr bwMode="auto">
          <a:xfrm>
            <a:off x="1476375" y="2924175"/>
            <a:ext cx="6913563" cy="2062103"/>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600" b="1" dirty="0">
                <a:latin typeface="Times New Roman" pitchFamily="18" charset="0"/>
              </a:rPr>
              <a:t>Na konci dnešní přednášky </a:t>
            </a:r>
            <a:r>
              <a:rPr lang="cs-CZ" sz="1600" b="1" dirty="0" smtClean="0">
                <a:latin typeface="Times New Roman" pitchFamily="18" charset="0"/>
              </a:rPr>
              <a:t>byste </a:t>
            </a:r>
            <a:r>
              <a:rPr lang="cs-CZ" sz="1600" b="1" dirty="0">
                <a:latin typeface="Times New Roman" pitchFamily="18" charset="0"/>
              </a:rPr>
              <a:t>měli</a:t>
            </a:r>
            <a:r>
              <a:rPr lang="en-US" sz="1600" b="1" dirty="0">
                <a:latin typeface="Times New Roman" pitchFamily="18" charset="0"/>
              </a:rPr>
              <a:t>:</a:t>
            </a:r>
            <a:endParaRPr lang="cs-CZ" sz="1600" dirty="0">
              <a:latin typeface="Times New Roman" pitchFamily="18" charset="0"/>
            </a:endParaRPr>
          </a:p>
          <a:p>
            <a:pPr>
              <a:buFontTx/>
              <a:buAutoNum type="arabicPeriod"/>
            </a:pPr>
            <a:endParaRPr lang="cs-CZ" sz="1600" dirty="0">
              <a:latin typeface="Times New Roman" pitchFamily="18" charset="0"/>
            </a:endParaRPr>
          </a:p>
          <a:p>
            <a:pPr>
              <a:buFontTx/>
              <a:buAutoNum type="arabicPeriod"/>
            </a:pPr>
            <a:r>
              <a:rPr lang="cs-CZ" sz="1600" dirty="0"/>
              <a:t>vědět co je to „h</a:t>
            </a:r>
            <a:r>
              <a:rPr lang="en-US" sz="1600" dirty="0" err="1"/>
              <a:t>igh</a:t>
            </a:r>
            <a:r>
              <a:rPr lang="cs-CZ" sz="1600" dirty="0"/>
              <a:t>-t</a:t>
            </a:r>
            <a:r>
              <a:rPr lang="en-US" sz="1600" dirty="0" err="1"/>
              <a:t>hroughput</a:t>
            </a:r>
            <a:r>
              <a:rPr lang="cs-CZ" sz="1600" dirty="0"/>
              <a:t>„ </a:t>
            </a:r>
            <a:r>
              <a:rPr lang="cs-CZ" sz="1600" dirty="0" err="1"/>
              <a:t>průtoká</a:t>
            </a:r>
            <a:r>
              <a:rPr lang="cs-CZ" sz="1600" dirty="0"/>
              <a:t> </a:t>
            </a:r>
            <a:r>
              <a:rPr lang="cs-CZ" sz="1600" dirty="0" err="1"/>
              <a:t>cytometrie</a:t>
            </a:r>
            <a:r>
              <a:rPr lang="cs-CZ" sz="1600" dirty="0"/>
              <a:t> </a:t>
            </a:r>
            <a:endParaRPr lang="en-US" sz="1600" dirty="0"/>
          </a:p>
          <a:p>
            <a:pPr lvl="1"/>
            <a:r>
              <a:rPr lang="en-US" sz="1600" dirty="0"/>
              <a:t> </a:t>
            </a:r>
            <a:r>
              <a:rPr lang="cs-CZ" sz="1600" dirty="0"/>
              <a:t>…a jak se v ní může uplatnit princip vícebarevného značení.</a:t>
            </a:r>
            <a:endParaRPr lang="en-US" sz="1600" dirty="0"/>
          </a:p>
          <a:p>
            <a:pPr>
              <a:buFontTx/>
              <a:buAutoNum type="arabicPeriod"/>
            </a:pPr>
            <a:r>
              <a:rPr lang="cs-CZ" sz="1600" dirty="0"/>
              <a:t>znát základní principy měření a </a:t>
            </a:r>
            <a:r>
              <a:rPr lang="cs-CZ" sz="1600" dirty="0" err="1"/>
              <a:t>sortrování</a:t>
            </a:r>
            <a:r>
              <a:rPr lang="cs-CZ" sz="1600" dirty="0"/>
              <a:t> chromozómů pomocí průtokového </a:t>
            </a:r>
            <a:r>
              <a:rPr lang="cs-CZ" sz="1600" dirty="0" err="1"/>
              <a:t>cytometru</a:t>
            </a:r>
            <a:r>
              <a:rPr lang="cs-CZ" sz="1600" dirty="0"/>
              <a:t>;</a:t>
            </a:r>
            <a:endParaRPr lang="en-US" sz="1600" dirty="0"/>
          </a:p>
          <a:p>
            <a:pPr>
              <a:buFontTx/>
              <a:buAutoNum type="arabicPeriod"/>
            </a:pPr>
            <a:r>
              <a:rPr lang="cs-CZ" sz="1600" dirty="0"/>
              <a:t>mít představu o možných aplikacích průtokové </a:t>
            </a:r>
            <a:r>
              <a:rPr lang="cs-CZ" sz="1600" dirty="0" err="1"/>
              <a:t>cytometrie</a:t>
            </a:r>
            <a:r>
              <a:rPr lang="cs-CZ" sz="1600" dirty="0"/>
              <a:t> v mikrobiologii, hydrobiologii a studiu </a:t>
            </a:r>
            <a:r>
              <a:rPr lang="cs-CZ" sz="1600" dirty="0" smtClean="0"/>
              <a:t>bezobratlých</a:t>
            </a:r>
            <a:endParaRPr lang="cs-CZ" sz="1600" dirty="0"/>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20888" y="-152400"/>
            <a:ext cx="7772400" cy="1143000"/>
          </a:xfrm>
        </p:spPr>
        <p:txBody>
          <a:bodyPr/>
          <a:lstStyle/>
          <a:p>
            <a:pPr eaLnBrk="1" hangingPunct="1"/>
            <a:r>
              <a:rPr lang="en-US" altLang="en-US" sz="3600" smtClean="0">
                <a:solidFill>
                  <a:schemeClr val="bg1"/>
                </a:solidFill>
              </a:rPr>
              <a:t>Potential sites of intervention</a:t>
            </a:r>
          </a:p>
        </p:txBody>
      </p:sp>
      <p:sp>
        <p:nvSpPr>
          <p:cNvPr id="82947" name="Text Box 3"/>
          <p:cNvSpPr txBox="1">
            <a:spLocks noChangeArrowheads="1"/>
          </p:cNvSpPr>
          <p:nvPr/>
        </p:nvSpPr>
        <p:spPr bwMode="auto">
          <a:xfrm>
            <a:off x="107950" y="3101975"/>
            <a:ext cx="155575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Oxidative</a:t>
            </a:r>
          </a:p>
          <a:p>
            <a:pPr algn="ctr">
              <a:spcBef>
                <a:spcPct val="0"/>
              </a:spcBef>
              <a:buClrTx/>
              <a:buSzTx/>
              <a:buFontTx/>
              <a:buNone/>
            </a:pPr>
            <a:r>
              <a:rPr lang="en-US" altLang="en-US" sz="2400" b="1">
                <a:solidFill>
                  <a:srgbClr val="FFFF00"/>
                </a:solidFill>
              </a:rPr>
              <a:t>Stress</a:t>
            </a:r>
          </a:p>
        </p:txBody>
      </p:sp>
      <p:grpSp>
        <p:nvGrpSpPr>
          <p:cNvPr id="82948" name="Group 4"/>
          <p:cNvGrpSpPr>
            <a:grpSpLocks/>
          </p:cNvGrpSpPr>
          <p:nvPr/>
        </p:nvGrpSpPr>
        <p:grpSpPr bwMode="auto">
          <a:xfrm>
            <a:off x="6775450" y="784225"/>
            <a:ext cx="2330450" cy="5459413"/>
            <a:chOff x="3968" y="517"/>
            <a:chExt cx="1468" cy="3439"/>
          </a:xfrm>
        </p:grpSpPr>
        <p:sp>
          <p:nvSpPr>
            <p:cNvPr id="82984" name="Text Box 5"/>
            <p:cNvSpPr txBox="1">
              <a:spLocks noChangeArrowheads="1"/>
            </p:cNvSpPr>
            <p:nvPr/>
          </p:nvSpPr>
          <p:spPr bwMode="auto">
            <a:xfrm>
              <a:off x="3985" y="517"/>
              <a:ext cx="1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Neurodegeneration</a:t>
              </a:r>
            </a:p>
          </p:txBody>
        </p:sp>
        <p:sp>
          <p:nvSpPr>
            <p:cNvPr id="82985" name="Text Box 6"/>
            <p:cNvSpPr txBox="1">
              <a:spLocks noChangeArrowheads="1"/>
            </p:cNvSpPr>
            <p:nvPr/>
          </p:nvSpPr>
          <p:spPr bwMode="auto">
            <a:xfrm>
              <a:off x="4400" y="3725"/>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Cancer</a:t>
              </a:r>
            </a:p>
          </p:txBody>
        </p:sp>
        <p:sp>
          <p:nvSpPr>
            <p:cNvPr id="82986" name="Text Box 7"/>
            <p:cNvSpPr txBox="1">
              <a:spLocks noChangeArrowheads="1"/>
            </p:cNvSpPr>
            <p:nvPr/>
          </p:nvSpPr>
          <p:spPr bwMode="auto">
            <a:xfrm>
              <a:off x="4152" y="918"/>
              <a:ext cx="11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Vascular Tone</a:t>
              </a:r>
            </a:p>
          </p:txBody>
        </p:sp>
        <p:sp>
          <p:nvSpPr>
            <p:cNvPr id="82987" name="Text Box 8"/>
            <p:cNvSpPr txBox="1">
              <a:spLocks noChangeArrowheads="1"/>
            </p:cNvSpPr>
            <p:nvPr/>
          </p:nvSpPr>
          <p:spPr bwMode="auto">
            <a:xfrm>
              <a:off x="4124" y="1319"/>
              <a:ext cx="1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Cardiac Output</a:t>
              </a:r>
            </a:p>
          </p:txBody>
        </p:sp>
        <p:sp>
          <p:nvSpPr>
            <p:cNvPr id="82988" name="Text Box 9"/>
            <p:cNvSpPr txBox="1">
              <a:spLocks noChangeArrowheads="1"/>
            </p:cNvSpPr>
            <p:nvPr/>
          </p:nvSpPr>
          <p:spPr bwMode="auto">
            <a:xfrm>
              <a:off x="4120" y="1720"/>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Sensory Acuity</a:t>
              </a:r>
            </a:p>
          </p:txBody>
        </p:sp>
        <p:sp>
          <p:nvSpPr>
            <p:cNvPr id="82989" name="Text Box 10"/>
            <p:cNvSpPr txBox="1">
              <a:spLocks noChangeArrowheads="1"/>
            </p:cNvSpPr>
            <p:nvPr/>
          </p:nvSpPr>
          <p:spPr bwMode="auto">
            <a:xfrm>
              <a:off x="4120" y="2121"/>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Skin Thickness</a:t>
              </a:r>
            </a:p>
          </p:txBody>
        </p:sp>
        <p:sp>
          <p:nvSpPr>
            <p:cNvPr id="82990" name="Text Box 11"/>
            <p:cNvSpPr txBox="1">
              <a:spLocks noChangeArrowheads="1"/>
            </p:cNvSpPr>
            <p:nvPr/>
          </p:nvSpPr>
          <p:spPr bwMode="auto">
            <a:xfrm>
              <a:off x="4184" y="2522"/>
              <a:ext cx="10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Bone Density</a:t>
              </a:r>
            </a:p>
          </p:txBody>
        </p:sp>
        <p:sp>
          <p:nvSpPr>
            <p:cNvPr id="82991" name="Text Box 12"/>
            <p:cNvSpPr txBox="1">
              <a:spLocks noChangeArrowheads="1"/>
            </p:cNvSpPr>
            <p:nvPr/>
          </p:nvSpPr>
          <p:spPr bwMode="auto">
            <a:xfrm>
              <a:off x="3968" y="2923"/>
              <a:ext cx="1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Endocrine Function</a:t>
              </a:r>
            </a:p>
          </p:txBody>
        </p:sp>
        <p:sp>
          <p:nvSpPr>
            <p:cNvPr id="82992" name="Text Box 13"/>
            <p:cNvSpPr txBox="1">
              <a:spLocks noChangeArrowheads="1"/>
            </p:cNvSpPr>
            <p:nvPr/>
          </p:nvSpPr>
          <p:spPr bwMode="auto">
            <a:xfrm>
              <a:off x="4044" y="3324"/>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Immune Function</a:t>
              </a:r>
            </a:p>
          </p:txBody>
        </p:sp>
      </p:grpSp>
      <p:grpSp>
        <p:nvGrpSpPr>
          <p:cNvPr id="82949" name="Group 14"/>
          <p:cNvGrpSpPr>
            <a:grpSpLocks/>
          </p:cNvGrpSpPr>
          <p:nvPr/>
        </p:nvGrpSpPr>
        <p:grpSpPr bwMode="auto">
          <a:xfrm>
            <a:off x="885825" y="3924300"/>
            <a:ext cx="6575425" cy="2136775"/>
            <a:chOff x="490" y="2472"/>
            <a:chExt cx="4142" cy="1346"/>
          </a:xfrm>
        </p:grpSpPr>
        <p:sp>
          <p:nvSpPr>
            <p:cNvPr id="82978" name="Text Box 15"/>
            <p:cNvSpPr txBox="1">
              <a:spLocks noChangeArrowheads="1"/>
            </p:cNvSpPr>
            <p:nvPr/>
          </p:nvSpPr>
          <p:spPr bwMode="auto">
            <a:xfrm>
              <a:off x="1351" y="2475"/>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DNA</a:t>
              </a:r>
            </a:p>
            <a:p>
              <a:pPr algn="ctr">
                <a:spcBef>
                  <a:spcPct val="0"/>
                </a:spcBef>
                <a:buClrTx/>
                <a:buSzTx/>
                <a:buFontTx/>
                <a:buNone/>
              </a:pPr>
              <a:r>
                <a:rPr lang="en-US" altLang="en-US" sz="2400" b="1">
                  <a:solidFill>
                    <a:srgbClr val="FFFF00"/>
                  </a:solidFill>
                </a:rPr>
                <a:t>Damage</a:t>
              </a:r>
            </a:p>
          </p:txBody>
        </p:sp>
        <p:sp>
          <p:nvSpPr>
            <p:cNvPr id="82979" name="Text Box 16"/>
            <p:cNvSpPr txBox="1">
              <a:spLocks noChangeArrowheads="1"/>
            </p:cNvSpPr>
            <p:nvPr/>
          </p:nvSpPr>
          <p:spPr bwMode="auto">
            <a:xfrm>
              <a:off x="2674" y="3203"/>
              <a:ext cx="13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Oncogenesis</a:t>
              </a:r>
            </a:p>
          </p:txBody>
        </p:sp>
        <p:grpSp>
          <p:nvGrpSpPr>
            <p:cNvPr id="82980" name="Group 17"/>
            <p:cNvGrpSpPr>
              <a:grpSpLocks/>
            </p:cNvGrpSpPr>
            <p:nvPr/>
          </p:nvGrpSpPr>
          <p:grpSpPr bwMode="auto">
            <a:xfrm>
              <a:off x="490" y="2472"/>
              <a:ext cx="4142" cy="1346"/>
              <a:chOff x="490" y="2472"/>
              <a:chExt cx="4142" cy="1346"/>
            </a:xfrm>
          </p:grpSpPr>
          <p:cxnSp>
            <p:nvCxnSpPr>
              <p:cNvPr id="82981" name="AutoShape 18"/>
              <p:cNvCxnSpPr>
                <a:cxnSpLocks noChangeShapeType="1"/>
                <a:stCxn id="82947" idx="2"/>
                <a:endCxn id="82978" idx="1"/>
              </p:cNvCxnSpPr>
              <p:nvPr/>
            </p:nvCxnSpPr>
            <p:spPr bwMode="auto">
              <a:xfrm>
                <a:off x="490" y="2472"/>
                <a:ext cx="861" cy="262"/>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2" name="AutoShape 19"/>
              <p:cNvCxnSpPr>
                <a:cxnSpLocks noChangeShapeType="1"/>
                <a:stCxn id="82978" idx="3"/>
                <a:endCxn id="82979" idx="1"/>
              </p:cNvCxnSpPr>
              <p:nvPr/>
            </p:nvCxnSpPr>
            <p:spPr bwMode="auto">
              <a:xfrm>
                <a:off x="2214" y="2734"/>
                <a:ext cx="460" cy="613"/>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3" name="AutoShape 20"/>
              <p:cNvCxnSpPr>
                <a:cxnSpLocks noChangeShapeType="1"/>
                <a:stCxn id="82979" idx="3"/>
                <a:endCxn id="82985" idx="1"/>
              </p:cNvCxnSpPr>
              <p:nvPr/>
            </p:nvCxnSpPr>
            <p:spPr bwMode="auto">
              <a:xfrm>
                <a:off x="3996" y="3347"/>
                <a:ext cx="636" cy="471"/>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2950" name="Group 21"/>
          <p:cNvGrpSpPr>
            <a:grpSpLocks/>
          </p:cNvGrpSpPr>
          <p:nvPr/>
        </p:nvGrpSpPr>
        <p:grpSpPr bwMode="auto">
          <a:xfrm>
            <a:off x="885825" y="968375"/>
            <a:ext cx="6137275" cy="3819525"/>
            <a:chOff x="490" y="610"/>
            <a:chExt cx="3866" cy="2406"/>
          </a:xfrm>
        </p:grpSpPr>
        <p:sp>
          <p:nvSpPr>
            <p:cNvPr id="82969" name="Text Box 22"/>
            <p:cNvSpPr txBox="1">
              <a:spLocks noChangeArrowheads="1"/>
            </p:cNvSpPr>
            <p:nvPr/>
          </p:nvSpPr>
          <p:spPr bwMode="auto">
            <a:xfrm>
              <a:off x="1096" y="1187"/>
              <a:ext cx="137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Mitochondrial</a:t>
              </a:r>
            </a:p>
            <a:p>
              <a:pPr algn="ctr">
                <a:spcBef>
                  <a:spcPct val="0"/>
                </a:spcBef>
                <a:buClrTx/>
                <a:buSzTx/>
                <a:buFontTx/>
                <a:buNone/>
              </a:pPr>
              <a:r>
                <a:rPr lang="en-US" altLang="en-US" sz="2400" b="1">
                  <a:solidFill>
                    <a:srgbClr val="FFFF00"/>
                  </a:solidFill>
                </a:rPr>
                <a:t>Damage</a:t>
              </a:r>
            </a:p>
          </p:txBody>
        </p:sp>
        <p:sp>
          <p:nvSpPr>
            <p:cNvPr id="82970" name="Text Box 23"/>
            <p:cNvSpPr txBox="1">
              <a:spLocks noChangeArrowheads="1"/>
            </p:cNvSpPr>
            <p:nvPr/>
          </p:nvSpPr>
          <p:spPr bwMode="auto">
            <a:xfrm>
              <a:off x="2952" y="826"/>
              <a:ext cx="76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Energy</a:t>
              </a:r>
            </a:p>
            <a:p>
              <a:pPr algn="ctr">
                <a:spcBef>
                  <a:spcPct val="0"/>
                </a:spcBef>
                <a:buClrTx/>
                <a:buSzTx/>
                <a:buFontTx/>
                <a:buNone/>
              </a:pPr>
              <a:r>
                <a:rPr lang="en-US" altLang="en-US" sz="2400" b="1">
                  <a:solidFill>
                    <a:srgbClr val="FFFF00"/>
                  </a:solidFill>
                </a:rPr>
                <a:t>Crisis</a:t>
              </a:r>
            </a:p>
          </p:txBody>
        </p:sp>
        <p:grpSp>
          <p:nvGrpSpPr>
            <p:cNvPr id="82971" name="Group 24"/>
            <p:cNvGrpSpPr>
              <a:grpSpLocks/>
            </p:cNvGrpSpPr>
            <p:nvPr/>
          </p:nvGrpSpPr>
          <p:grpSpPr bwMode="auto">
            <a:xfrm>
              <a:off x="490" y="610"/>
              <a:ext cx="3866" cy="2406"/>
              <a:chOff x="490" y="610"/>
              <a:chExt cx="3866" cy="2406"/>
            </a:xfrm>
          </p:grpSpPr>
          <p:grpSp>
            <p:nvGrpSpPr>
              <p:cNvPr id="82972" name="Group 25"/>
              <p:cNvGrpSpPr>
                <a:grpSpLocks/>
              </p:cNvGrpSpPr>
              <p:nvPr/>
            </p:nvGrpSpPr>
            <p:grpSpPr bwMode="auto">
              <a:xfrm>
                <a:off x="490" y="610"/>
                <a:ext cx="3866" cy="1344"/>
                <a:chOff x="490" y="610"/>
                <a:chExt cx="3866" cy="1344"/>
              </a:xfrm>
            </p:grpSpPr>
            <p:cxnSp>
              <p:nvCxnSpPr>
                <p:cNvPr id="82974" name="AutoShape 26"/>
                <p:cNvCxnSpPr>
                  <a:cxnSpLocks noChangeShapeType="1"/>
                  <a:stCxn id="82947" idx="0"/>
                  <a:endCxn id="82969" idx="1"/>
                </p:cNvCxnSpPr>
                <p:nvPr/>
              </p:nvCxnSpPr>
              <p:spPr bwMode="auto">
                <a:xfrm flipV="1">
                  <a:off x="490" y="1446"/>
                  <a:ext cx="605" cy="508"/>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5" name="AutoShape 27"/>
                <p:cNvCxnSpPr>
                  <a:cxnSpLocks noChangeShapeType="1"/>
                  <a:stCxn id="82969" idx="3"/>
                  <a:endCxn id="82970" idx="1"/>
                </p:cNvCxnSpPr>
                <p:nvPr/>
              </p:nvCxnSpPr>
              <p:spPr bwMode="auto">
                <a:xfrm flipV="1">
                  <a:off x="2470" y="1085"/>
                  <a:ext cx="482" cy="36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6" name="AutoShape 28"/>
                <p:cNvCxnSpPr>
                  <a:cxnSpLocks noChangeShapeType="1"/>
                  <a:stCxn id="82970" idx="3"/>
                  <a:endCxn id="82984" idx="1"/>
                </p:cNvCxnSpPr>
                <p:nvPr/>
              </p:nvCxnSpPr>
              <p:spPr bwMode="auto">
                <a:xfrm flipV="1">
                  <a:off x="3719" y="610"/>
                  <a:ext cx="498" cy="475"/>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7" name="AutoShape 29"/>
                <p:cNvCxnSpPr>
                  <a:cxnSpLocks noChangeShapeType="1"/>
                  <a:stCxn id="82970" idx="3"/>
                  <a:endCxn id="82987" idx="1"/>
                </p:cNvCxnSpPr>
                <p:nvPr/>
              </p:nvCxnSpPr>
              <p:spPr bwMode="auto">
                <a:xfrm>
                  <a:off x="3719" y="1085"/>
                  <a:ext cx="637" cy="327"/>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73" name="AutoShape 30"/>
              <p:cNvCxnSpPr>
                <a:cxnSpLocks noChangeShapeType="1"/>
                <a:stCxn id="82970" idx="3"/>
                <a:endCxn id="82991" idx="1"/>
              </p:cNvCxnSpPr>
              <p:nvPr/>
            </p:nvCxnSpPr>
            <p:spPr bwMode="auto">
              <a:xfrm>
                <a:off x="3719" y="1085"/>
                <a:ext cx="481" cy="193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86783" name="Group 31"/>
          <p:cNvGrpSpPr>
            <a:grpSpLocks/>
          </p:cNvGrpSpPr>
          <p:nvPr/>
        </p:nvGrpSpPr>
        <p:grpSpPr bwMode="auto">
          <a:xfrm>
            <a:off x="7016750" y="3514725"/>
            <a:ext cx="1746250" cy="1725613"/>
            <a:chOff x="4352" y="2214"/>
            <a:chExt cx="1100" cy="1087"/>
          </a:xfrm>
        </p:grpSpPr>
        <p:cxnSp>
          <p:nvCxnSpPr>
            <p:cNvPr id="82965" name="AutoShape 32"/>
            <p:cNvCxnSpPr>
              <a:cxnSpLocks noChangeShapeType="1"/>
              <a:stCxn id="82991" idx="0"/>
              <a:endCxn id="82990" idx="3"/>
            </p:cNvCxnSpPr>
            <p:nvPr/>
          </p:nvCxnSpPr>
          <p:spPr bwMode="auto">
            <a:xfrm rot="-5400000">
              <a:off x="5050" y="2499"/>
              <a:ext cx="285" cy="518"/>
            </a:xfrm>
            <a:prstGeom prst="curvedConnector4">
              <a:avLst>
                <a:gd name="adj1" fmla="val 31926"/>
                <a:gd name="adj2" fmla="val 133782"/>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6" name="AutoShape 33"/>
            <p:cNvCxnSpPr>
              <a:cxnSpLocks noChangeShapeType="1"/>
              <a:stCxn id="82991" idx="2"/>
              <a:endCxn id="82992" idx="0"/>
            </p:cNvCxnSpPr>
            <p:nvPr/>
          </p:nvCxnSpPr>
          <p:spPr bwMode="auto">
            <a:xfrm rot="5400000">
              <a:off x="4849" y="3216"/>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7" name="AutoShape 34"/>
            <p:cNvCxnSpPr>
              <a:cxnSpLocks noChangeShapeType="1"/>
              <a:stCxn id="82991" idx="0"/>
              <a:endCxn id="82990" idx="2"/>
            </p:cNvCxnSpPr>
            <p:nvPr/>
          </p:nvCxnSpPr>
          <p:spPr bwMode="auto">
            <a:xfrm rot="-5400000">
              <a:off x="4849" y="2815"/>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8" name="AutoShape 35"/>
            <p:cNvCxnSpPr>
              <a:cxnSpLocks noChangeShapeType="1"/>
              <a:stCxn id="82991" idx="0"/>
              <a:endCxn id="82989" idx="1"/>
            </p:cNvCxnSpPr>
            <p:nvPr/>
          </p:nvCxnSpPr>
          <p:spPr bwMode="auto">
            <a:xfrm rot="5400000" flipH="1">
              <a:off x="4300" y="2266"/>
              <a:ext cx="686" cy="582"/>
            </a:xfrm>
            <a:prstGeom prst="curvedConnector4">
              <a:avLst>
                <a:gd name="adj1" fmla="val 18801"/>
                <a:gd name="adj2" fmla="val 12474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952" name="Group 36"/>
          <p:cNvGrpSpPr>
            <a:grpSpLocks/>
          </p:cNvGrpSpPr>
          <p:nvPr/>
        </p:nvGrpSpPr>
        <p:grpSpPr bwMode="auto">
          <a:xfrm>
            <a:off x="1663700" y="957263"/>
            <a:ext cx="5353050" cy="3819525"/>
            <a:chOff x="980" y="603"/>
            <a:chExt cx="3372" cy="2406"/>
          </a:xfrm>
        </p:grpSpPr>
        <p:sp>
          <p:nvSpPr>
            <p:cNvPr id="82958" name="Text Box 37"/>
            <p:cNvSpPr txBox="1">
              <a:spLocks noChangeArrowheads="1"/>
            </p:cNvSpPr>
            <p:nvPr/>
          </p:nvSpPr>
          <p:spPr bwMode="auto">
            <a:xfrm>
              <a:off x="2807" y="2129"/>
              <a:ext cx="10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Cell Death</a:t>
              </a:r>
            </a:p>
          </p:txBody>
        </p:sp>
        <p:grpSp>
          <p:nvGrpSpPr>
            <p:cNvPr id="82959" name="Group 38"/>
            <p:cNvGrpSpPr>
              <a:grpSpLocks/>
            </p:cNvGrpSpPr>
            <p:nvPr/>
          </p:nvGrpSpPr>
          <p:grpSpPr bwMode="auto">
            <a:xfrm>
              <a:off x="980" y="603"/>
              <a:ext cx="3372" cy="2406"/>
              <a:chOff x="980" y="603"/>
              <a:chExt cx="3372" cy="2406"/>
            </a:xfrm>
          </p:grpSpPr>
          <p:grpSp>
            <p:nvGrpSpPr>
              <p:cNvPr id="82960" name="Group 39"/>
              <p:cNvGrpSpPr>
                <a:grpSpLocks/>
              </p:cNvGrpSpPr>
              <p:nvPr/>
            </p:nvGrpSpPr>
            <p:grpSpPr bwMode="auto">
              <a:xfrm>
                <a:off x="980" y="603"/>
                <a:ext cx="3237" cy="2406"/>
                <a:chOff x="980" y="603"/>
                <a:chExt cx="3237" cy="2406"/>
              </a:xfrm>
            </p:grpSpPr>
            <p:cxnSp>
              <p:nvCxnSpPr>
                <p:cNvPr id="82962" name="AutoShape 40"/>
                <p:cNvCxnSpPr>
                  <a:cxnSpLocks noChangeShapeType="1"/>
                </p:cNvCxnSpPr>
                <p:nvPr/>
              </p:nvCxnSpPr>
              <p:spPr bwMode="auto">
                <a:xfrm>
                  <a:off x="980" y="2206"/>
                  <a:ext cx="1827" cy="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3" name="AutoShape 41"/>
                <p:cNvCxnSpPr>
                  <a:cxnSpLocks noChangeShapeType="1"/>
                </p:cNvCxnSpPr>
                <p:nvPr/>
              </p:nvCxnSpPr>
              <p:spPr bwMode="auto">
                <a:xfrm flipV="1">
                  <a:off x="3862" y="603"/>
                  <a:ext cx="355" cy="166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4" name="AutoShape 42"/>
                <p:cNvCxnSpPr>
                  <a:cxnSpLocks noChangeShapeType="1"/>
                </p:cNvCxnSpPr>
                <p:nvPr/>
              </p:nvCxnSpPr>
              <p:spPr bwMode="auto">
                <a:xfrm>
                  <a:off x="3862" y="2266"/>
                  <a:ext cx="338" cy="74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61" name="AutoShape 43"/>
              <p:cNvCxnSpPr>
                <a:cxnSpLocks noChangeShapeType="1"/>
                <a:stCxn id="82958" idx="3"/>
                <a:endCxn id="82988" idx="1"/>
              </p:cNvCxnSpPr>
              <p:nvPr/>
            </p:nvCxnSpPr>
            <p:spPr bwMode="auto">
              <a:xfrm flipV="1">
                <a:off x="3862" y="1813"/>
                <a:ext cx="490" cy="4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2953" name="Line 44"/>
          <p:cNvSpPr>
            <a:spLocks noChangeShapeType="1"/>
          </p:cNvSpPr>
          <p:nvPr/>
        </p:nvSpPr>
        <p:spPr bwMode="auto">
          <a:xfrm>
            <a:off x="1295400" y="533400"/>
            <a:ext cx="0" cy="22860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4" name="Line 45"/>
          <p:cNvSpPr>
            <a:spLocks noChangeShapeType="1"/>
          </p:cNvSpPr>
          <p:nvPr/>
        </p:nvSpPr>
        <p:spPr bwMode="auto">
          <a:xfrm>
            <a:off x="1330325" y="533400"/>
            <a:ext cx="685800" cy="0"/>
          </a:xfrm>
          <a:prstGeom prst="line">
            <a:avLst/>
          </a:prstGeom>
          <a:noFill/>
          <a:ln w="571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Line 46"/>
          <p:cNvSpPr>
            <a:spLocks noChangeShapeType="1"/>
          </p:cNvSpPr>
          <p:nvPr/>
        </p:nvSpPr>
        <p:spPr bwMode="auto">
          <a:xfrm>
            <a:off x="1327150" y="2819400"/>
            <a:ext cx="457200" cy="6096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6" name="Line 47"/>
          <p:cNvSpPr>
            <a:spLocks noChangeShapeType="1"/>
          </p:cNvSpPr>
          <p:nvPr/>
        </p:nvSpPr>
        <p:spPr bwMode="auto">
          <a:xfrm>
            <a:off x="1784350" y="3581400"/>
            <a:ext cx="0" cy="5334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7" name="Rectangle 48"/>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extLst>
      <p:ext uri="{BB962C8B-B14F-4D97-AF65-F5344CB8AC3E}">
        <p14:creationId xmlns:p14="http://schemas.microsoft.com/office/powerpoint/2010/main" val="3809472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86783"/>
                                        </p:tgtEl>
                                        <p:attrNameLst>
                                          <p:attrName>style.visibility</p:attrName>
                                        </p:attrNameLst>
                                      </p:cBhvr>
                                      <p:to>
                                        <p:strVal val="visible"/>
                                      </p:to>
                                    </p:set>
                                    <p:animEffect transition="in" filter="slide(fromBottom)">
                                      <p:cBhvr>
                                        <p:cTn id="7" dur="500"/>
                                        <p:tgtEl>
                                          <p:spTgt spid="586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PPT-template-master-2003">
  <a:themeElements>
    <a:clrScheme name="5_PPT-template-master-2003 1">
      <a:dk1>
        <a:srgbClr val="000000"/>
      </a:dk1>
      <a:lt1>
        <a:srgbClr val="FFFFFF"/>
      </a:lt1>
      <a:dk2>
        <a:srgbClr val="6CB442"/>
      </a:dk2>
      <a:lt2>
        <a:srgbClr val="999999"/>
      </a:lt2>
      <a:accent1>
        <a:srgbClr val="00A1DE"/>
      </a:accent1>
      <a:accent2>
        <a:srgbClr val="0041A6"/>
      </a:accent2>
      <a:accent3>
        <a:srgbClr val="FFFFFF"/>
      </a:accent3>
      <a:accent4>
        <a:srgbClr val="000000"/>
      </a:accent4>
      <a:accent5>
        <a:srgbClr val="AACDEC"/>
      </a:accent5>
      <a:accent6>
        <a:srgbClr val="003A96"/>
      </a:accent6>
      <a:hlink>
        <a:srgbClr val="EBB700"/>
      </a:hlink>
      <a:folHlink>
        <a:srgbClr val="E98300"/>
      </a:folHlink>
    </a:clrScheme>
    <a:fontScheme name="5_PPT-template-master-2003">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PPT-template-master-2003 1">
        <a:dk1>
          <a:srgbClr val="000000"/>
        </a:dk1>
        <a:lt1>
          <a:srgbClr val="FFFFFF"/>
        </a:lt1>
        <a:dk2>
          <a:srgbClr val="6CB442"/>
        </a:dk2>
        <a:lt2>
          <a:srgbClr val="999999"/>
        </a:lt2>
        <a:accent1>
          <a:srgbClr val="00A1DE"/>
        </a:accent1>
        <a:accent2>
          <a:srgbClr val="0041A6"/>
        </a:accent2>
        <a:accent3>
          <a:srgbClr val="FFFFFF"/>
        </a:accent3>
        <a:accent4>
          <a:srgbClr val="000000"/>
        </a:accent4>
        <a:accent5>
          <a:srgbClr val="AACDEC"/>
        </a:accent5>
        <a:accent6>
          <a:srgbClr val="003A96"/>
        </a:accent6>
        <a:hlink>
          <a:srgbClr val="EBB700"/>
        </a:hlink>
        <a:folHlink>
          <a:srgbClr val="E983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13688</TotalTime>
  <Words>2048</Words>
  <Application>Microsoft Office PowerPoint</Application>
  <PresentationFormat>Předvádění na obrazovce (4:3)</PresentationFormat>
  <Paragraphs>550</Paragraphs>
  <Slides>88</Slides>
  <Notes>70</Notes>
  <HiddenSlides>0</HiddenSlides>
  <MMClips>1</MMClips>
  <ScaleCrop>false</ScaleCrop>
  <HeadingPairs>
    <vt:vector size="4" baseType="variant">
      <vt:variant>
        <vt:lpstr>Motiv</vt:lpstr>
      </vt:variant>
      <vt:variant>
        <vt:i4>4</vt:i4>
      </vt:variant>
      <vt:variant>
        <vt:lpstr>Nadpisy snímků</vt:lpstr>
      </vt:variant>
      <vt:variant>
        <vt:i4>88</vt:i4>
      </vt:variant>
    </vt:vector>
  </HeadingPairs>
  <TitlesOfParts>
    <vt:vector size="92" baseType="lpstr">
      <vt:lpstr>Dad's Tie</vt:lpstr>
      <vt:lpstr>1_Dad's Tie</vt:lpstr>
      <vt:lpstr>8_PPT-template-master-2003</vt:lpstr>
      <vt:lpstr>Motiv systému Office</vt:lpstr>
      <vt:lpstr>Bi9393 Analytická cytometrie Lekce 5</vt:lpstr>
      <vt:lpstr>Fluorescenční proteiny </vt:lpstr>
      <vt:lpstr>Fluorescenční proteiny</vt:lpstr>
      <vt:lpstr>Fucci  (fluorescent ubiquitination-based cell cycle indicator) cells</vt:lpstr>
      <vt:lpstr>Fucci</vt:lpstr>
      <vt:lpstr>Prezentace aplikace PowerPoint</vt:lpstr>
      <vt:lpstr>Detekce reaktivních kyslíkových skupin</vt:lpstr>
      <vt:lpstr>Prezentace aplikace PowerPoint</vt:lpstr>
      <vt:lpstr>Potential sites of intervention</vt:lpstr>
      <vt:lpstr>Hydroethidine</vt:lpstr>
      <vt:lpstr>Prezentace aplikace PowerPoint</vt:lpstr>
      <vt:lpstr>Prezentace aplikace PowerPoint</vt:lpstr>
      <vt:lpstr>Prezentace aplikace PowerPoint</vt:lpstr>
      <vt:lpstr>Fluorescent sensors for detection of H2O2</vt:lpstr>
      <vt:lpstr>Variants &amp; fusions</vt:lpstr>
      <vt:lpstr>Prezentace aplikace PowerPoint</vt:lpstr>
      <vt:lpstr>Prezentace aplikace PowerPoint</vt:lpstr>
      <vt:lpstr>biarsenical–tetracysteine system</vt:lpstr>
      <vt:lpstr>biarsenical–tetracysteine system</vt:lpstr>
      <vt:lpstr>Click azide/alkyne reaction </vt:lpstr>
      <vt:lpstr>Aplikace Click-IT (Invitrogen)</vt:lpstr>
      <vt:lpstr>Aplikace Click-IT (Invitrogen)  analýza syntézy DNA (proliferace)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Flow cytometry most common application</vt:lpstr>
      <vt:lpstr>Incompatibility of Fluorochrome with Click-iT reaction</vt:lpstr>
      <vt:lpstr>Example of final set-up</vt:lpstr>
      <vt:lpstr>Example of final results (DU-145)</vt:lpstr>
      <vt:lpstr>Example of final results</vt:lpstr>
      <vt:lpstr>„High Throughput Flow Cytometry“</vt:lpstr>
      <vt:lpstr>Automatizované systémy měření vzorků </vt:lpstr>
      <vt:lpstr>Automatizovaný „microsampler“ systém </vt:lpstr>
      <vt:lpstr>Prezentace aplikace PowerPoint</vt:lpstr>
      <vt:lpstr>Prezentace aplikace PowerPoint</vt:lpstr>
      <vt:lpstr>The steps in a high-throughput fluorescence-microscopy experiment.</vt:lpstr>
      <vt:lpstr>Analysis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Aim: To identify new surface molecules associated with epithelial-to-mesenchymal transition</vt:lpstr>
      <vt:lpstr>Aim: To identify new surface molecules associated with epithelial-to-mesenchymal transition</vt:lpstr>
      <vt:lpstr>Model cell lines</vt:lpstr>
      <vt:lpstr>Get the best out of your model</vt:lpstr>
      <vt:lpstr>Fluorescent barcode</vt:lpstr>
      <vt:lpstr>Final workflow</vt:lpstr>
      <vt:lpstr>The optimal concentation issue</vt:lpstr>
      <vt:lpstr>Sample results I</vt:lpstr>
      <vt:lpstr>Sample result II</vt:lpstr>
      <vt:lpstr>Cytometric bead array (CBA)</vt:lpstr>
      <vt:lpstr>Multiplex microsphere‐based flow cytometric platforms for protein analysis and their application in clinical proteomics – from assays to results</vt:lpstr>
      <vt:lpstr>CBA</vt:lpstr>
      <vt:lpstr>CBA</vt:lpstr>
      <vt:lpstr>Biologické aplikace průtokové cytometrie</vt:lpstr>
      <vt:lpstr>Analýza a sortrování chromozómů</vt:lpstr>
      <vt:lpstr>Analýza a sortrování chromozómů</vt:lpstr>
      <vt:lpstr>Analýza a sortrování chromozómů</vt:lpstr>
      <vt:lpstr>Prezentace aplikace PowerPoint</vt:lpstr>
      <vt:lpstr>„Flow karyotype“</vt:lpstr>
      <vt:lpstr>Sortrování chromozómů</vt:lpstr>
      <vt:lpstr>Sortrování chromozómů</vt:lpstr>
      <vt:lpstr>Aplikace průtokové cytometrie v mikrobiologii</vt:lpstr>
      <vt:lpstr>Aplikace průtokové cytometrie v mikrobiologii</vt:lpstr>
      <vt:lpstr>Aplikace průtokové cytometrie v mikrobiologii</vt:lpstr>
      <vt:lpstr>Aplikace průtokové cytometrie v mikrobiologii</vt:lpstr>
      <vt:lpstr>Fluorescence Aerodynamic Particle Sizer (Flaps)</vt:lpstr>
      <vt:lpstr>Průtoková cytometrie kvasinek</vt:lpstr>
      <vt:lpstr>Průtoková cytometrie kvasinek</vt:lpstr>
      <vt:lpstr>Průtoková cytometrie v hydrobiologii</vt:lpstr>
      <vt:lpstr>Průtoková cytometrie v hydrobiologii</vt:lpstr>
      <vt:lpstr>Průtoková cytometrie v hydrobiologii</vt:lpstr>
      <vt:lpstr>Průtoková cytometrie v hydrobiologii</vt:lpstr>
      <vt:lpstr>Prezentace aplikace PowerPoint</vt:lpstr>
      <vt:lpstr>Průtoková cytometrie bezobratlých</vt:lpstr>
      <vt:lpstr>Invertebrate Survival Journal </vt:lpstr>
      <vt:lpstr>Prezentace aplikace PowerPoint</vt:lpstr>
      <vt:lpstr>Prezentace aplikace PowerPoint</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408</cp:revision>
  <dcterms:created xsi:type="dcterms:W3CDTF">2006-09-11T06:46:46Z</dcterms:created>
  <dcterms:modified xsi:type="dcterms:W3CDTF">2015-10-27T12:08:41Z</dcterms:modified>
</cp:coreProperties>
</file>